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ags/tag64.xml" ContentType="application/vnd.openxmlformats-officedocument.presentationml.tags+xml"/>
  <Override PartName="/ppt/tags/tag65.xml" ContentType="application/vnd.openxmlformats-officedocument.presentationml.tags+xml"/>
  <Override PartName="/ppt/notesSlides/notesSlide5.xml" ContentType="application/vnd.openxmlformats-officedocument.presentationml.notesSlide+xml"/>
  <Override PartName="/ppt/tags/tag6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7.xml" ContentType="application/vnd.openxmlformats-officedocument.presentationml.tags+xml"/>
  <Override PartName="/ppt/notesSlides/notesSlide8.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tags/tag6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1.xml" ContentType="application/vnd.openxmlformats-officedocument.drawingml.chartshapes+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7.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8.xml" ContentType="application/vnd.openxmlformats-officedocument.presentationml.notesSlide+xml"/>
  <Override PartName="/ppt/tags/tag71.xml" ContentType="application/vnd.openxmlformats-officedocument.presentationml.tags+xml"/>
  <Override PartName="/ppt/notesSlides/notesSlide19.xml" ContentType="application/vnd.openxmlformats-officedocument.presentationml.notesSl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tags/tag7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tags/tag73.xml" ContentType="application/vnd.openxmlformats-officedocument.presentationml.tags+xml"/>
  <Override PartName="/ppt/tags/tag74.xml" ContentType="application/vnd.openxmlformats-officedocument.presentationml.tags+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tags/tag75.xml" ContentType="application/vnd.openxmlformats-officedocument.presentationml.tags+xml"/>
  <Override PartName="/ppt/notesSlides/notesSlide23.xml" ContentType="application/vnd.openxmlformats-officedocument.presentationml.notesSlide+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6.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4.xml" ContentType="application/vnd.openxmlformats-officedocument.presentationml.notesSlide+xml"/>
  <Override PartName="/ppt/charts/chart27.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8.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9.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0.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1.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2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6.xml" ContentType="application/vnd.openxmlformats-officedocument.presentationml.notesSlide+xml"/>
  <Override PartName="/ppt/charts/chart32.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3.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4.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5.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6.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7.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8.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9.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0.xml" ContentType="application/vnd.openxmlformats-officedocument.drawingml.chart+xml"/>
  <Override PartName="/ppt/charts/style39.xml" ContentType="application/vnd.ms-office.chartstyle+xml"/>
  <Override PartName="/ppt/charts/colors39.xml" ContentType="application/vnd.ms-office.chartcolorstyle+xml"/>
  <Override PartName="/ppt/tags/tag78.xml" ContentType="application/vnd.openxmlformats-officedocument.presentationml.tags+xml"/>
  <Override PartName="/ppt/notesSlides/notesSlide27.xml" ContentType="application/vnd.openxmlformats-officedocument.presentationml.notesSlide+xml"/>
  <Override PartName="/ppt/charts/chart41.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2.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28.xml" ContentType="application/vnd.openxmlformats-officedocument.presentationml.notesSlide+xml"/>
  <Override PartName="/ppt/charts/chart43.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4.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5.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6.xml" ContentType="application/vnd.openxmlformats-officedocument.drawingml.chart+xml"/>
  <Override PartName="/ppt/charts/style45.xml" ContentType="application/vnd.ms-office.chartstyle+xml"/>
  <Override PartName="/ppt/charts/colors45.xml" ContentType="application/vnd.ms-office.chartcolorstyl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5">
  <p:sldMasterIdLst>
    <p:sldMasterId id="2147483648" r:id="rId1"/>
    <p:sldMasterId id="2147483660" r:id="rId2"/>
  </p:sldMasterIdLst>
  <p:notesMasterIdLst>
    <p:notesMasterId r:id="rId45"/>
  </p:notesMasterIdLst>
  <p:sldIdLst>
    <p:sldId id="411" r:id="rId3"/>
    <p:sldId id="572" r:id="rId4"/>
    <p:sldId id="719" r:id="rId5"/>
    <p:sldId id="424" r:id="rId6"/>
    <p:sldId id="701" r:id="rId7"/>
    <p:sldId id="437" r:id="rId8"/>
    <p:sldId id="502" r:id="rId9"/>
    <p:sldId id="658" r:id="rId10"/>
    <p:sldId id="573" r:id="rId11"/>
    <p:sldId id="515" r:id="rId12"/>
    <p:sldId id="703" r:id="rId13"/>
    <p:sldId id="716" r:id="rId14"/>
    <p:sldId id="717" r:id="rId15"/>
    <p:sldId id="709" r:id="rId16"/>
    <p:sldId id="440" r:id="rId17"/>
    <p:sldId id="647" r:id="rId18"/>
    <p:sldId id="708" r:id="rId19"/>
    <p:sldId id="581" r:id="rId20"/>
    <p:sldId id="640" r:id="rId21"/>
    <p:sldId id="650" r:id="rId22"/>
    <p:sldId id="575" r:id="rId23"/>
    <p:sldId id="718" r:id="rId24"/>
    <p:sldId id="711" r:id="rId25"/>
    <p:sldId id="578" r:id="rId26"/>
    <p:sldId id="621" r:id="rId27"/>
    <p:sldId id="589" r:id="rId28"/>
    <p:sldId id="514" r:id="rId29"/>
    <p:sldId id="714" r:id="rId30"/>
    <p:sldId id="648" r:id="rId31"/>
    <p:sldId id="585" r:id="rId32"/>
    <p:sldId id="698" r:id="rId33"/>
    <p:sldId id="699" r:id="rId34"/>
    <p:sldId id="702" r:id="rId35"/>
    <p:sldId id="712" r:id="rId36"/>
    <p:sldId id="713" r:id="rId37"/>
    <p:sldId id="588" r:id="rId38"/>
    <p:sldId id="662" r:id="rId39"/>
    <p:sldId id="587" r:id="rId40"/>
    <p:sldId id="652" r:id="rId41"/>
    <p:sldId id="697" r:id="rId42"/>
    <p:sldId id="470" r:id="rId43"/>
    <p:sldId id="472"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p15:clr>
            <a:srgbClr val="A4A3A4"/>
          </p15:clr>
        </p15:guide>
        <p15:guide id="2" pos="379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hi" initials="D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6D6D"/>
    <a:srgbClr val="E30613"/>
    <a:srgbClr val="E10000"/>
    <a:srgbClr val="DA9695"/>
    <a:srgbClr val="004678"/>
    <a:srgbClr val="FA6400"/>
    <a:srgbClr val="725E38"/>
    <a:srgbClr val="BDD7EE"/>
    <a:srgbClr val="ED7D31"/>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2" autoAdjust="0"/>
    <p:restoredTop sz="96721" autoAdjust="0"/>
  </p:normalViewPr>
  <p:slideViewPr>
    <p:cSldViewPr snapToGrid="0">
      <p:cViewPr>
        <p:scale>
          <a:sx n="125" d="100"/>
          <a:sy n="125" d="100"/>
        </p:scale>
        <p:origin x="234" y="-342"/>
      </p:cViewPr>
      <p:guideLst>
        <p:guide orient="horz" pos="2109"/>
        <p:guide pos="3795"/>
      </p:guideLst>
    </p:cSldViewPr>
  </p:slideViewPr>
  <p:notesTextViewPr>
    <p:cViewPr>
      <p:scale>
        <a:sx n="100" d="100"/>
        <a:sy n="100" d="100"/>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oleObject" Target="file:///C:\&#38271;&#27743;&#24314;&#26448;\%23&#28145;&#24230;&#30740;&#31350;\&#26032;&#26448;&#26009;&#20043;&#30899;&#32420;&#32500;\&#12304;&#38271;&#27743;&#24314;&#26448;&#12305;&#30899;&#32420;&#32500;&#24213;&#31295;.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yuri\Desktop\&#30899;&#32420;&#32500;\&#21270;&#24037;&#30899;&#32420;&#32500;&#38656;&#27714;&#37327;(&#24180;).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file:///C:\&#38271;&#27743;&#24314;&#26448;\%23&#28145;&#24230;&#30740;&#31350;\&#26032;&#26448;&#26009;&#20043;&#30899;&#32420;&#32500;\&#12304;&#38271;&#27743;&#24314;&#26448;&#12305;&#30899;&#32420;&#32500;&#24213;&#31295;.xlsx" TargetMode="External"/><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9.xml"/><Relationship Id="rId1" Type="http://schemas.microsoft.com/office/2011/relationships/chartStyle" Target="style19.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20.xml"/><Relationship Id="rId1" Type="http://schemas.microsoft.com/office/2011/relationships/chartStyle" Target="style20.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21.xml"/><Relationship Id="rId1" Type="http://schemas.microsoft.com/office/2011/relationships/chartStyle" Target="style21.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22.xml"/><Relationship Id="rId1" Type="http://schemas.microsoft.com/office/2011/relationships/chartStyle" Target="style22.xml"/></Relationships>
</file>

<file path=ppt/charts/_rels/chart24.xml.rels><?xml version="1.0" encoding="UTF-8" standalone="yes"?>
<Relationships xmlns="http://schemas.openxmlformats.org/package/2006/relationships"><Relationship Id="rId3" Type="http://schemas.openxmlformats.org/officeDocument/2006/relationships/oleObject" Target="file:///C:\&#38271;&#27743;&#24314;&#26448;\%23&#28145;&#24230;&#30740;&#31350;\&#26032;&#26448;&#26009;&#20043;&#30899;&#32420;&#32500;\&#12304;&#38271;&#27743;&#24314;&#26448;&#12305;&#30899;&#32420;&#32500;&#24213;&#31295;.xlsx" TargetMode="External"/><Relationship Id="rId2" Type="http://schemas.microsoft.com/office/2011/relationships/chartColorStyle" Target="colors23.xml"/><Relationship Id="rId1" Type="http://schemas.microsoft.com/office/2011/relationships/chartStyle" Target="style23.xml"/></Relationships>
</file>

<file path=ppt/charts/_rels/chart25.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24.xml"/><Relationship Id="rId1" Type="http://schemas.microsoft.com/office/2011/relationships/chartStyle" Target="style24.xml"/></Relationships>
</file>

<file path=ppt/charts/_rels/chart26.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25.xml"/><Relationship Id="rId1" Type="http://schemas.microsoft.com/office/2011/relationships/chartStyle" Target="style25.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sayuri\Desktop\&#30899;&#32420;&#32500;\&#21270;&#24037;&#30899;&#32420;&#32500;&#38656;&#27714;&#37327;(&#24180;).xlsx" TargetMode="External"/><Relationship Id="rId2" Type="http://schemas.microsoft.com/office/2011/relationships/chartColorStyle" Target="colors26.xml"/><Relationship Id="rId1" Type="http://schemas.microsoft.com/office/2011/relationships/chartStyle" Target="style26.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sayuri\Desktop\&#30899;&#32420;&#32500;\&#21270;&#24037;&#30899;&#32420;&#32500;&#38656;&#27714;&#37327;(&#24180;).xlsx" TargetMode="External"/><Relationship Id="rId2" Type="http://schemas.microsoft.com/office/2011/relationships/chartColorStyle" Target="colors27.xml"/><Relationship Id="rId1" Type="http://schemas.microsoft.com/office/2011/relationships/chartStyle" Target="style27.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sayuri\Desktop\&#20135;&#33021;.xlsx" TargetMode="External"/><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yuri\AppData\Roaming\Microsoft\Excel\&#30899;&#32420;&#32500;&#22269;&#20869;&#24066;&#22330;&#20215;&#26684;%20(version%201).xlsb" TargetMode="External"/><Relationship Id="rId2" Type="http://schemas.microsoft.com/office/2011/relationships/chartColorStyle" Target="colors2.xml"/><Relationship Id="rId1" Type="http://schemas.microsoft.com/office/2011/relationships/chartStyle" Target="style2.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ayuri\Desktop\&#30899;&#32420;&#32500;\&#21270;&#24037;&#30899;&#32420;&#32500;&#38656;&#27714;&#37327;(&#24180;).xlsx" TargetMode="External"/><Relationship Id="rId2" Type="http://schemas.microsoft.com/office/2011/relationships/chartColorStyle" Target="colors29.xml"/><Relationship Id="rId1" Type="http://schemas.microsoft.com/office/2011/relationships/chartStyle" Target="style29.xml"/></Relationships>
</file>

<file path=ppt/charts/_rels/chart31.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30.xml"/><Relationship Id="rId1" Type="http://schemas.microsoft.com/office/2011/relationships/chartStyle" Target="style30.xml"/></Relationships>
</file>

<file path=ppt/charts/_rels/chart32.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31.xml"/><Relationship Id="rId1" Type="http://schemas.microsoft.com/office/2011/relationships/chartStyle" Target="style31.xml"/></Relationships>
</file>

<file path=ppt/charts/_rels/chart33.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32.xml"/><Relationship Id="rId1" Type="http://schemas.microsoft.com/office/2011/relationships/chartStyle" Target="style32.xml"/></Relationships>
</file>

<file path=ppt/charts/_rels/chart34.xml.rels><?xml version="1.0" encoding="UTF-8" standalone="yes"?>
<Relationships xmlns="http://schemas.openxmlformats.org/package/2006/relationships"><Relationship Id="rId3" Type="http://schemas.openxmlformats.org/officeDocument/2006/relationships/oleObject" Target="file:///C:\&#38271;&#27743;&#24314;&#26448;\%23&#28145;&#24230;&#30740;&#31350;\&#26032;&#26448;&#26009;&#20043;&#30899;&#32420;&#32500;\&#12304;&#38271;&#27743;&#24314;&#26448;&#12305;&#30899;&#32420;&#32500;&#24213;&#31295;.xlsx" TargetMode="External"/><Relationship Id="rId2" Type="http://schemas.microsoft.com/office/2011/relationships/chartColorStyle" Target="colors33.xml"/><Relationship Id="rId1" Type="http://schemas.microsoft.com/office/2011/relationships/chartStyle" Target="style33.xml"/></Relationships>
</file>

<file path=ppt/charts/_rels/chart35.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34.xml"/><Relationship Id="rId1" Type="http://schemas.microsoft.com/office/2011/relationships/chartStyle" Target="style34.xml"/></Relationships>
</file>

<file path=ppt/charts/_rels/chart36.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35.xml"/><Relationship Id="rId1" Type="http://schemas.microsoft.com/office/2011/relationships/chartStyle" Target="style35.xml"/></Relationships>
</file>

<file path=ppt/charts/_rels/chart37.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36.xml"/><Relationship Id="rId1" Type="http://schemas.microsoft.com/office/2011/relationships/chartStyle" Target="style36.xml"/></Relationships>
</file>

<file path=ppt/charts/_rels/chart38.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37.xml"/><Relationship Id="rId1" Type="http://schemas.microsoft.com/office/2011/relationships/chartStyle" Target="style37.xml"/></Relationships>
</file>

<file path=ppt/charts/_rels/chart39.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38.xml"/><Relationship Id="rId1" Type="http://schemas.microsoft.com/office/2011/relationships/chartStyle" Target="style38.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1.bin"/></Relationships>
</file>

<file path=ppt/charts/_rels/chart40.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39.xml"/><Relationship Id="rId1" Type="http://schemas.microsoft.com/office/2011/relationships/chartStyle" Target="style39.xml"/></Relationships>
</file>

<file path=ppt/charts/_rels/chart41.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40.xml"/><Relationship Id="rId1" Type="http://schemas.microsoft.com/office/2011/relationships/chartStyle" Target="style40.xml"/></Relationships>
</file>

<file path=ppt/charts/_rels/chart42.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41.xml"/><Relationship Id="rId1" Type="http://schemas.microsoft.com/office/2011/relationships/chartStyle" Target="style41.xml"/></Relationships>
</file>

<file path=ppt/charts/_rels/chart43.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42.xml"/><Relationship Id="rId1" Type="http://schemas.microsoft.com/office/2011/relationships/chartStyle" Target="style42.xml"/></Relationships>
</file>

<file path=ppt/charts/_rels/chart44.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43.xml"/><Relationship Id="rId1" Type="http://schemas.microsoft.com/office/2011/relationships/chartStyle" Target="style43.xml"/></Relationships>
</file>

<file path=ppt/charts/_rels/chart45.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44.xml"/><Relationship Id="rId1" Type="http://schemas.microsoft.com/office/2011/relationships/chartStyle" Target="style44.xml"/></Relationships>
</file>

<file path=ppt/charts/_rels/chart46.xml.rels><?xml version="1.0" encoding="UTF-8" standalone="yes"?>
<Relationships xmlns="http://schemas.openxmlformats.org/package/2006/relationships"><Relationship Id="rId3" Type="http://schemas.openxmlformats.org/officeDocument/2006/relationships/oleObject" Target="file:///E:\Documents\Milan&#25991;&#26723;\&#38271;&#27743;&#25991;&#26723;\20211128\&#12304;&#38271;&#27743;&#24314;&#26448;&#12305;&#30899;&#32420;&#32500;&#24213;&#31295;20211128.xlsx" TargetMode="External"/><Relationship Id="rId2" Type="http://schemas.microsoft.com/office/2011/relationships/chartColorStyle" Target="colors45.xml"/><Relationship Id="rId1" Type="http://schemas.microsoft.com/office/2011/relationships/chartStyle" Target="style4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E:\Documents\Milan&#25991;&#26723;\&#38271;&#27743;&#25991;&#26723;\20211124\&#12304;&#38271;&#27743;&#24314;&#26448;&#12305;&#30899;&#32420;&#32500;&#24213;&#31295;-&#19978;&#20256;3.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3.9103393066075499E-2"/>
          <c:y val="0.114979550102249"/>
          <c:w val="0.90628302235359304"/>
          <c:h val="0.68705144763749904"/>
        </c:manualLayout>
      </c:layout>
      <c:pie3DChart>
        <c:varyColors val="1"/>
        <c:ser>
          <c:idx val="0"/>
          <c:order val="0"/>
          <c:tx>
            <c:strRef>
              <c:f>'行业-格局'!$B$4</c:f>
              <c:strCache>
                <c:ptCount val="1"/>
                <c:pt idx="0">
                  <c:v>需求占比</c:v>
                </c:pt>
              </c:strCache>
            </c:strRef>
          </c:tx>
          <c:spPr>
            <a:ln w="6350">
              <a:solidFill>
                <a:srgbClr val="FFFFFF"/>
              </a:solidFill>
              <a:prstDash val="solid"/>
            </a:ln>
          </c:spPr>
          <c:dPt>
            <c:idx val="0"/>
            <c:bubble3D val="0"/>
            <c:spPr>
              <a:solidFill>
                <a:srgbClr val="E10000"/>
              </a:solidFill>
              <a:ln w="6350">
                <a:solidFill>
                  <a:srgbClr val="FFFFFF"/>
                </a:solidFill>
                <a:prstDash val="solid"/>
              </a:ln>
              <a:effectLst/>
              <a:scene3d>
                <a:camera prst="orthographicFront"/>
                <a:lightRig rig="threePt" dir="t"/>
              </a:scene3d>
              <a:sp3d contourW="6350">
                <a:contourClr>
                  <a:srgbClr val="FFFFFF"/>
                </a:contourClr>
              </a:sp3d>
            </c:spPr>
            <c:extLst>
              <c:ext xmlns:c16="http://schemas.microsoft.com/office/drawing/2014/chart" uri="{C3380CC4-5D6E-409C-BE32-E72D297353CC}">
                <c16:uniqueId val="{00000001-90F5-4141-A926-B8C9B18B1D2D}"/>
              </c:ext>
            </c:extLst>
          </c:dPt>
          <c:dPt>
            <c:idx val="1"/>
            <c:bubble3D val="0"/>
            <c:spPr>
              <a:solidFill>
                <a:srgbClr val="C8C8C8"/>
              </a:solidFill>
              <a:ln w="6350">
                <a:solidFill>
                  <a:srgbClr val="FFFFFF"/>
                </a:solidFill>
                <a:prstDash val="solid"/>
              </a:ln>
              <a:effectLst/>
              <a:scene3d>
                <a:camera prst="orthographicFront"/>
                <a:lightRig rig="threePt" dir="t"/>
              </a:scene3d>
              <a:sp3d contourW="6350">
                <a:contourClr>
                  <a:srgbClr val="FFFFFF"/>
                </a:contourClr>
              </a:sp3d>
            </c:spPr>
            <c:extLst>
              <c:ext xmlns:c16="http://schemas.microsoft.com/office/drawing/2014/chart" uri="{C3380CC4-5D6E-409C-BE32-E72D297353CC}">
                <c16:uniqueId val="{00000003-90F5-4141-A926-B8C9B18B1D2D}"/>
              </c:ext>
            </c:extLst>
          </c:dPt>
          <c:dPt>
            <c:idx val="2"/>
            <c:bubble3D val="0"/>
            <c:spPr>
              <a:solidFill>
                <a:srgbClr val="FA6400"/>
              </a:solidFill>
              <a:ln w="6350">
                <a:solidFill>
                  <a:srgbClr val="FFFFFF"/>
                </a:solidFill>
                <a:prstDash val="solid"/>
              </a:ln>
              <a:effectLst/>
              <a:scene3d>
                <a:camera prst="orthographicFront"/>
                <a:lightRig rig="threePt" dir="t"/>
              </a:scene3d>
              <a:sp3d contourW="6350">
                <a:contourClr>
                  <a:srgbClr val="FFFFFF"/>
                </a:contourClr>
              </a:sp3d>
            </c:spPr>
            <c:extLst>
              <c:ext xmlns:c16="http://schemas.microsoft.com/office/drawing/2014/chart" uri="{C3380CC4-5D6E-409C-BE32-E72D297353CC}">
                <c16:uniqueId val="{00000005-90F5-4141-A926-B8C9B18B1D2D}"/>
              </c:ext>
            </c:extLst>
          </c:dPt>
          <c:dPt>
            <c:idx val="3"/>
            <c:bubble3D val="0"/>
            <c:spPr>
              <a:solidFill>
                <a:srgbClr val="FFC000"/>
              </a:solidFill>
              <a:ln w="6350">
                <a:solidFill>
                  <a:srgbClr val="FFFFFF"/>
                </a:solidFill>
                <a:prstDash val="solid"/>
              </a:ln>
              <a:effectLst/>
              <a:scene3d>
                <a:camera prst="orthographicFront"/>
                <a:lightRig rig="threePt" dir="t"/>
              </a:scene3d>
              <a:sp3d contourW="6350">
                <a:contourClr>
                  <a:srgbClr val="FFFFFF"/>
                </a:contourClr>
              </a:sp3d>
            </c:spPr>
            <c:extLst>
              <c:ext xmlns:c16="http://schemas.microsoft.com/office/drawing/2014/chart" uri="{C3380CC4-5D6E-409C-BE32-E72D297353CC}">
                <c16:uniqueId val="{00000007-90F5-4141-A926-B8C9B18B1D2D}"/>
              </c:ext>
            </c:extLst>
          </c:dPt>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rgbClr val="FFFFFF"/>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'行业-格局'!$A$5:$A$8</c:f>
              <c:strCache>
                <c:ptCount val="4"/>
                <c:pt idx="0">
                  <c:v>标模-大丝束</c:v>
                </c:pt>
                <c:pt idx="1">
                  <c:v>标模-小丝束</c:v>
                </c:pt>
                <c:pt idx="2">
                  <c:v>中模量</c:v>
                </c:pt>
                <c:pt idx="3">
                  <c:v>高模量</c:v>
                </c:pt>
              </c:strCache>
            </c:strRef>
          </c:cat>
          <c:val>
            <c:numRef>
              <c:f>'行业-格局'!$B$5:$B$8</c:f>
              <c:numCache>
                <c:formatCode>0%</c:formatCode>
                <c:ptCount val="4"/>
                <c:pt idx="0">
                  <c:v>0.45182413470533211</c:v>
                </c:pt>
                <c:pt idx="1">
                  <c:v>0.40879326473339572</c:v>
                </c:pt>
                <c:pt idx="2">
                  <c:v>0.13283442469597756</c:v>
                </c:pt>
                <c:pt idx="3">
                  <c:v>6.5481758652946691E-3</c:v>
                </c:pt>
              </c:numCache>
            </c:numRef>
          </c:val>
          <c:extLst>
            <c:ext xmlns:c16="http://schemas.microsoft.com/office/drawing/2014/chart" uri="{C3380CC4-5D6E-409C-BE32-E72D297353CC}">
              <c16:uniqueId val="{00000008-90F5-4141-A926-B8C9B18B1D2D}"/>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6350">
              <a:solidFill>
                <a:srgbClr val="FFFFFF"/>
              </a:solidFill>
              <a:prstDash val="solid"/>
            </a:ln>
          </c:spPr>
          <c:dPt>
            <c:idx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1-8760-432B-8FA8-56B7B792948E}"/>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03-8760-432B-8FA8-56B7B792948E}"/>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05-8760-432B-8FA8-56B7B792948E}"/>
              </c:ext>
            </c:extLst>
          </c:dPt>
          <c:dPt>
            <c:idx val="3"/>
            <c:bubble3D val="0"/>
            <c:spPr>
              <a:solidFill>
                <a:srgbClr val="FFC000"/>
              </a:solidFill>
              <a:ln w="6350">
                <a:solidFill>
                  <a:srgbClr val="FFFFFF"/>
                </a:solidFill>
                <a:prstDash val="solid"/>
              </a:ln>
              <a:effectLst/>
            </c:spPr>
            <c:extLst>
              <c:ext xmlns:c16="http://schemas.microsoft.com/office/drawing/2014/chart" uri="{C3380CC4-5D6E-409C-BE32-E72D297353CC}">
                <c16:uniqueId val="{00000007-8760-432B-8FA8-56B7B792948E}"/>
              </c:ext>
            </c:extLst>
          </c:dPt>
          <c:dPt>
            <c:idx val="4"/>
            <c:bubble3D val="0"/>
            <c:spPr>
              <a:solidFill>
                <a:srgbClr val="DCB464"/>
              </a:solidFill>
              <a:ln w="6350">
                <a:solidFill>
                  <a:srgbClr val="FFFFFF"/>
                </a:solidFill>
                <a:prstDash val="solid"/>
              </a:ln>
              <a:effectLst/>
            </c:spPr>
            <c:extLst>
              <c:ext xmlns:c16="http://schemas.microsoft.com/office/drawing/2014/chart" uri="{C3380CC4-5D6E-409C-BE32-E72D297353CC}">
                <c16:uniqueId val="{00000009-8760-432B-8FA8-56B7B792948E}"/>
              </c:ext>
            </c:extLst>
          </c:dPt>
          <c:dLbls>
            <c:dLbl>
              <c:idx val="4"/>
              <c:layout>
                <c:manualLayout>
                  <c:x val="1.0881271058081666E-2"/>
                  <c:y val="9.538011379030073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760-432B-8FA8-56B7B792948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叶片重量与成本结构!$K$43:$K$47</c:f>
              <c:strCache>
                <c:ptCount val="5"/>
                <c:pt idx="0">
                  <c:v>碳纤维</c:v>
                </c:pt>
                <c:pt idx="1">
                  <c:v>玻纤</c:v>
                </c:pt>
                <c:pt idx="2">
                  <c:v>树脂</c:v>
                </c:pt>
                <c:pt idx="3">
                  <c:v>泡沫板</c:v>
                </c:pt>
                <c:pt idx="4">
                  <c:v>凝胶涂层</c:v>
                </c:pt>
              </c:strCache>
            </c:strRef>
          </c:cat>
          <c:val>
            <c:numRef>
              <c:f>叶片重量与成本结构!$L$43:$L$47</c:f>
              <c:numCache>
                <c:formatCode>General</c:formatCode>
                <c:ptCount val="5"/>
                <c:pt idx="0">
                  <c:v>10094</c:v>
                </c:pt>
                <c:pt idx="1">
                  <c:v>20292</c:v>
                </c:pt>
                <c:pt idx="2">
                  <c:v>26723</c:v>
                </c:pt>
                <c:pt idx="3">
                  <c:v>15948</c:v>
                </c:pt>
                <c:pt idx="4">
                  <c:v>927</c:v>
                </c:pt>
              </c:numCache>
            </c:numRef>
          </c:val>
          <c:extLst>
            <c:ext xmlns:c16="http://schemas.microsoft.com/office/drawing/2014/chart" uri="{C3380CC4-5D6E-409C-BE32-E72D297353CC}">
              <c16:uniqueId val="{0000000A-8760-432B-8FA8-56B7B792948E}"/>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6350">
              <a:solidFill>
                <a:srgbClr val="FFFFFF"/>
              </a:solidFill>
              <a:prstDash val="solid"/>
            </a:ln>
          </c:spPr>
          <c:dPt>
            <c:idx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1-0C71-48CE-867E-A07635E6D7DE}"/>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03-0C71-48CE-867E-A07635E6D7DE}"/>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05-0C71-48CE-867E-A07635E6D7DE}"/>
              </c:ext>
            </c:extLst>
          </c:dPt>
          <c:dPt>
            <c:idx val="3"/>
            <c:bubble3D val="0"/>
            <c:spPr>
              <a:solidFill>
                <a:srgbClr val="FFC000"/>
              </a:solidFill>
              <a:ln w="6350">
                <a:solidFill>
                  <a:srgbClr val="FFFFFF"/>
                </a:solidFill>
                <a:prstDash val="solid"/>
              </a:ln>
              <a:effectLst/>
            </c:spPr>
            <c:extLst>
              <c:ext xmlns:c16="http://schemas.microsoft.com/office/drawing/2014/chart" uri="{C3380CC4-5D6E-409C-BE32-E72D297353CC}">
                <c16:uniqueId val="{00000007-0C71-48CE-867E-A07635E6D7DE}"/>
              </c:ext>
            </c:extLst>
          </c:dPt>
          <c:dPt>
            <c:idx val="4"/>
            <c:bubble3D val="0"/>
            <c:spPr>
              <a:solidFill>
                <a:srgbClr val="DCB464"/>
              </a:solidFill>
              <a:ln w="6350">
                <a:solidFill>
                  <a:srgbClr val="FFFFFF"/>
                </a:solidFill>
                <a:prstDash val="solid"/>
              </a:ln>
              <a:effectLst/>
            </c:spPr>
            <c:extLst>
              <c:ext xmlns:c16="http://schemas.microsoft.com/office/drawing/2014/chart" uri="{C3380CC4-5D6E-409C-BE32-E72D297353CC}">
                <c16:uniqueId val="{00000009-0C71-48CE-867E-A07635E6D7DE}"/>
              </c:ext>
            </c:extLst>
          </c:dPt>
          <c:dLbls>
            <c:dLbl>
              <c:idx val="1"/>
              <c:layout>
                <c:manualLayout>
                  <c:x val="8.8608822567347589E-2"/>
                  <c:y val="-0.14982354168115136"/>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C71-48CE-867E-A07635E6D7DE}"/>
                </c:ext>
              </c:extLst>
            </c:dLbl>
            <c:dLbl>
              <c:idx val="4"/>
              <c:layout>
                <c:manualLayout>
                  <c:x val="1.0052737995267545E-2"/>
                  <c:y val="0.1157672251964124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0C71-48CE-867E-A07635E6D7D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zh-CN"/>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叶片重量与成本结构!$K$43:$K$47</c:f>
              <c:strCache>
                <c:ptCount val="5"/>
                <c:pt idx="0">
                  <c:v>碳纤维</c:v>
                </c:pt>
                <c:pt idx="1">
                  <c:v>玻纤</c:v>
                </c:pt>
                <c:pt idx="2">
                  <c:v>树脂</c:v>
                </c:pt>
                <c:pt idx="3">
                  <c:v>泡沫板</c:v>
                </c:pt>
                <c:pt idx="4">
                  <c:v>凝胶涂层</c:v>
                </c:pt>
              </c:strCache>
            </c:strRef>
          </c:cat>
          <c:val>
            <c:numRef>
              <c:f>叶片重量与成本结构!$L$50:$L$54</c:f>
              <c:numCache>
                <c:formatCode>0</c:formatCode>
                <c:ptCount val="5"/>
                <c:pt idx="0">
                  <c:v>302820</c:v>
                </c:pt>
                <c:pt idx="1">
                  <c:v>48531.880000000005</c:v>
                </c:pt>
                <c:pt idx="2">
                  <c:v>97004.489999999991</c:v>
                </c:pt>
                <c:pt idx="3">
                  <c:v>115304.04000000001</c:v>
                </c:pt>
                <c:pt idx="4">
                  <c:v>6702.21</c:v>
                </c:pt>
              </c:numCache>
            </c:numRef>
          </c:val>
          <c:extLst>
            <c:ext xmlns:c16="http://schemas.microsoft.com/office/drawing/2014/chart" uri="{C3380CC4-5D6E-409C-BE32-E72D297353CC}">
              <c16:uniqueId val="{0000000A-0C71-48CE-867E-A07635E6D7DE}"/>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59415029481425"/>
          <c:y val="6.8317668846605076E-2"/>
          <c:w val="0.78039832058329062"/>
          <c:h val="0.68520470115543419"/>
        </c:manualLayout>
      </c:layout>
      <c:barChart>
        <c:barDir val="col"/>
        <c:grouping val="clustered"/>
        <c:varyColors val="0"/>
        <c:ser>
          <c:idx val="0"/>
          <c:order val="0"/>
          <c:tx>
            <c:strRef>
              <c:f>风电大叶片!$G$24</c:f>
              <c:strCache>
                <c:ptCount val="1"/>
                <c:pt idx="0">
                  <c:v>风电装机容量（万KW）</c:v>
                </c:pt>
              </c:strCache>
            </c:strRef>
          </c:tx>
          <c:spPr>
            <a:solidFill>
              <a:srgbClr val="E10000"/>
            </a:solidFill>
            <a:ln w="6350">
              <a:solidFill>
                <a:srgbClr val="FFFFFF"/>
              </a:solidFill>
              <a:prstDash val="solid"/>
            </a:ln>
            <a:effectLst/>
          </c:spPr>
          <c:invertIfNegative val="0"/>
          <c:cat>
            <c:numRef>
              <c:f>风电大叶片!$H$23:$M$23</c:f>
              <c:numCache>
                <c:formatCode>General</c:formatCode>
                <c:ptCount val="6"/>
                <c:pt idx="0">
                  <c:v>2015</c:v>
                </c:pt>
                <c:pt idx="1">
                  <c:v>2016</c:v>
                </c:pt>
                <c:pt idx="2">
                  <c:v>2017</c:v>
                </c:pt>
                <c:pt idx="3">
                  <c:v>2018</c:v>
                </c:pt>
                <c:pt idx="4">
                  <c:v>2019</c:v>
                </c:pt>
                <c:pt idx="5">
                  <c:v>2020</c:v>
                </c:pt>
              </c:numCache>
            </c:numRef>
          </c:cat>
          <c:val>
            <c:numRef>
              <c:f>风电大叶片!$H$24:$M$24</c:f>
              <c:numCache>
                <c:formatCode>0_);[Red]\(0\)</c:formatCode>
                <c:ptCount val="6"/>
                <c:pt idx="0">
                  <c:v>2960.8649999999998</c:v>
                </c:pt>
                <c:pt idx="1">
                  <c:v>1873.24</c:v>
                </c:pt>
                <c:pt idx="2">
                  <c:v>1951.6742999999999</c:v>
                </c:pt>
                <c:pt idx="3">
                  <c:v>2100.04</c:v>
                </c:pt>
                <c:pt idx="4">
                  <c:v>2574</c:v>
                </c:pt>
                <c:pt idx="5">
                  <c:v>7167</c:v>
                </c:pt>
              </c:numCache>
            </c:numRef>
          </c:val>
          <c:extLst>
            <c:ext xmlns:c16="http://schemas.microsoft.com/office/drawing/2014/chart" uri="{C3380CC4-5D6E-409C-BE32-E72D297353CC}">
              <c16:uniqueId val="{00000000-49FF-46E9-8712-9A034C419A93}"/>
            </c:ext>
          </c:extLst>
        </c:ser>
        <c:dLbls>
          <c:showLegendKey val="0"/>
          <c:showVal val="0"/>
          <c:showCatName val="0"/>
          <c:showSerName val="0"/>
          <c:showPercent val="0"/>
          <c:showBubbleSize val="0"/>
        </c:dLbls>
        <c:gapWidth val="219"/>
        <c:overlap val="-27"/>
        <c:axId val="948722872"/>
        <c:axId val="948726152"/>
      </c:barChart>
      <c:lineChart>
        <c:grouping val="standard"/>
        <c:varyColors val="0"/>
        <c:ser>
          <c:idx val="1"/>
          <c:order val="1"/>
          <c:tx>
            <c:strRef>
              <c:f>风电大叶片!$G$25</c:f>
              <c:strCache>
                <c:ptCount val="1"/>
                <c:pt idx="0">
                  <c:v>风电叶片碳纤维需求（吨）</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风电大叶片!$H$23:$M$23</c:f>
              <c:numCache>
                <c:formatCode>General</c:formatCode>
                <c:ptCount val="6"/>
                <c:pt idx="0">
                  <c:v>2015</c:v>
                </c:pt>
                <c:pt idx="1">
                  <c:v>2016</c:v>
                </c:pt>
                <c:pt idx="2">
                  <c:v>2017</c:v>
                </c:pt>
                <c:pt idx="3">
                  <c:v>2018</c:v>
                </c:pt>
                <c:pt idx="4">
                  <c:v>2019</c:v>
                </c:pt>
                <c:pt idx="5">
                  <c:v>2020</c:v>
                </c:pt>
              </c:numCache>
            </c:numRef>
          </c:cat>
          <c:val>
            <c:numRef>
              <c:f>风电大叶片!$H$25:$M$25</c:f>
              <c:numCache>
                <c:formatCode>#,##0_ </c:formatCode>
                <c:ptCount val="6"/>
                <c:pt idx="1">
                  <c:v>3000</c:v>
                </c:pt>
                <c:pt idx="2">
                  <c:v>3060</c:v>
                </c:pt>
                <c:pt idx="3">
                  <c:v>7000</c:v>
                </c:pt>
                <c:pt idx="4">
                  <c:v>13800</c:v>
                </c:pt>
                <c:pt idx="5">
                  <c:v>20000</c:v>
                </c:pt>
              </c:numCache>
            </c:numRef>
          </c:val>
          <c:smooth val="1"/>
          <c:extLst>
            <c:ext xmlns:c16="http://schemas.microsoft.com/office/drawing/2014/chart" uri="{C3380CC4-5D6E-409C-BE32-E72D297353CC}">
              <c16:uniqueId val="{00000001-49FF-46E9-8712-9A034C419A93}"/>
            </c:ext>
          </c:extLst>
        </c:ser>
        <c:dLbls>
          <c:showLegendKey val="0"/>
          <c:showVal val="0"/>
          <c:showCatName val="0"/>
          <c:showSerName val="0"/>
          <c:showPercent val="0"/>
          <c:showBubbleSize val="0"/>
        </c:dLbls>
        <c:marker val="1"/>
        <c:smooth val="0"/>
        <c:axId val="948735008"/>
        <c:axId val="948736648"/>
      </c:lineChart>
      <c:catAx>
        <c:axId val="948722872"/>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948726152"/>
        <c:crosses val="autoZero"/>
        <c:auto val="1"/>
        <c:lblAlgn val="ctr"/>
        <c:lblOffset val="100"/>
        <c:noMultiLvlLbl val="0"/>
      </c:catAx>
      <c:valAx>
        <c:axId val="948726152"/>
        <c:scaling>
          <c:orientation val="minMax"/>
        </c:scaling>
        <c:delete val="0"/>
        <c:axPos val="l"/>
        <c:majorGridlines>
          <c:spPr>
            <a:ln w="9525" cap="flat" cmpd="sng" algn="ctr">
              <a:noFill/>
              <a:round/>
            </a:ln>
            <a:effectLst/>
          </c:spPr>
        </c:majorGridlines>
        <c:numFmt formatCode="0_);[Red]\(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948722872"/>
        <c:crosses val="autoZero"/>
        <c:crossBetween val="between"/>
      </c:valAx>
      <c:catAx>
        <c:axId val="948735008"/>
        <c:scaling>
          <c:orientation val="minMax"/>
        </c:scaling>
        <c:delete val="1"/>
        <c:axPos val="b"/>
        <c:numFmt formatCode="General" sourceLinked="1"/>
        <c:majorTickMark val="out"/>
        <c:minorTickMark val="none"/>
        <c:tickLblPos val="nextTo"/>
        <c:crossAx val="948736648"/>
        <c:crosses val="autoZero"/>
        <c:auto val="1"/>
        <c:lblAlgn val="ctr"/>
        <c:lblOffset val="100"/>
        <c:noMultiLvlLbl val="0"/>
      </c:catAx>
      <c:valAx>
        <c:axId val="948736648"/>
        <c:scaling>
          <c:orientation val="minMax"/>
        </c:scaling>
        <c:delete val="0"/>
        <c:axPos val="r"/>
        <c:numFmt formatCode="#,##0_ "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948735008"/>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7010283884502E-2"/>
          <c:y val="5.2201910472497719E-2"/>
          <c:w val="0.88100129318307796"/>
          <c:h val="0.65850055320292278"/>
        </c:manualLayout>
      </c:layout>
      <c:barChart>
        <c:barDir val="col"/>
        <c:grouping val="percentStacked"/>
        <c:varyColors val="0"/>
        <c:ser>
          <c:idx val="0"/>
          <c:order val="0"/>
          <c:tx>
            <c:strRef>
              <c:f>'市场-风电'!$T$151</c:f>
              <c:strCache>
                <c:ptCount val="1"/>
                <c:pt idx="0">
                  <c:v>&lt;1.0MW</c:v>
                </c:pt>
              </c:strCache>
            </c:strRef>
          </c:tx>
          <c:spPr>
            <a:solidFill>
              <a:srgbClr val="E10000"/>
            </a:solidFill>
            <a:ln w="6350">
              <a:solidFill>
                <a:srgbClr val="FFFFFF"/>
              </a:solidFill>
              <a:prstDash val="solid"/>
            </a:ln>
            <a:effectLst/>
          </c:spPr>
          <c:invertIfNegative val="0"/>
          <c:cat>
            <c:numRef>
              <c:f>'市场-风电'!$U$150:$AG$150</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'市场-风电'!$U$151:$AG$151</c:f>
              <c:numCache>
                <c:formatCode>0%</c:formatCode>
                <c:ptCount val="13"/>
                <c:pt idx="0">
                  <c:v>0.28000000000000003</c:v>
                </c:pt>
                <c:pt idx="1">
                  <c:v>0.13</c:v>
                </c:pt>
                <c:pt idx="2">
                  <c:v>0.06</c:v>
                </c:pt>
                <c:pt idx="3">
                  <c:v>0.02</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00-49C0-4A18-A2D3-BA0305D23AFE}"/>
            </c:ext>
          </c:extLst>
        </c:ser>
        <c:ser>
          <c:idx val="1"/>
          <c:order val="1"/>
          <c:tx>
            <c:strRef>
              <c:f>'市场-风电'!$T$152</c:f>
              <c:strCache>
                <c:ptCount val="1"/>
                <c:pt idx="0">
                  <c:v>1.0-1.5MW</c:v>
                </c:pt>
              </c:strCache>
            </c:strRef>
          </c:tx>
          <c:spPr>
            <a:solidFill>
              <a:srgbClr val="C8C8C8"/>
            </a:solidFill>
            <a:ln w="6350">
              <a:solidFill>
                <a:srgbClr val="FFFFFF"/>
              </a:solidFill>
              <a:prstDash val="solid"/>
            </a:ln>
            <a:effectLst/>
          </c:spPr>
          <c:invertIfNegative val="0"/>
          <c:cat>
            <c:numRef>
              <c:f>'市场-风电'!$U$150:$AG$150</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'市场-风电'!$U$152:$AG$152</c:f>
              <c:numCache>
                <c:formatCode>0%</c:formatCode>
                <c:ptCount val="13"/>
                <c:pt idx="0">
                  <c:v>0.04</c:v>
                </c:pt>
                <c:pt idx="1">
                  <c:v>0.04</c:v>
                </c:pt>
                <c:pt idx="2">
                  <c:v>2.9999999999999961E-2</c:v>
                </c:pt>
                <c:pt idx="3">
                  <c:v>0.06</c:v>
                </c:pt>
                <c:pt idx="4">
                  <c:v>0.01</c:v>
                </c:pt>
                <c:pt idx="5">
                  <c:v>0.01</c:v>
                </c:pt>
                <c:pt idx="6">
                  <c:v>0</c:v>
                </c:pt>
                <c:pt idx="7">
                  <c:v>0</c:v>
                </c:pt>
                <c:pt idx="8">
                  <c:v>2E-3</c:v>
                </c:pt>
                <c:pt idx="9">
                  <c:v>0</c:v>
                </c:pt>
                <c:pt idx="10">
                  <c:v>0</c:v>
                </c:pt>
              </c:numCache>
            </c:numRef>
          </c:val>
          <c:extLst>
            <c:ext xmlns:c16="http://schemas.microsoft.com/office/drawing/2014/chart" uri="{C3380CC4-5D6E-409C-BE32-E72D297353CC}">
              <c16:uniqueId val="{00000001-49C0-4A18-A2D3-BA0305D23AFE}"/>
            </c:ext>
          </c:extLst>
        </c:ser>
        <c:ser>
          <c:idx val="2"/>
          <c:order val="2"/>
          <c:tx>
            <c:strRef>
              <c:f>'市场-风电'!$T$153</c:f>
              <c:strCache>
                <c:ptCount val="1"/>
                <c:pt idx="0">
                  <c:v>1.5-2.0MW</c:v>
                </c:pt>
              </c:strCache>
            </c:strRef>
          </c:tx>
          <c:spPr>
            <a:solidFill>
              <a:srgbClr val="FA6400"/>
            </a:solidFill>
            <a:ln w="6350">
              <a:solidFill>
                <a:srgbClr val="FFFFFF"/>
              </a:solidFill>
              <a:prstDash val="solid"/>
            </a:ln>
            <a:effectLst/>
          </c:spPr>
          <c:invertIfNegative val="0"/>
          <c:cat>
            <c:numRef>
              <c:f>'市场-风电'!$U$150:$AG$150</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'市场-风电'!$U$153:$AG$153</c:f>
              <c:numCache>
                <c:formatCode>0%</c:formatCode>
                <c:ptCount val="13"/>
                <c:pt idx="0">
                  <c:v>0.59</c:v>
                </c:pt>
                <c:pt idx="1">
                  <c:v>0.75</c:v>
                </c:pt>
                <c:pt idx="2">
                  <c:v>0.79</c:v>
                </c:pt>
                <c:pt idx="3">
                  <c:v>0.76</c:v>
                </c:pt>
                <c:pt idx="4">
                  <c:v>0.64</c:v>
                </c:pt>
                <c:pt idx="5">
                  <c:v>0.54</c:v>
                </c:pt>
                <c:pt idx="6">
                  <c:v>0.48</c:v>
                </c:pt>
                <c:pt idx="7">
                  <c:v>0.35</c:v>
                </c:pt>
                <c:pt idx="8">
                  <c:v>0.193</c:v>
                </c:pt>
                <c:pt idx="9">
                  <c:v>7.0000000000000007E-2</c:v>
                </c:pt>
                <c:pt idx="10">
                  <c:v>0.04</c:v>
                </c:pt>
                <c:pt idx="11">
                  <c:v>8.0000000000000071E-3</c:v>
                </c:pt>
                <c:pt idx="12">
                  <c:v>0.01</c:v>
                </c:pt>
              </c:numCache>
            </c:numRef>
          </c:val>
          <c:extLst>
            <c:ext xmlns:c16="http://schemas.microsoft.com/office/drawing/2014/chart" uri="{C3380CC4-5D6E-409C-BE32-E72D297353CC}">
              <c16:uniqueId val="{00000002-49C0-4A18-A2D3-BA0305D23AFE}"/>
            </c:ext>
          </c:extLst>
        </c:ser>
        <c:ser>
          <c:idx val="3"/>
          <c:order val="3"/>
          <c:tx>
            <c:strRef>
              <c:f>'市场-风电'!$T$154</c:f>
              <c:strCache>
                <c:ptCount val="1"/>
                <c:pt idx="0">
                  <c:v>2.0-3.0MW</c:v>
                </c:pt>
              </c:strCache>
            </c:strRef>
          </c:tx>
          <c:spPr>
            <a:solidFill>
              <a:srgbClr val="FFC000"/>
            </a:solidFill>
            <a:ln w="6350">
              <a:solidFill>
                <a:srgbClr val="FFFFFF"/>
              </a:solidFill>
              <a:prstDash val="solid"/>
            </a:ln>
            <a:effectLst/>
          </c:spPr>
          <c:invertIfNegative val="0"/>
          <c:cat>
            <c:numRef>
              <c:f>'市场-风电'!$U$150:$AG$150</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'市场-风电'!$U$154:$AG$154</c:f>
              <c:numCache>
                <c:formatCode>0%</c:formatCode>
                <c:ptCount val="13"/>
                <c:pt idx="0">
                  <c:v>0.09</c:v>
                </c:pt>
                <c:pt idx="1">
                  <c:v>0.08</c:v>
                </c:pt>
                <c:pt idx="2">
                  <c:v>0.12</c:v>
                </c:pt>
                <c:pt idx="3">
                  <c:v>0.15</c:v>
                </c:pt>
                <c:pt idx="4">
                  <c:v>0.30000000000000004</c:v>
                </c:pt>
                <c:pt idx="5">
                  <c:v>0.43</c:v>
                </c:pt>
                <c:pt idx="6">
                  <c:v>0.48</c:v>
                </c:pt>
                <c:pt idx="7">
                  <c:v>0.63000000000000012</c:v>
                </c:pt>
                <c:pt idx="8">
                  <c:v>0.76100000000000001</c:v>
                </c:pt>
                <c:pt idx="9">
                  <c:v>0.85</c:v>
                </c:pt>
                <c:pt idx="10">
                  <c:v>0.83</c:v>
                </c:pt>
                <c:pt idx="11">
                  <c:v>0.72099999999999997</c:v>
                </c:pt>
                <c:pt idx="12">
                  <c:v>0.61099999999999999</c:v>
                </c:pt>
              </c:numCache>
            </c:numRef>
          </c:val>
          <c:extLst>
            <c:ext xmlns:c16="http://schemas.microsoft.com/office/drawing/2014/chart" uri="{C3380CC4-5D6E-409C-BE32-E72D297353CC}">
              <c16:uniqueId val="{00000003-49C0-4A18-A2D3-BA0305D23AFE}"/>
            </c:ext>
          </c:extLst>
        </c:ser>
        <c:ser>
          <c:idx val="4"/>
          <c:order val="4"/>
          <c:tx>
            <c:strRef>
              <c:f>'市场-风电'!$T$155</c:f>
              <c:strCache>
                <c:ptCount val="1"/>
                <c:pt idx="0">
                  <c:v>3.0-4.0MW</c:v>
                </c:pt>
              </c:strCache>
            </c:strRef>
          </c:tx>
          <c:spPr>
            <a:solidFill>
              <a:srgbClr val="DCB464"/>
            </a:solidFill>
            <a:ln w="6350">
              <a:solidFill>
                <a:srgbClr val="FFFFFF"/>
              </a:solidFill>
              <a:prstDash val="solid"/>
            </a:ln>
            <a:effectLst/>
          </c:spPr>
          <c:invertIfNegative val="0"/>
          <c:cat>
            <c:numRef>
              <c:f>'市场-风电'!$U$150:$AG$150</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'市场-风电'!$U$155:$AG$155</c:f>
              <c:numCache>
                <c:formatCode>0%</c:formatCode>
                <c:ptCount val="13"/>
                <c:pt idx="0">
                  <c:v>0</c:v>
                </c:pt>
                <c:pt idx="1">
                  <c:v>0</c:v>
                </c:pt>
                <c:pt idx="2">
                  <c:v>0</c:v>
                </c:pt>
                <c:pt idx="3">
                  <c:v>0.01</c:v>
                </c:pt>
                <c:pt idx="4">
                  <c:v>0.05</c:v>
                </c:pt>
                <c:pt idx="5">
                  <c:v>2.0000000000000039E-2</c:v>
                </c:pt>
                <c:pt idx="6">
                  <c:v>0.04</c:v>
                </c:pt>
                <c:pt idx="7">
                  <c:v>1.9999999999999921E-2</c:v>
                </c:pt>
                <c:pt idx="8">
                  <c:v>2.5999999999999999E-2</c:v>
                </c:pt>
                <c:pt idx="9">
                  <c:v>2.9000000000000001E-2</c:v>
                </c:pt>
                <c:pt idx="10">
                  <c:v>7.0999999999999994E-2</c:v>
                </c:pt>
                <c:pt idx="11">
                  <c:v>0.17700000000000002</c:v>
                </c:pt>
                <c:pt idx="12">
                  <c:v>0.27800000000000002</c:v>
                </c:pt>
              </c:numCache>
            </c:numRef>
          </c:val>
          <c:extLst>
            <c:ext xmlns:c16="http://schemas.microsoft.com/office/drawing/2014/chart" uri="{C3380CC4-5D6E-409C-BE32-E72D297353CC}">
              <c16:uniqueId val="{00000004-49C0-4A18-A2D3-BA0305D23AFE}"/>
            </c:ext>
          </c:extLst>
        </c:ser>
        <c:ser>
          <c:idx val="5"/>
          <c:order val="5"/>
          <c:tx>
            <c:strRef>
              <c:f>'市场-风电'!$T$156</c:f>
              <c:strCache>
                <c:ptCount val="1"/>
                <c:pt idx="0">
                  <c:v>&gt;4.0WM</c:v>
                </c:pt>
              </c:strCache>
            </c:strRef>
          </c:tx>
          <c:spPr>
            <a:solidFill>
              <a:srgbClr val="B40014"/>
            </a:solidFill>
            <a:ln w="6350">
              <a:solidFill>
                <a:srgbClr val="FFFFFF"/>
              </a:solidFill>
              <a:prstDash val="solid"/>
            </a:ln>
            <a:effectLst/>
          </c:spPr>
          <c:invertIfNegative val="0"/>
          <c:cat>
            <c:numRef>
              <c:f>'市场-风电'!$U$150:$AG$150</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'市场-风电'!$U$156:$AG$156</c:f>
              <c:numCache>
                <c:formatCode>General</c:formatCode>
                <c:ptCount val="13"/>
                <c:pt idx="8" formatCode="0%">
                  <c:v>1.9E-2</c:v>
                </c:pt>
                <c:pt idx="9" formatCode="0%">
                  <c:v>4.7E-2</c:v>
                </c:pt>
                <c:pt idx="10" formatCode="0%">
                  <c:v>6.0999999999999999E-2</c:v>
                </c:pt>
                <c:pt idx="11" formatCode="0%">
                  <c:v>9.4E-2</c:v>
                </c:pt>
                <c:pt idx="12" formatCode="0%">
                  <c:v>0.10099999999999999</c:v>
                </c:pt>
              </c:numCache>
            </c:numRef>
          </c:val>
          <c:extLst>
            <c:ext xmlns:c16="http://schemas.microsoft.com/office/drawing/2014/chart" uri="{C3380CC4-5D6E-409C-BE32-E72D297353CC}">
              <c16:uniqueId val="{00000005-49C0-4A18-A2D3-BA0305D23AFE}"/>
            </c:ext>
          </c:extLst>
        </c:ser>
        <c:dLbls>
          <c:showLegendKey val="0"/>
          <c:showVal val="0"/>
          <c:showCatName val="0"/>
          <c:showSerName val="0"/>
          <c:showPercent val="0"/>
          <c:showBubbleSize val="0"/>
        </c:dLbls>
        <c:gapWidth val="150"/>
        <c:overlap val="100"/>
        <c:axId val="668800686"/>
        <c:axId val="111597932"/>
      </c:barChart>
      <c:catAx>
        <c:axId val="668800686"/>
        <c:scaling>
          <c:orientation val="minMax"/>
        </c:scaling>
        <c:delete val="0"/>
        <c:axPos val="b"/>
        <c:numFmt formatCode="General" sourceLinked="0"/>
        <c:majorTickMark val="in"/>
        <c:minorTickMark val="none"/>
        <c:tickLblPos val="nextTo"/>
        <c:spPr>
          <a:noFill/>
          <a:ln w="6350" cap="flat" cmpd="sng" algn="ctr">
            <a:solidFill>
              <a:srgbClr val="000000"/>
            </a:solidFill>
            <a:round/>
          </a:ln>
          <a:effectLst/>
        </c:spPr>
        <c:txPr>
          <a:bodyPr rot="-60000000" spcFirstLastPara="0" vertOverflow="ellipsis" vert="horz" wrap="square" anchor="ctr" anchorCtr="1"/>
          <a:lstStyle/>
          <a:p>
            <a:pPr>
              <a:defRPr lang="zh-CN" sz="7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11597932"/>
        <c:crosses val="autoZero"/>
        <c:auto val="1"/>
        <c:lblAlgn val="ctr"/>
        <c:lblOffset val="100"/>
        <c:noMultiLvlLbl val="0"/>
      </c:catAx>
      <c:valAx>
        <c:axId val="111597932"/>
        <c:scaling>
          <c:orientation val="minMax"/>
        </c:scaling>
        <c:delete val="0"/>
        <c:axPos val="l"/>
        <c:majorGridlines>
          <c:spPr>
            <a:ln w="9525" cap="flat" cmpd="sng" algn="ctr">
              <a:noFill/>
              <a:round/>
            </a:ln>
            <a:effectLst/>
          </c:spPr>
        </c:majorGridlines>
        <c:numFmt formatCode="0%" sourceLinked="1"/>
        <c:majorTickMark val="in"/>
        <c:minorTickMark val="none"/>
        <c:tickLblPos val="nextTo"/>
        <c:spPr>
          <a:noFill/>
          <a:ln w="6350">
            <a:solidFill>
              <a:srgbClr val="000000"/>
            </a:solidFill>
          </a:ln>
          <a:effectLst/>
        </c:spPr>
        <c:txPr>
          <a:bodyPr rot="-60000000" spcFirstLastPara="0"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668800686"/>
        <c:crosses val="autoZero"/>
        <c:crossBetween val="between"/>
      </c:valAx>
      <c:spPr>
        <a:noFill/>
        <a:ln>
          <a:noFill/>
        </a:ln>
        <a:effectLst/>
      </c:spPr>
    </c:plotArea>
    <c:legend>
      <c:legendPos val="b"/>
      <c:layout>
        <c:manualLayout>
          <c:xMode val="edge"/>
          <c:yMode val="edge"/>
          <c:x val="0"/>
          <c:y val="0.83060381013884399"/>
          <c:w val="0.93859018148316409"/>
          <c:h val="0.16939616090581391"/>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光伏!$F$22</c:f>
              <c:strCache>
                <c:ptCount val="1"/>
                <c:pt idx="0">
                  <c:v>坩埚</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numRef>
              <c:f>光伏!$G$21:$I$21</c:f>
              <c:numCache>
                <c:formatCode>General</c:formatCode>
                <c:ptCount val="3"/>
                <c:pt idx="0">
                  <c:v>2010</c:v>
                </c:pt>
                <c:pt idx="1">
                  <c:v>2016</c:v>
                </c:pt>
                <c:pt idx="2">
                  <c:v>2019</c:v>
                </c:pt>
              </c:numCache>
            </c:numRef>
          </c:cat>
          <c:val>
            <c:numRef>
              <c:f>光伏!$G$22:$I$22</c:f>
              <c:numCache>
                <c:formatCode>0%</c:formatCode>
                <c:ptCount val="3"/>
                <c:pt idx="0">
                  <c:v>0.1</c:v>
                </c:pt>
                <c:pt idx="1">
                  <c:v>0.5</c:v>
                </c:pt>
                <c:pt idx="2">
                  <c:v>0.85</c:v>
                </c:pt>
              </c:numCache>
            </c:numRef>
          </c:val>
          <c:smooth val="1"/>
          <c:extLst>
            <c:ext xmlns:c16="http://schemas.microsoft.com/office/drawing/2014/chart" uri="{C3380CC4-5D6E-409C-BE32-E72D297353CC}">
              <c16:uniqueId val="{00000000-16C2-42F7-9D0F-D901E30ABD21}"/>
            </c:ext>
          </c:extLst>
        </c:ser>
        <c:ser>
          <c:idx val="1"/>
          <c:order val="1"/>
          <c:tx>
            <c:strRef>
              <c:f>光伏!$F$23</c:f>
              <c:strCache>
                <c:ptCount val="1"/>
                <c:pt idx="0">
                  <c:v>导流筒</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光伏!$G$21:$I$21</c:f>
              <c:numCache>
                <c:formatCode>General</c:formatCode>
                <c:ptCount val="3"/>
                <c:pt idx="0">
                  <c:v>2010</c:v>
                </c:pt>
                <c:pt idx="1">
                  <c:v>2016</c:v>
                </c:pt>
                <c:pt idx="2">
                  <c:v>2019</c:v>
                </c:pt>
              </c:numCache>
            </c:numRef>
          </c:cat>
          <c:val>
            <c:numRef>
              <c:f>光伏!$G$23:$I$23</c:f>
              <c:numCache>
                <c:formatCode>0%</c:formatCode>
                <c:ptCount val="3"/>
                <c:pt idx="0">
                  <c:v>0.1</c:v>
                </c:pt>
                <c:pt idx="1">
                  <c:v>0.3</c:v>
                </c:pt>
                <c:pt idx="2">
                  <c:v>0.55000000000000004</c:v>
                </c:pt>
              </c:numCache>
            </c:numRef>
          </c:val>
          <c:smooth val="1"/>
          <c:extLst>
            <c:ext xmlns:c16="http://schemas.microsoft.com/office/drawing/2014/chart" uri="{C3380CC4-5D6E-409C-BE32-E72D297353CC}">
              <c16:uniqueId val="{00000001-16C2-42F7-9D0F-D901E30ABD21}"/>
            </c:ext>
          </c:extLst>
        </c:ser>
        <c:ser>
          <c:idx val="2"/>
          <c:order val="2"/>
          <c:tx>
            <c:strRef>
              <c:f>光伏!$F$24</c:f>
              <c:strCache>
                <c:ptCount val="1"/>
                <c:pt idx="0">
                  <c:v>保温筒</c:v>
                </c:pt>
              </c:strCache>
            </c:strRef>
          </c:tx>
          <c:spPr>
            <a:ln w="12700" cap="rnd">
              <a:solidFill>
                <a:srgbClr val="FA6400"/>
              </a:solidFill>
              <a:prstDash val="solid"/>
              <a:round/>
            </a:ln>
            <a:effectLst/>
          </c:spPr>
          <c:marker>
            <c:symbol val="diamond"/>
            <c:size val="2"/>
            <c:spPr>
              <a:solidFill>
                <a:srgbClr val="FA6400"/>
              </a:solidFill>
              <a:ln w="12700">
                <a:solidFill>
                  <a:srgbClr val="FA6400"/>
                </a:solidFill>
                <a:prstDash val="solid"/>
              </a:ln>
              <a:effectLst/>
            </c:spPr>
          </c:marker>
          <c:cat>
            <c:numRef>
              <c:f>光伏!$G$21:$I$21</c:f>
              <c:numCache>
                <c:formatCode>General</c:formatCode>
                <c:ptCount val="3"/>
                <c:pt idx="0">
                  <c:v>2010</c:v>
                </c:pt>
                <c:pt idx="1">
                  <c:v>2016</c:v>
                </c:pt>
                <c:pt idx="2">
                  <c:v>2019</c:v>
                </c:pt>
              </c:numCache>
            </c:numRef>
          </c:cat>
          <c:val>
            <c:numRef>
              <c:f>光伏!$G$24:$I$24</c:f>
              <c:numCache>
                <c:formatCode>0%</c:formatCode>
                <c:ptCount val="3"/>
                <c:pt idx="0">
                  <c:v>0.1</c:v>
                </c:pt>
                <c:pt idx="1">
                  <c:v>0.3</c:v>
                </c:pt>
                <c:pt idx="2">
                  <c:v>0.45</c:v>
                </c:pt>
              </c:numCache>
            </c:numRef>
          </c:val>
          <c:smooth val="1"/>
          <c:extLst>
            <c:ext xmlns:c16="http://schemas.microsoft.com/office/drawing/2014/chart" uri="{C3380CC4-5D6E-409C-BE32-E72D297353CC}">
              <c16:uniqueId val="{00000002-16C2-42F7-9D0F-D901E30ABD21}"/>
            </c:ext>
          </c:extLst>
        </c:ser>
        <c:ser>
          <c:idx val="3"/>
          <c:order val="3"/>
          <c:tx>
            <c:strRef>
              <c:f>光伏!$F$25</c:f>
              <c:strCache>
                <c:ptCount val="1"/>
                <c:pt idx="0">
                  <c:v>加热器</c:v>
                </c:pt>
              </c:strCache>
            </c:strRef>
          </c:tx>
          <c:spPr>
            <a:ln w="12700" cap="rnd">
              <a:solidFill>
                <a:srgbClr val="FFC000"/>
              </a:solidFill>
              <a:prstDash val="solid"/>
              <a:round/>
            </a:ln>
            <a:effectLst/>
          </c:spPr>
          <c:marker>
            <c:symbol val="diamond"/>
            <c:size val="2"/>
            <c:spPr>
              <a:solidFill>
                <a:srgbClr val="FFC000"/>
              </a:solidFill>
              <a:ln w="12700">
                <a:solidFill>
                  <a:srgbClr val="FFC000"/>
                </a:solidFill>
                <a:prstDash val="solid"/>
              </a:ln>
              <a:effectLst/>
            </c:spPr>
          </c:marker>
          <c:cat>
            <c:numRef>
              <c:f>光伏!$G$21:$I$21</c:f>
              <c:numCache>
                <c:formatCode>General</c:formatCode>
                <c:ptCount val="3"/>
                <c:pt idx="0">
                  <c:v>2010</c:v>
                </c:pt>
                <c:pt idx="1">
                  <c:v>2016</c:v>
                </c:pt>
                <c:pt idx="2">
                  <c:v>2019</c:v>
                </c:pt>
              </c:numCache>
            </c:numRef>
          </c:cat>
          <c:val>
            <c:numRef>
              <c:f>光伏!$G$25:$I$25</c:f>
              <c:numCache>
                <c:formatCode>0%</c:formatCode>
                <c:ptCount val="3"/>
                <c:pt idx="0">
                  <c:v>0.01</c:v>
                </c:pt>
                <c:pt idx="1">
                  <c:v>0.03</c:v>
                </c:pt>
                <c:pt idx="2">
                  <c:v>0.05</c:v>
                </c:pt>
              </c:numCache>
            </c:numRef>
          </c:val>
          <c:smooth val="1"/>
          <c:extLst>
            <c:ext xmlns:c16="http://schemas.microsoft.com/office/drawing/2014/chart" uri="{C3380CC4-5D6E-409C-BE32-E72D297353CC}">
              <c16:uniqueId val="{00000003-16C2-42F7-9D0F-D901E30ABD21}"/>
            </c:ext>
          </c:extLst>
        </c:ser>
        <c:ser>
          <c:idx val="4"/>
          <c:order val="4"/>
          <c:tx>
            <c:strRef>
              <c:f>光伏!$F$26</c:f>
              <c:strCache>
                <c:ptCount val="1"/>
                <c:pt idx="0">
                  <c:v>其他</c:v>
                </c:pt>
              </c:strCache>
            </c:strRef>
          </c:tx>
          <c:spPr>
            <a:ln w="12700" cap="rnd">
              <a:solidFill>
                <a:srgbClr val="DCB464"/>
              </a:solidFill>
              <a:prstDash val="solid"/>
              <a:round/>
            </a:ln>
            <a:effectLst/>
          </c:spPr>
          <c:marker>
            <c:symbol val="diamond"/>
            <c:size val="2"/>
            <c:spPr>
              <a:solidFill>
                <a:srgbClr val="DCB464"/>
              </a:solidFill>
              <a:ln w="12700">
                <a:solidFill>
                  <a:srgbClr val="DCB464"/>
                </a:solidFill>
                <a:prstDash val="solid"/>
              </a:ln>
              <a:effectLst/>
            </c:spPr>
          </c:marker>
          <c:cat>
            <c:numRef>
              <c:f>光伏!$G$21:$I$21</c:f>
              <c:numCache>
                <c:formatCode>General</c:formatCode>
                <c:ptCount val="3"/>
                <c:pt idx="0">
                  <c:v>2010</c:v>
                </c:pt>
                <c:pt idx="1">
                  <c:v>2016</c:v>
                </c:pt>
                <c:pt idx="2">
                  <c:v>2019</c:v>
                </c:pt>
              </c:numCache>
            </c:numRef>
          </c:cat>
          <c:val>
            <c:numRef>
              <c:f>光伏!$G$26:$I$26</c:f>
              <c:numCache>
                <c:formatCode>0%</c:formatCode>
                <c:ptCount val="3"/>
                <c:pt idx="0">
                  <c:v>0.05</c:v>
                </c:pt>
                <c:pt idx="1">
                  <c:v>0.2</c:v>
                </c:pt>
                <c:pt idx="2">
                  <c:v>0.35</c:v>
                </c:pt>
              </c:numCache>
            </c:numRef>
          </c:val>
          <c:smooth val="1"/>
          <c:extLst>
            <c:ext xmlns:c16="http://schemas.microsoft.com/office/drawing/2014/chart" uri="{C3380CC4-5D6E-409C-BE32-E72D297353CC}">
              <c16:uniqueId val="{00000004-16C2-42F7-9D0F-D901E30ABD21}"/>
            </c:ext>
          </c:extLst>
        </c:ser>
        <c:dLbls>
          <c:showLegendKey val="0"/>
          <c:showVal val="0"/>
          <c:showCatName val="0"/>
          <c:showSerName val="0"/>
          <c:showPercent val="0"/>
          <c:showBubbleSize val="0"/>
        </c:dLbls>
        <c:marker val="1"/>
        <c:smooth val="0"/>
        <c:axId val="1040312504"/>
        <c:axId val="1040318080"/>
      </c:lineChart>
      <c:catAx>
        <c:axId val="1040312504"/>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040318080"/>
        <c:crosses val="autoZero"/>
        <c:auto val="1"/>
        <c:lblAlgn val="ctr"/>
        <c:lblOffset val="100"/>
        <c:noMultiLvlLbl val="0"/>
      </c:catAx>
      <c:valAx>
        <c:axId val="1040318080"/>
        <c:scaling>
          <c:orientation val="minMax"/>
        </c:scaling>
        <c:delete val="0"/>
        <c:axPos val="l"/>
        <c:majorGridlines>
          <c:spPr>
            <a:ln w="9525" cap="flat" cmpd="sng" algn="ctr">
              <a:noFill/>
              <a:round/>
            </a:ln>
            <a:effectLst/>
          </c:spPr>
        </c:majorGridlines>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040312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'[化工碳纤维需求量(年).xlsx]碳碳复材'!$A$3</c:f>
              <c:strCache>
                <c:ptCount val="1"/>
                <c:pt idx="0">
                  <c:v>新增光伏装机容量（万KW）</c:v>
                </c:pt>
              </c:strCache>
            </c:strRef>
          </c:tx>
          <c:spPr>
            <a:solidFill>
              <a:srgbClr val="E10000"/>
            </a:solidFill>
            <a:ln w="6350">
              <a:solidFill>
                <a:srgbClr val="FFFFFF"/>
              </a:solidFill>
              <a:prstDash val="solid"/>
            </a:ln>
            <a:effectLst/>
          </c:spPr>
          <c:invertIfNegative val="0"/>
          <c:dLbls>
            <c:delete val="1"/>
          </c:dLbls>
          <c:cat>
            <c:numRef>
              <c:f>'[化工碳纤维需求量(年).xlsx]碳碳复材'!$B$2:$F$2</c:f>
              <c:numCache>
                <c:formatCode>General</c:formatCode>
                <c:ptCount val="5"/>
                <c:pt idx="0">
                  <c:v>2016</c:v>
                </c:pt>
                <c:pt idx="1">
                  <c:v>2017</c:v>
                </c:pt>
                <c:pt idx="2">
                  <c:v>2018</c:v>
                </c:pt>
                <c:pt idx="3">
                  <c:v>2019</c:v>
                </c:pt>
                <c:pt idx="4">
                  <c:v>2020</c:v>
                </c:pt>
              </c:numCache>
            </c:numRef>
          </c:cat>
          <c:val>
            <c:numRef>
              <c:f>'[化工碳纤维需求量(年).xlsx]碳碳复材'!$B$3:$F$3</c:f>
              <c:numCache>
                <c:formatCode>0_);[Red]\(0\)</c:formatCode>
                <c:ptCount val="5"/>
                <c:pt idx="0">
                  <c:v>3459</c:v>
                </c:pt>
                <c:pt idx="1">
                  <c:v>5337.5231999999996</c:v>
                </c:pt>
                <c:pt idx="2">
                  <c:v>4472.8999999999996</c:v>
                </c:pt>
                <c:pt idx="3">
                  <c:v>2681</c:v>
                </c:pt>
                <c:pt idx="4">
                  <c:v>4820</c:v>
                </c:pt>
              </c:numCache>
            </c:numRef>
          </c:val>
          <c:extLst>
            <c:ext xmlns:c16="http://schemas.microsoft.com/office/drawing/2014/chart" uri="{C3380CC4-5D6E-409C-BE32-E72D297353CC}">
              <c16:uniqueId val="{00000000-C6ED-4327-B1C4-F081EBA0F24A}"/>
            </c:ext>
          </c:extLst>
        </c:ser>
        <c:dLbls>
          <c:showLegendKey val="0"/>
          <c:showVal val="1"/>
          <c:showCatName val="0"/>
          <c:showSerName val="0"/>
          <c:showPercent val="0"/>
          <c:showBubbleSize val="0"/>
        </c:dLbls>
        <c:gapWidth val="219"/>
        <c:overlap val="-27"/>
        <c:axId val="945477696"/>
        <c:axId val="945474088"/>
      </c:barChart>
      <c:lineChart>
        <c:grouping val="standard"/>
        <c:varyColors val="0"/>
        <c:ser>
          <c:idx val="1"/>
          <c:order val="1"/>
          <c:tx>
            <c:strRef>
              <c:f>'[化工碳纤维需求量(年).xlsx]碳碳复材'!$A$4</c:f>
              <c:strCache>
                <c:ptCount val="1"/>
                <c:pt idx="0">
                  <c:v>碳碳复材需求量（吨）</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dLbls>
            <c:delete val="1"/>
          </c:dLbls>
          <c:cat>
            <c:numRef>
              <c:f>'[化工碳纤维需求量(年).xlsx]碳碳复材'!$B$2:$F$2</c:f>
              <c:numCache>
                <c:formatCode>General</c:formatCode>
                <c:ptCount val="5"/>
                <c:pt idx="0">
                  <c:v>2016</c:v>
                </c:pt>
                <c:pt idx="1">
                  <c:v>2017</c:v>
                </c:pt>
                <c:pt idx="2">
                  <c:v>2018</c:v>
                </c:pt>
                <c:pt idx="3">
                  <c:v>2019</c:v>
                </c:pt>
                <c:pt idx="4">
                  <c:v>2020</c:v>
                </c:pt>
              </c:numCache>
            </c:numRef>
          </c:cat>
          <c:val>
            <c:numRef>
              <c:f>'[化工碳纤维需求量(年).xlsx]碳碳复材'!$B$4:$F$4</c:f>
              <c:numCache>
                <c:formatCode>0_);[Red]\(0\)</c:formatCode>
                <c:ptCount val="5"/>
                <c:pt idx="0">
                  <c:v>900</c:v>
                </c:pt>
                <c:pt idx="1">
                  <c:v>900</c:v>
                </c:pt>
                <c:pt idx="2">
                  <c:v>1100</c:v>
                </c:pt>
                <c:pt idx="3">
                  <c:v>1200</c:v>
                </c:pt>
                <c:pt idx="4">
                  <c:v>3000</c:v>
                </c:pt>
              </c:numCache>
            </c:numRef>
          </c:val>
          <c:smooth val="1"/>
          <c:extLst>
            <c:ext xmlns:c16="http://schemas.microsoft.com/office/drawing/2014/chart" uri="{C3380CC4-5D6E-409C-BE32-E72D297353CC}">
              <c16:uniqueId val="{00000002-C6ED-4327-B1C4-F081EBA0F24A}"/>
            </c:ext>
          </c:extLst>
        </c:ser>
        <c:dLbls>
          <c:showLegendKey val="0"/>
          <c:showVal val="1"/>
          <c:showCatName val="0"/>
          <c:showSerName val="0"/>
          <c:showPercent val="0"/>
          <c:showBubbleSize val="0"/>
        </c:dLbls>
        <c:marker val="1"/>
        <c:smooth val="0"/>
        <c:axId val="945465560"/>
        <c:axId val="945466544"/>
      </c:lineChart>
      <c:catAx>
        <c:axId val="945465560"/>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945466544"/>
        <c:crosses val="autoZero"/>
        <c:auto val="1"/>
        <c:lblAlgn val="ctr"/>
        <c:lblOffset val="100"/>
        <c:noMultiLvlLbl val="0"/>
      </c:catAx>
      <c:valAx>
        <c:axId val="945466544"/>
        <c:scaling>
          <c:orientation val="minMax"/>
        </c:scaling>
        <c:delete val="0"/>
        <c:axPos val="r"/>
        <c:numFmt formatCode="0_);[Red]\(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945465560"/>
        <c:crosses val="max"/>
        <c:crossBetween val="between"/>
      </c:valAx>
      <c:catAx>
        <c:axId val="945477696"/>
        <c:scaling>
          <c:orientation val="minMax"/>
        </c:scaling>
        <c:delete val="1"/>
        <c:axPos val="b"/>
        <c:numFmt formatCode="General" sourceLinked="1"/>
        <c:majorTickMark val="out"/>
        <c:minorTickMark val="none"/>
        <c:tickLblPos val="nextTo"/>
        <c:crossAx val="945474088"/>
        <c:crosses val="autoZero"/>
        <c:auto val="1"/>
        <c:lblAlgn val="ctr"/>
        <c:lblOffset val="100"/>
        <c:noMultiLvlLbl val="0"/>
      </c:catAx>
      <c:valAx>
        <c:axId val="945474088"/>
        <c:scaling>
          <c:orientation val="minMax"/>
        </c:scaling>
        <c:delete val="0"/>
        <c:axPos val="l"/>
        <c:numFmt formatCode="0_);[Red]\(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945477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7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'市场-氢气瓶'!$C$159</c:f>
              <c:strCache>
                <c:ptCount val="1"/>
                <c:pt idx="0">
                  <c:v>全球</c:v>
                </c:pt>
              </c:strCache>
            </c:strRef>
          </c:tx>
          <c:spPr>
            <a:solidFill>
              <a:srgbClr val="E10000"/>
            </a:solidFill>
            <a:ln w="6350">
              <a:noFill/>
              <a:prstDash val="solid"/>
            </a:ln>
            <a:effectLst/>
          </c:spPr>
          <c:invertIfNegative val="0"/>
          <c:cat>
            <c:numRef>
              <c:f>'市场-氢气瓶'!$B$160:$B$165</c:f>
              <c:numCache>
                <c:formatCode>General</c:formatCode>
                <c:ptCount val="6"/>
                <c:pt idx="0">
                  <c:v>2015</c:v>
                </c:pt>
                <c:pt idx="1">
                  <c:v>2016</c:v>
                </c:pt>
                <c:pt idx="2">
                  <c:v>2017</c:v>
                </c:pt>
                <c:pt idx="3">
                  <c:v>2018</c:v>
                </c:pt>
                <c:pt idx="4">
                  <c:v>2019</c:v>
                </c:pt>
                <c:pt idx="5">
                  <c:v>2020</c:v>
                </c:pt>
              </c:numCache>
            </c:numRef>
          </c:cat>
          <c:val>
            <c:numRef>
              <c:f>'市场-氢气瓶'!$C$160:$C$165</c:f>
              <c:numCache>
                <c:formatCode>General</c:formatCode>
                <c:ptCount val="6"/>
                <c:pt idx="0">
                  <c:v>4400</c:v>
                </c:pt>
                <c:pt idx="1">
                  <c:v>5300</c:v>
                </c:pt>
                <c:pt idx="2">
                  <c:v>5600</c:v>
                </c:pt>
                <c:pt idx="3">
                  <c:v>6200</c:v>
                </c:pt>
                <c:pt idx="4">
                  <c:v>7400</c:v>
                </c:pt>
                <c:pt idx="5">
                  <c:v>8800</c:v>
                </c:pt>
              </c:numCache>
            </c:numRef>
          </c:val>
          <c:extLst>
            <c:ext xmlns:c16="http://schemas.microsoft.com/office/drawing/2014/chart" uri="{C3380CC4-5D6E-409C-BE32-E72D297353CC}">
              <c16:uniqueId val="{00000000-122A-4D56-9891-25BF4398615D}"/>
            </c:ext>
          </c:extLst>
        </c:ser>
        <c:ser>
          <c:idx val="1"/>
          <c:order val="1"/>
          <c:tx>
            <c:strRef>
              <c:f>'市场-氢气瓶'!$D$159</c:f>
              <c:strCache>
                <c:ptCount val="1"/>
                <c:pt idx="0">
                  <c:v>国内</c:v>
                </c:pt>
              </c:strCache>
            </c:strRef>
          </c:tx>
          <c:spPr>
            <a:solidFill>
              <a:srgbClr val="C8C8C8"/>
            </a:solidFill>
            <a:ln w="6350">
              <a:noFill/>
              <a:prstDash val="solid"/>
            </a:ln>
            <a:effectLst/>
          </c:spPr>
          <c:invertIfNegative val="0"/>
          <c:cat>
            <c:numRef>
              <c:f>'市场-氢气瓶'!$B$160:$B$165</c:f>
              <c:numCache>
                <c:formatCode>General</c:formatCode>
                <c:ptCount val="6"/>
                <c:pt idx="0">
                  <c:v>2015</c:v>
                </c:pt>
                <c:pt idx="1">
                  <c:v>2016</c:v>
                </c:pt>
                <c:pt idx="2">
                  <c:v>2017</c:v>
                </c:pt>
                <c:pt idx="3">
                  <c:v>2018</c:v>
                </c:pt>
                <c:pt idx="4">
                  <c:v>2019</c:v>
                </c:pt>
                <c:pt idx="5">
                  <c:v>2020</c:v>
                </c:pt>
              </c:numCache>
            </c:numRef>
          </c:cat>
          <c:val>
            <c:numRef>
              <c:f>'市场-氢气瓶'!$D$160:$D$165</c:f>
              <c:numCache>
                <c:formatCode>#,##0.00</c:formatCode>
                <c:ptCount val="6"/>
                <c:pt idx="1">
                  <c:v>1000</c:v>
                </c:pt>
                <c:pt idx="2">
                  <c:v>1000</c:v>
                </c:pt>
                <c:pt idx="3">
                  <c:v>1200</c:v>
                </c:pt>
                <c:pt idx="4">
                  <c:v>1500</c:v>
                </c:pt>
                <c:pt idx="5">
                  <c:v>2000</c:v>
                </c:pt>
              </c:numCache>
            </c:numRef>
          </c:val>
          <c:extLst>
            <c:ext xmlns:c16="http://schemas.microsoft.com/office/drawing/2014/chart" uri="{C3380CC4-5D6E-409C-BE32-E72D297353CC}">
              <c16:uniqueId val="{00000001-122A-4D56-9891-25BF4398615D}"/>
            </c:ext>
          </c:extLst>
        </c:ser>
        <c:dLbls>
          <c:showLegendKey val="0"/>
          <c:showVal val="0"/>
          <c:showCatName val="0"/>
          <c:showSerName val="0"/>
          <c:showPercent val="0"/>
          <c:showBubbleSize val="0"/>
        </c:dLbls>
        <c:gapWidth val="219"/>
        <c:overlap val="-27"/>
        <c:axId val="23129088"/>
        <c:axId val="23135744"/>
      </c:barChart>
      <c:catAx>
        <c:axId val="23129088"/>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23135744"/>
        <c:crosses val="autoZero"/>
        <c:auto val="1"/>
        <c:lblAlgn val="ctr"/>
        <c:lblOffset val="100"/>
        <c:noMultiLvlLbl val="0"/>
      </c:catAx>
      <c:valAx>
        <c:axId val="23135744"/>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23129088"/>
        <c:crosses val="autoZero"/>
        <c:crossBetween val="between"/>
        <c:majorUnit val="2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体育休闲!$B$17</c:f>
              <c:strCache>
                <c:ptCount val="1"/>
                <c:pt idx="0">
                  <c:v>国内需求（万吨）</c:v>
                </c:pt>
              </c:strCache>
            </c:strRef>
          </c:tx>
          <c:spPr>
            <a:solidFill>
              <a:srgbClr val="E10000"/>
            </a:solidFill>
            <a:ln w="6350">
              <a:noFill/>
              <a:prstDash val="solid"/>
            </a:ln>
            <a:effectLst/>
          </c:spPr>
          <c:invertIfNegative val="0"/>
          <c:cat>
            <c:numRef>
              <c:f>体育休闲!$C$16:$H$16</c:f>
              <c:numCache>
                <c:formatCode>General</c:formatCode>
                <c:ptCount val="6"/>
                <c:pt idx="0">
                  <c:v>2015</c:v>
                </c:pt>
                <c:pt idx="1">
                  <c:v>2016</c:v>
                </c:pt>
                <c:pt idx="2">
                  <c:v>2017</c:v>
                </c:pt>
                <c:pt idx="3">
                  <c:v>2018</c:v>
                </c:pt>
                <c:pt idx="4">
                  <c:v>2019</c:v>
                </c:pt>
                <c:pt idx="5">
                  <c:v>2020</c:v>
                </c:pt>
              </c:numCache>
            </c:numRef>
          </c:cat>
          <c:val>
            <c:numRef>
              <c:f>体育休闲!$C$17:$H$17</c:f>
              <c:numCache>
                <c:formatCode>General</c:formatCode>
                <c:ptCount val="6"/>
                <c:pt idx="1">
                  <c:v>0.97</c:v>
                </c:pt>
                <c:pt idx="2">
                  <c:v>1.2</c:v>
                </c:pt>
                <c:pt idx="3">
                  <c:v>1.35</c:v>
                </c:pt>
                <c:pt idx="4">
                  <c:v>1.4</c:v>
                </c:pt>
                <c:pt idx="5">
                  <c:v>1.46</c:v>
                </c:pt>
              </c:numCache>
            </c:numRef>
          </c:val>
          <c:extLst>
            <c:ext xmlns:c16="http://schemas.microsoft.com/office/drawing/2014/chart" uri="{C3380CC4-5D6E-409C-BE32-E72D297353CC}">
              <c16:uniqueId val="{00000000-C77F-4AB2-834A-D0B28270AFC4}"/>
            </c:ext>
          </c:extLst>
        </c:ser>
        <c:ser>
          <c:idx val="2"/>
          <c:order val="2"/>
          <c:tx>
            <c:strRef>
              <c:f>体育休闲!$B$19</c:f>
              <c:strCache>
                <c:ptCount val="1"/>
                <c:pt idx="0">
                  <c:v>全球需求（万吨）</c:v>
                </c:pt>
              </c:strCache>
            </c:strRef>
          </c:tx>
          <c:spPr>
            <a:solidFill>
              <a:srgbClr val="C8C8C8"/>
            </a:solidFill>
            <a:ln w="6350">
              <a:noFill/>
              <a:prstDash val="solid"/>
            </a:ln>
            <a:effectLst/>
          </c:spPr>
          <c:invertIfNegative val="0"/>
          <c:cat>
            <c:numRef>
              <c:f>体育休闲!$C$16:$H$16</c:f>
              <c:numCache>
                <c:formatCode>General</c:formatCode>
                <c:ptCount val="6"/>
                <c:pt idx="0">
                  <c:v>2015</c:v>
                </c:pt>
                <c:pt idx="1">
                  <c:v>2016</c:v>
                </c:pt>
                <c:pt idx="2">
                  <c:v>2017</c:v>
                </c:pt>
                <c:pt idx="3">
                  <c:v>2018</c:v>
                </c:pt>
                <c:pt idx="4">
                  <c:v>2019</c:v>
                </c:pt>
                <c:pt idx="5">
                  <c:v>2020</c:v>
                </c:pt>
              </c:numCache>
            </c:numRef>
          </c:cat>
          <c:val>
            <c:numRef>
              <c:f>体育休闲!$C$19:$H$19</c:f>
              <c:numCache>
                <c:formatCode>General</c:formatCode>
                <c:ptCount val="6"/>
                <c:pt idx="0">
                  <c:v>1.1499999999999999</c:v>
                </c:pt>
                <c:pt idx="1">
                  <c:v>1.2</c:v>
                </c:pt>
                <c:pt idx="2">
                  <c:v>1.32</c:v>
                </c:pt>
                <c:pt idx="3">
                  <c:v>1.43</c:v>
                </c:pt>
                <c:pt idx="4">
                  <c:v>1.5</c:v>
                </c:pt>
                <c:pt idx="5">
                  <c:v>1.54</c:v>
                </c:pt>
              </c:numCache>
            </c:numRef>
          </c:val>
          <c:extLst>
            <c:ext xmlns:c16="http://schemas.microsoft.com/office/drawing/2014/chart" uri="{C3380CC4-5D6E-409C-BE32-E72D297353CC}">
              <c16:uniqueId val="{00000001-C77F-4AB2-834A-D0B28270AFC4}"/>
            </c:ext>
          </c:extLst>
        </c:ser>
        <c:dLbls>
          <c:showLegendKey val="0"/>
          <c:showVal val="0"/>
          <c:showCatName val="0"/>
          <c:showSerName val="0"/>
          <c:showPercent val="0"/>
          <c:showBubbleSize val="0"/>
        </c:dLbls>
        <c:gapWidth val="219"/>
        <c:axId val="1269743056"/>
        <c:axId val="1269750600"/>
      </c:barChart>
      <c:lineChart>
        <c:grouping val="standard"/>
        <c:varyColors val="0"/>
        <c:ser>
          <c:idx val="1"/>
          <c:order val="1"/>
          <c:tx>
            <c:strRef>
              <c:f>体育休闲!$B$18</c:f>
              <c:strCache>
                <c:ptCount val="1"/>
                <c:pt idx="0">
                  <c:v>国内需求增速</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numRef>
              <c:f>体育休闲!$C$16:$H$16</c:f>
              <c:numCache>
                <c:formatCode>General</c:formatCode>
                <c:ptCount val="6"/>
                <c:pt idx="0">
                  <c:v>2015</c:v>
                </c:pt>
                <c:pt idx="1">
                  <c:v>2016</c:v>
                </c:pt>
                <c:pt idx="2">
                  <c:v>2017</c:v>
                </c:pt>
                <c:pt idx="3">
                  <c:v>2018</c:v>
                </c:pt>
                <c:pt idx="4">
                  <c:v>2019</c:v>
                </c:pt>
                <c:pt idx="5">
                  <c:v>2020</c:v>
                </c:pt>
              </c:numCache>
            </c:numRef>
          </c:cat>
          <c:val>
            <c:numRef>
              <c:f>体育休闲!$C$18:$H$18</c:f>
              <c:numCache>
                <c:formatCode>General</c:formatCode>
                <c:ptCount val="6"/>
                <c:pt idx="2">
                  <c:v>0.23711340206185599</c:v>
                </c:pt>
                <c:pt idx="3">
                  <c:v>0.125</c:v>
                </c:pt>
                <c:pt idx="4">
                  <c:v>3.7037037037037E-2</c:v>
                </c:pt>
                <c:pt idx="5">
                  <c:v>4.2857142857142899E-2</c:v>
                </c:pt>
              </c:numCache>
            </c:numRef>
          </c:val>
          <c:smooth val="1"/>
          <c:extLst>
            <c:ext xmlns:c16="http://schemas.microsoft.com/office/drawing/2014/chart" uri="{C3380CC4-5D6E-409C-BE32-E72D297353CC}">
              <c16:uniqueId val="{00000002-C77F-4AB2-834A-D0B28270AFC4}"/>
            </c:ext>
          </c:extLst>
        </c:ser>
        <c:ser>
          <c:idx val="3"/>
          <c:order val="3"/>
          <c:tx>
            <c:strRef>
              <c:f>体育休闲!$B$20</c:f>
              <c:strCache>
                <c:ptCount val="1"/>
                <c:pt idx="0">
                  <c:v>全球需求增速</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体育休闲!$C$16:$H$16</c:f>
              <c:numCache>
                <c:formatCode>General</c:formatCode>
                <c:ptCount val="6"/>
                <c:pt idx="0">
                  <c:v>2015</c:v>
                </c:pt>
                <c:pt idx="1">
                  <c:v>2016</c:v>
                </c:pt>
                <c:pt idx="2">
                  <c:v>2017</c:v>
                </c:pt>
                <c:pt idx="3">
                  <c:v>2018</c:v>
                </c:pt>
                <c:pt idx="4">
                  <c:v>2019</c:v>
                </c:pt>
                <c:pt idx="5">
                  <c:v>2020</c:v>
                </c:pt>
              </c:numCache>
            </c:numRef>
          </c:cat>
          <c:val>
            <c:numRef>
              <c:f>体育休闲!$C$20:$H$20</c:f>
              <c:numCache>
                <c:formatCode>General</c:formatCode>
                <c:ptCount val="6"/>
                <c:pt idx="1">
                  <c:v>4.3478260869565202E-2</c:v>
                </c:pt>
                <c:pt idx="2">
                  <c:v>0.1</c:v>
                </c:pt>
                <c:pt idx="3">
                  <c:v>8.3333333333333301E-2</c:v>
                </c:pt>
                <c:pt idx="4">
                  <c:v>4.8951048951049E-2</c:v>
                </c:pt>
                <c:pt idx="5">
                  <c:v>2.6666666666666599E-2</c:v>
                </c:pt>
              </c:numCache>
            </c:numRef>
          </c:val>
          <c:smooth val="1"/>
          <c:extLst>
            <c:ext xmlns:c16="http://schemas.microsoft.com/office/drawing/2014/chart" uri="{C3380CC4-5D6E-409C-BE32-E72D297353CC}">
              <c16:uniqueId val="{00000003-C77F-4AB2-834A-D0B28270AFC4}"/>
            </c:ext>
          </c:extLst>
        </c:ser>
        <c:dLbls>
          <c:showLegendKey val="0"/>
          <c:showVal val="0"/>
          <c:showCatName val="0"/>
          <c:showSerName val="0"/>
          <c:showPercent val="0"/>
          <c:showBubbleSize val="0"/>
        </c:dLbls>
        <c:marker val="1"/>
        <c:smooth val="0"/>
        <c:axId val="1269761096"/>
        <c:axId val="1269757816"/>
      </c:lineChart>
      <c:catAx>
        <c:axId val="1269743056"/>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269750600"/>
        <c:crosses val="autoZero"/>
        <c:auto val="1"/>
        <c:lblAlgn val="ctr"/>
        <c:lblOffset val="100"/>
        <c:noMultiLvlLbl val="0"/>
      </c:catAx>
      <c:valAx>
        <c:axId val="1269750600"/>
        <c:scaling>
          <c:orientation val="minMax"/>
          <c:max val="1.8"/>
        </c:scaling>
        <c:delete val="0"/>
        <c:axPos val="l"/>
        <c:majorGridlines>
          <c:spPr>
            <a:ln w="9525" cap="flat" cmpd="sng" algn="ctr">
              <a:noFill/>
              <a:round/>
            </a:ln>
            <a:effec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269743056"/>
        <c:crosses val="autoZero"/>
        <c:crossBetween val="between"/>
        <c:majorUnit val="0.3"/>
      </c:valAx>
      <c:catAx>
        <c:axId val="1269761096"/>
        <c:scaling>
          <c:orientation val="minMax"/>
        </c:scaling>
        <c:delete val="1"/>
        <c:axPos val="b"/>
        <c:numFmt formatCode="General" sourceLinked="1"/>
        <c:majorTickMark val="out"/>
        <c:minorTickMark val="none"/>
        <c:tickLblPos val="nextTo"/>
        <c:crossAx val="1269757816"/>
        <c:crosses val="autoZero"/>
        <c:auto val="1"/>
        <c:lblAlgn val="ctr"/>
        <c:lblOffset val="100"/>
        <c:noMultiLvlLbl val="0"/>
      </c:catAx>
      <c:valAx>
        <c:axId val="1269757816"/>
        <c:scaling>
          <c:orientation val="minMax"/>
        </c:scaling>
        <c:delete val="0"/>
        <c:axPos val="r"/>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269761096"/>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体育休闲!$C$32</c:f>
              <c:strCache>
                <c:ptCount val="1"/>
                <c:pt idx="0">
                  <c:v>国内需求占全球市场比重</c:v>
                </c:pt>
              </c:strCache>
            </c:strRef>
          </c:tx>
          <c:spPr>
            <a:solidFill>
              <a:srgbClr val="E10000"/>
            </a:solidFill>
            <a:ln>
              <a:noFill/>
            </a:ln>
            <a:effectLst/>
          </c:spPr>
          <c:cat>
            <c:numRef>
              <c:f>体育休闲!$D$31:$H$31</c:f>
              <c:numCache>
                <c:formatCode>General</c:formatCode>
                <c:ptCount val="5"/>
                <c:pt idx="0">
                  <c:v>2016</c:v>
                </c:pt>
                <c:pt idx="1">
                  <c:v>2017</c:v>
                </c:pt>
                <c:pt idx="2">
                  <c:v>2018</c:v>
                </c:pt>
                <c:pt idx="3">
                  <c:v>2019</c:v>
                </c:pt>
                <c:pt idx="4">
                  <c:v>2020</c:v>
                </c:pt>
              </c:numCache>
            </c:numRef>
          </c:cat>
          <c:val>
            <c:numRef>
              <c:f>体育休闲!$D$32:$H$32</c:f>
              <c:numCache>
                <c:formatCode>General</c:formatCode>
                <c:ptCount val="5"/>
                <c:pt idx="0">
                  <c:v>0.80833333333333302</c:v>
                </c:pt>
                <c:pt idx="1">
                  <c:v>0.90909090909090895</c:v>
                </c:pt>
                <c:pt idx="2">
                  <c:v>0.94405594405594395</c:v>
                </c:pt>
                <c:pt idx="3">
                  <c:v>0.93333333333333302</c:v>
                </c:pt>
                <c:pt idx="4">
                  <c:v>0.94805194805194803</c:v>
                </c:pt>
              </c:numCache>
            </c:numRef>
          </c:val>
          <c:extLst>
            <c:ext xmlns:c16="http://schemas.microsoft.com/office/drawing/2014/chart" uri="{C3380CC4-5D6E-409C-BE32-E72D297353CC}">
              <c16:uniqueId val="{00000000-E33E-4AAA-A9C0-6F1C7D5BC9CD}"/>
            </c:ext>
          </c:extLst>
        </c:ser>
        <c:dLbls>
          <c:showLegendKey val="0"/>
          <c:showVal val="0"/>
          <c:showCatName val="0"/>
          <c:showSerName val="0"/>
          <c:showPercent val="0"/>
          <c:showBubbleSize val="0"/>
        </c:dLbls>
        <c:axId val="1142093864"/>
        <c:axId val="1142094192"/>
      </c:areaChart>
      <c:catAx>
        <c:axId val="1142093864"/>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142094192"/>
        <c:crosses val="autoZero"/>
        <c:auto val="1"/>
        <c:lblAlgn val="ctr"/>
        <c:lblOffset val="100"/>
        <c:noMultiLvlLbl val="0"/>
      </c:catAx>
      <c:valAx>
        <c:axId val="1142094192"/>
        <c:scaling>
          <c:orientation val="minMax"/>
          <c:max val="1"/>
          <c:min val="0.5"/>
        </c:scaling>
        <c:delete val="0"/>
        <c:axPos val="l"/>
        <c:majorGridlines>
          <c:spPr>
            <a:ln w="9525" cap="flat" cmpd="sng" algn="ctr">
              <a:noFill/>
              <a:round/>
            </a:ln>
            <a:effec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142093864"/>
        <c:crosses val="autoZero"/>
        <c:crossBetween val="midCat"/>
        <c:majorUnit val="0.25"/>
      </c:valAx>
      <c:spPr>
        <a:noFill/>
        <a:ln>
          <a:noFill/>
        </a:ln>
        <a:effectLst/>
      </c:spPr>
    </c:plotArea>
    <c:plotVisOnly val="1"/>
    <c:dispBlanksAs val="zero"/>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体育休闲!$B$29</c:f>
              <c:strCache>
                <c:ptCount val="1"/>
                <c:pt idx="0">
                  <c:v>国内</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numRef>
              <c:f>体育休闲!$C$28:$H$28</c:f>
              <c:numCache>
                <c:formatCode>General</c:formatCode>
                <c:ptCount val="6"/>
                <c:pt idx="0">
                  <c:v>2015</c:v>
                </c:pt>
                <c:pt idx="1">
                  <c:v>2016</c:v>
                </c:pt>
                <c:pt idx="2">
                  <c:v>2017</c:v>
                </c:pt>
                <c:pt idx="3">
                  <c:v>2018</c:v>
                </c:pt>
                <c:pt idx="4">
                  <c:v>2019</c:v>
                </c:pt>
                <c:pt idx="5">
                  <c:v>2020</c:v>
                </c:pt>
              </c:numCache>
            </c:numRef>
          </c:cat>
          <c:val>
            <c:numRef>
              <c:f>体育休闲!$C$29:$H$29</c:f>
              <c:numCache>
                <c:formatCode>General</c:formatCode>
                <c:ptCount val="6"/>
                <c:pt idx="1">
                  <c:v>0.48989898989899</c:v>
                </c:pt>
                <c:pt idx="2">
                  <c:v>0.50293378038558301</c:v>
                </c:pt>
                <c:pt idx="3">
                  <c:v>0.427215189873418</c:v>
                </c:pt>
                <c:pt idx="4">
                  <c:v>0.36082474226804101</c:v>
                </c:pt>
                <c:pt idx="5">
                  <c:v>0.29711029711029702</c:v>
                </c:pt>
              </c:numCache>
            </c:numRef>
          </c:val>
          <c:smooth val="1"/>
          <c:extLst>
            <c:ext xmlns:c16="http://schemas.microsoft.com/office/drawing/2014/chart" uri="{C3380CC4-5D6E-409C-BE32-E72D297353CC}">
              <c16:uniqueId val="{00000000-9787-4F1E-A853-972A6BFAD554}"/>
            </c:ext>
          </c:extLst>
        </c:ser>
        <c:ser>
          <c:idx val="1"/>
          <c:order val="1"/>
          <c:tx>
            <c:strRef>
              <c:f>体育休闲!$B$30</c:f>
              <c:strCache>
                <c:ptCount val="1"/>
                <c:pt idx="0">
                  <c:v>国际</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体育休闲!$C$28:$H$28</c:f>
              <c:numCache>
                <c:formatCode>General</c:formatCode>
                <c:ptCount val="6"/>
                <c:pt idx="0">
                  <c:v>2015</c:v>
                </c:pt>
                <c:pt idx="1">
                  <c:v>2016</c:v>
                </c:pt>
                <c:pt idx="2">
                  <c:v>2017</c:v>
                </c:pt>
                <c:pt idx="3">
                  <c:v>2018</c:v>
                </c:pt>
                <c:pt idx="4">
                  <c:v>2019</c:v>
                </c:pt>
                <c:pt idx="5">
                  <c:v>2020</c:v>
                </c:pt>
              </c:numCache>
            </c:numRef>
          </c:cat>
          <c:val>
            <c:numRef>
              <c:f>体育休闲!$C$30:$H$30</c:f>
              <c:numCache>
                <c:formatCode>General</c:formatCode>
                <c:ptCount val="6"/>
                <c:pt idx="0">
                  <c:v>0.21698113207547201</c:v>
                </c:pt>
                <c:pt idx="1">
                  <c:v>0.15686274509803899</c:v>
                </c:pt>
                <c:pt idx="2">
                  <c:v>0.15676959619952499</c:v>
                </c:pt>
                <c:pt idx="3">
                  <c:v>0.15442764578833701</c:v>
                </c:pt>
                <c:pt idx="4">
                  <c:v>0.144648023143684</c:v>
                </c:pt>
                <c:pt idx="5">
                  <c:v>0.14411379374882999</c:v>
                </c:pt>
              </c:numCache>
            </c:numRef>
          </c:val>
          <c:smooth val="1"/>
          <c:extLst>
            <c:ext xmlns:c16="http://schemas.microsoft.com/office/drawing/2014/chart" uri="{C3380CC4-5D6E-409C-BE32-E72D297353CC}">
              <c16:uniqueId val="{00000001-9787-4F1E-A853-972A6BFAD554}"/>
            </c:ext>
          </c:extLst>
        </c:ser>
        <c:dLbls>
          <c:showLegendKey val="0"/>
          <c:showVal val="0"/>
          <c:showCatName val="0"/>
          <c:showSerName val="0"/>
          <c:showPercent val="0"/>
          <c:showBubbleSize val="0"/>
        </c:dLbls>
        <c:marker val="1"/>
        <c:smooth val="0"/>
        <c:axId val="1142094520"/>
        <c:axId val="1142091896"/>
      </c:lineChart>
      <c:catAx>
        <c:axId val="1142094520"/>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142091896"/>
        <c:crosses val="autoZero"/>
        <c:auto val="1"/>
        <c:lblAlgn val="ctr"/>
        <c:lblOffset val="100"/>
        <c:noMultiLvlLbl val="0"/>
      </c:catAx>
      <c:valAx>
        <c:axId val="1142091896"/>
        <c:scaling>
          <c:orientation val="minMax"/>
        </c:scaling>
        <c:delete val="0"/>
        <c:axPos val="l"/>
        <c:majorGridlines>
          <c:spPr>
            <a:ln w="9525" cap="flat" cmpd="sng" algn="ctr">
              <a:noFill/>
              <a:round/>
            </a:ln>
            <a:effectLst/>
          </c:spPr>
        </c:majorGridlines>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142094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7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313377880812761E-2"/>
          <c:y val="6.2371640325029024E-2"/>
          <c:w val="0.89340492749670442"/>
          <c:h val="0.64659880346459508"/>
        </c:manualLayout>
      </c:layout>
      <c:barChart>
        <c:barDir val="col"/>
        <c:grouping val="clustered"/>
        <c:varyColors val="0"/>
        <c:ser>
          <c:idx val="0"/>
          <c:order val="0"/>
          <c:spPr>
            <a:solidFill>
              <a:srgbClr val="E10000"/>
            </a:solidFill>
            <a:ln w="6350">
              <a:solidFill>
                <a:srgbClr val="FFFFFF"/>
              </a:solid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'市场-概述、风电'!$A$7:$A$17</c:f>
              <c:strCache>
                <c:ptCount val="11"/>
                <c:pt idx="0">
                  <c:v>风电叶片</c:v>
                </c:pt>
                <c:pt idx="1">
                  <c:v>航空航天</c:v>
                </c:pt>
                <c:pt idx="2">
                  <c:v>体娱休闲</c:v>
                </c:pt>
                <c:pt idx="3">
                  <c:v>汽车</c:v>
                </c:pt>
                <c:pt idx="4">
                  <c:v>混配模成器</c:v>
                </c:pt>
                <c:pt idx="5">
                  <c:v>压力容器</c:v>
                </c:pt>
                <c:pt idx="6">
                  <c:v>碳碳复材</c:v>
                </c:pt>
                <c:pt idx="7">
                  <c:v>建筑</c:v>
                </c:pt>
                <c:pt idx="8">
                  <c:v>电子电器</c:v>
                </c:pt>
                <c:pt idx="9">
                  <c:v>船舶</c:v>
                </c:pt>
                <c:pt idx="10">
                  <c:v>电缆芯</c:v>
                </c:pt>
              </c:strCache>
            </c:strRef>
          </c:cat>
          <c:val>
            <c:numRef>
              <c:f>'市场-概述、风电'!$K$7:$K$17</c:f>
              <c:numCache>
                <c:formatCode>0</c:formatCode>
                <c:ptCount val="11"/>
                <c:pt idx="0">
                  <c:v>9.1</c:v>
                </c:pt>
                <c:pt idx="1">
                  <c:v>39</c:v>
                </c:pt>
                <c:pt idx="2">
                  <c:v>14.95</c:v>
                </c:pt>
                <c:pt idx="3">
                  <c:v>11.700000000000001</c:v>
                </c:pt>
                <c:pt idx="4">
                  <c:v>11.700000000000001</c:v>
                </c:pt>
                <c:pt idx="5">
                  <c:v>13</c:v>
                </c:pt>
                <c:pt idx="6">
                  <c:v>11.700000000000001</c:v>
                </c:pt>
                <c:pt idx="7">
                  <c:v>13</c:v>
                </c:pt>
                <c:pt idx="8">
                  <c:v>14.95</c:v>
                </c:pt>
                <c:pt idx="9">
                  <c:v>14.950000000000001</c:v>
                </c:pt>
                <c:pt idx="10">
                  <c:v>14.95</c:v>
                </c:pt>
              </c:numCache>
            </c:numRef>
          </c:val>
          <c:extLst>
            <c:ext xmlns:c16="http://schemas.microsoft.com/office/drawing/2014/chart" uri="{C3380CC4-5D6E-409C-BE32-E72D297353CC}">
              <c16:uniqueId val="{00000000-A94F-4CCD-8CF4-BA4A8CDF00AF}"/>
            </c:ext>
          </c:extLst>
        </c:ser>
        <c:dLbls>
          <c:showLegendKey val="0"/>
          <c:showVal val="0"/>
          <c:showCatName val="0"/>
          <c:showSerName val="0"/>
          <c:showPercent val="0"/>
          <c:showBubbleSize val="0"/>
        </c:dLbls>
        <c:gapWidth val="219"/>
        <c:overlap val="-27"/>
        <c:axId val="1115151088"/>
        <c:axId val="1115152728"/>
      </c:barChart>
      <c:catAx>
        <c:axId val="1115151088"/>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0" spcFirstLastPara="1" vertOverflow="ellipsis" vert="eaVert" wrap="square" anchor="ctr" anchorCtr="1"/>
          <a:lstStyle/>
          <a:p>
            <a:pPr>
              <a:defRPr sz="800" b="0" i="0" u="none" strike="noStrike" kern="1200" baseline="0">
                <a:solidFill>
                  <a:srgbClr val="000000"/>
                </a:solidFill>
                <a:latin typeface="Arial"/>
                <a:ea typeface="Arial"/>
                <a:cs typeface="Arial"/>
              </a:defRPr>
            </a:pPr>
            <a:endParaRPr lang="zh-CN"/>
          </a:p>
        </c:txPr>
        <c:crossAx val="1115152728"/>
        <c:crosses val="autoZero"/>
        <c:auto val="1"/>
        <c:lblAlgn val="ctr"/>
        <c:lblOffset val="100"/>
        <c:noMultiLvlLbl val="0"/>
      </c:catAx>
      <c:valAx>
        <c:axId val="1115152728"/>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800" b="0" i="0" u="none" strike="noStrike" kern="1200" baseline="0">
                <a:solidFill>
                  <a:srgbClr val="000000"/>
                </a:solidFill>
                <a:latin typeface="Arial"/>
                <a:ea typeface="Arial"/>
                <a:cs typeface="Arial"/>
              </a:defRPr>
            </a:pPr>
            <a:endParaRPr lang="zh-CN"/>
          </a:p>
        </c:txPr>
        <c:crossAx val="1115151088"/>
        <c:crosses val="autoZero"/>
        <c:crossBetween val="between"/>
      </c:valAx>
      <c:spPr>
        <a:noFill/>
        <a:ln>
          <a:noFill/>
        </a:ln>
        <a:effectLst/>
      </c:spPr>
    </c:plotArea>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867748626655398"/>
          <c:y val="6.2727313546764807E-2"/>
          <c:w val="0.41080189646919402"/>
          <c:h val="0.80922679718018997"/>
        </c:manualLayout>
      </c:layout>
      <c:doughnutChart>
        <c:varyColors val="1"/>
        <c:ser>
          <c:idx val="0"/>
          <c:order val="0"/>
          <c:tx>
            <c:strRef>
              <c:f>'全球-分'!$J$42</c:f>
              <c:strCache>
                <c:ptCount val="1"/>
                <c:pt idx="0">
                  <c:v>数量份额</c:v>
                </c:pt>
              </c:strCache>
            </c:strRef>
          </c:tx>
          <c:spPr>
            <a:ln w="6350">
              <a:solidFill>
                <a:srgbClr val="FFFFFF"/>
              </a:solidFill>
              <a:prstDash val="solid"/>
            </a:ln>
          </c:spPr>
          <c:dPt>
            <c:idx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1-DBD5-4D8D-84B6-DCEF1BAD497A}"/>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03-DBD5-4D8D-84B6-DCEF1BAD497A}"/>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05-DBD5-4D8D-84B6-DCEF1BAD497A}"/>
              </c:ext>
            </c:extLst>
          </c:dPt>
          <c:dPt>
            <c:idx val="3"/>
            <c:bubble3D val="0"/>
            <c:spPr>
              <a:solidFill>
                <a:srgbClr val="FFC000"/>
              </a:solidFill>
              <a:ln w="6350">
                <a:solidFill>
                  <a:srgbClr val="FFFFFF"/>
                </a:solidFill>
                <a:prstDash val="solid"/>
              </a:ln>
              <a:effectLst/>
            </c:spPr>
            <c:extLst>
              <c:ext xmlns:c16="http://schemas.microsoft.com/office/drawing/2014/chart" uri="{C3380CC4-5D6E-409C-BE32-E72D297353CC}">
                <c16:uniqueId val="{00000007-DBD5-4D8D-84B6-DCEF1BAD497A}"/>
              </c:ext>
            </c:extLst>
          </c:dPt>
          <c:cat>
            <c:strRef>
              <c:f>'全球-分'!$K$41:$N$41</c:f>
              <c:strCache>
                <c:ptCount val="4"/>
                <c:pt idx="0">
                  <c:v>航空航天</c:v>
                </c:pt>
                <c:pt idx="1">
                  <c:v>风电叶片</c:v>
                </c:pt>
                <c:pt idx="2">
                  <c:v>体育休闲</c:v>
                </c:pt>
                <c:pt idx="3">
                  <c:v>其他</c:v>
                </c:pt>
              </c:strCache>
            </c:strRef>
          </c:cat>
          <c:val>
            <c:numRef>
              <c:f>'全球-分'!$K$42:$N$42</c:f>
              <c:numCache>
                <c:formatCode>0%</c:formatCode>
                <c:ptCount val="4"/>
                <c:pt idx="0">
                  <c:v>0.154</c:v>
                </c:pt>
                <c:pt idx="1">
                  <c:v>0.28599999999999998</c:v>
                </c:pt>
                <c:pt idx="2">
                  <c:v>0.14399999999999999</c:v>
                </c:pt>
                <c:pt idx="3">
                  <c:v>0.41599999999999998</c:v>
                </c:pt>
              </c:numCache>
            </c:numRef>
          </c:val>
          <c:extLst>
            <c:ext xmlns:c16="http://schemas.microsoft.com/office/drawing/2014/chart" uri="{C3380CC4-5D6E-409C-BE32-E72D297353CC}">
              <c16:uniqueId val="{00000008-DBD5-4D8D-84B6-DCEF1BAD497A}"/>
            </c:ext>
          </c:extLst>
        </c:ser>
        <c:ser>
          <c:idx val="1"/>
          <c:order val="1"/>
          <c:tx>
            <c:strRef>
              <c:f>'全球-分'!$J$43</c:f>
              <c:strCache>
                <c:ptCount val="1"/>
                <c:pt idx="0">
                  <c:v>百分比</c:v>
                </c:pt>
              </c:strCache>
            </c:strRef>
          </c:tx>
          <c:spPr>
            <a:ln w="6350">
              <a:solidFill>
                <a:srgbClr val="FFFFFF"/>
              </a:solidFill>
              <a:prstDash val="solid"/>
            </a:ln>
          </c:spPr>
          <c:dPt>
            <c:idx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A-DBD5-4D8D-84B6-DCEF1BAD497A}"/>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0C-DBD5-4D8D-84B6-DCEF1BAD497A}"/>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0E-DBD5-4D8D-84B6-DCEF1BAD497A}"/>
              </c:ext>
            </c:extLst>
          </c:dPt>
          <c:dPt>
            <c:idx val="3"/>
            <c:bubble3D val="0"/>
            <c:spPr>
              <a:solidFill>
                <a:srgbClr val="FFC000"/>
              </a:solidFill>
              <a:ln w="6350">
                <a:solidFill>
                  <a:srgbClr val="FFFFFF"/>
                </a:solidFill>
                <a:prstDash val="solid"/>
              </a:ln>
              <a:effectLst/>
            </c:spPr>
            <c:extLst>
              <c:ext xmlns:c16="http://schemas.microsoft.com/office/drawing/2014/chart" uri="{C3380CC4-5D6E-409C-BE32-E72D297353CC}">
                <c16:uniqueId val="{00000010-DBD5-4D8D-84B6-DCEF1BAD497A}"/>
              </c:ext>
            </c:extLst>
          </c:dPt>
          <c:cat>
            <c:strRef>
              <c:f>'全球-分'!$K$41:$N$41</c:f>
              <c:strCache>
                <c:ptCount val="4"/>
                <c:pt idx="0">
                  <c:v>航空航天</c:v>
                </c:pt>
                <c:pt idx="1">
                  <c:v>风电叶片</c:v>
                </c:pt>
                <c:pt idx="2">
                  <c:v>体育休闲</c:v>
                </c:pt>
                <c:pt idx="3">
                  <c:v>其他</c:v>
                </c:pt>
              </c:strCache>
            </c:strRef>
          </c:cat>
          <c:val>
            <c:numRef>
              <c:f>'全球-分'!$K$43:$N$43</c:f>
              <c:numCache>
                <c:formatCode>0%</c:formatCode>
                <c:ptCount val="4"/>
                <c:pt idx="0">
                  <c:v>0.377</c:v>
                </c:pt>
                <c:pt idx="1">
                  <c:v>0.16400000000000001</c:v>
                </c:pt>
                <c:pt idx="2">
                  <c:v>0.13500000000000001</c:v>
                </c:pt>
                <c:pt idx="3">
                  <c:v>0.32400000000000001</c:v>
                </c:pt>
              </c:numCache>
            </c:numRef>
          </c:val>
          <c:extLst>
            <c:ext xmlns:c16="http://schemas.microsoft.com/office/drawing/2014/chart" uri="{C3380CC4-5D6E-409C-BE32-E72D297353CC}">
              <c16:uniqueId val="{00000011-DBD5-4D8D-84B6-DCEF1BAD497A}"/>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E10000"/>
            </a:solidFill>
            <a:ln w="6350">
              <a:solidFill>
                <a:srgbClr val="FFFFFF"/>
              </a:solidFill>
              <a:prstDash val="solid"/>
            </a:ln>
            <a:effectLst/>
          </c:spPr>
          <c:invertIfNegative val="0"/>
          <c:cat>
            <c:strRef>
              <c:f>'全球-分'!$J$33:$M$33</c:f>
              <c:strCache>
                <c:ptCount val="4"/>
                <c:pt idx="0">
                  <c:v>风电叶片</c:v>
                </c:pt>
                <c:pt idx="1">
                  <c:v>汽车</c:v>
                </c:pt>
                <c:pt idx="2">
                  <c:v>体育休闲</c:v>
                </c:pt>
                <c:pt idx="3">
                  <c:v>航空航天</c:v>
                </c:pt>
              </c:strCache>
            </c:strRef>
          </c:cat>
          <c:val>
            <c:numRef>
              <c:f>'全球-分'!$J$34:$M$34</c:f>
              <c:numCache>
                <c:formatCode>0</c:formatCode>
                <c:ptCount val="4"/>
                <c:pt idx="0">
                  <c:v>14</c:v>
                </c:pt>
                <c:pt idx="1">
                  <c:v>18</c:v>
                </c:pt>
                <c:pt idx="2">
                  <c:v>23</c:v>
                </c:pt>
                <c:pt idx="3">
                  <c:v>60</c:v>
                </c:pt>
              </c:numCache>
            </c:numRef>
          </c:val>
          <c:extLst>
            <c:ext xmlns:c16="http://schemas.microsoft.com/office/drawing/2014/chart" uri="{C3380CC4-5D6E-409C-BE32-E72D297353CC}">
              <c16:uniqueId val="{00000000-A4AD-4E52-90C5-1502A43315B6}"/>
            </c:ext>
          </c:extLst>
        </c:ser>
        <c:dLbls>
          <c:showLegendKey val="0"/>
          <c:showVal val="0"/>
          <c:showCatName val="0"/>
          <c:showSerName val="0"/>
          <c:showPercent val="0"/>
          <c:showBubbleSize val="0"/>
        </c:dLbls>
        <c:gapWidth val="219"/>
        <c:overlap val="-27"/>
        <c:axId val="517796176"/>
        <c:axId val="517794208"/>
      </c:barChart>
      <c:catAx>
        <c:axId val="517796176"/>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517794208"/>
        <c:crosses val="autoZero"/>
        <c:auto val="1"/>
        <c:lblAlgn val="ctr"/>
        <c:lblOffset val="100"/>
        <c:noMultiLvlLbl val="0"/>
      </c:catAx>
      <c:valAx>
        <c:axId val="517794208"/>
        <c:scaling>
          <c:orientation val="minMax"/>
        </c:scaling>
        <c:delete val="0"/>
        <c:axPos val="l"/>
        <c:majorGridlines>
          <c:spPr>
            <a:ln w="9525" cap="flat" cmpd="sng" algn="ctr">
              <a:noFill/>
              <a:round/>
            </a:ln>
            <a:effectLst/>
          </c:spPr>
        </c:majorGridlines>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517796176"/>
        <c:crosses val="autoZero"/>
        <c:crossBetween val="between"/>
      </c:valAx>
      <c:spPr>
        <a:noFill/>
        <a:ln w="25400">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05414289275306E-2"/>
          <c:y val="0.20031430849263801"/>
          <c:w val="0.841541782283446"/>
          <c:h val="0.54118918159345197"/>
        </c:manualLayout>
      </c:layout>
      <c:lineChart>
        <c:grouping val="standard"/>
        <c:varyColors val="0"/>
        <c:ser>
          <c:idx val="0"/>
          <c:order val="0"/>
          <c:tx>
            <c:strRef>
              <c:f>'需求量 中国 分'!$C$51</c:f>
              <c:strCache>
                <c:ptCount val="1"/>
                <c:pt idx="0">
                  <c:v>全球</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numRef>
              <c:f>'需求量 中国 分'!$D$50:$I$50</c:f>
              <c:numCache>
                <c:formatCode>General</c:formatCode>
                <c:ptCount val="6"/>
                <c:pt idx="0">
                  <c:v>2015</c:v>
                </c:pt>
                <c:pt idx="1">
                  <c:v>2016</c:v>
                </c:pt>
                <c:pt idx="2">
                  <c:v>2017</c:v>
                </c:pt>
                <c:pt idx="3">
                  <c:v>2018</c:v>
                </c:pt>
                <c:pt idx="4">
                  <c:v>2019</c:v>
                </c:pt>
                <c:pt idx="5">
                  <c:v>2020</c:v>
                </c:pt>
              </c:numCache>
            </c:numRef>
          </c:cat>
          <c:val>
            <c:numRef>
              <c:f>'需求量 中国 分'!$D$51:$I$51</c:f>
              <c:numCache>
                <c:formatCode>0%</c:formatCode>
                <c:ptCount val="6"/>
                <c:pt idx="0">
                  <c:v>0.22695035460992899</c:v>
                </c:pt>
                <c:pt idx="1">
                  <c:v>0.23497997329772999</c:v>
                </c:pt>
                <c:pt idx="2">
                  <c:v>0.231884057971014</c:v>
                </c:pt>
                <c:pt idx="3">
                  <c:v>0.230263157894737</c:v>
                </c:pt>
                <c:pt idx="4">
                  <c:v>0.22994129158512699</c:v>
                </c:pt>
                <c:pt idx="5">
                  <c:v>0.15511551155115499</c:v>
                </c:pt>
              </c:numCache>
            </c:numRef>
          </c:val>
          <c:smooth val="1"/>
          <c:extLst>
            <c:ext xmlns:c16="http://schemas.microsoft.com/office/drawing/2014/chart" uri="{C3380CC4-5D6E-409C-BE32-E72D297353CC}">
              <c16:uniqueId val="{00000000-051D-4755-8DA0-82BD33618896}"/>
            </c:ext>
          </c:extLst>
        </c:ser>
        <c:ser>
          <c:idx val="1"/>
          <c:order val="1"/>
          <c:tx>
            <c:strRef>
              <c:f>'需求量 中国 分'!$C$52</c:f>
              <c:strCache>
                <c:ptCount val="1"/>
                <c:pt idx="0">
                  <c:v>国内</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'需求量 中国 分'!$D$50:$I$50</c:f>
              <c:numCache>
                <c:formatCode>General</c:formatCode>
                <c:ptCount val="6"/>
                <c:pt idx="0">
                  <c:v>2015</c:v>
                </c:pt>
                <c:pt idx="1">
                  <c:v>2016</c:v>
                </c:pt>
                <c:pt idx="2">
                  <c:v>2017</c:v>
                </c:pt>
                <c:pt idx="3">
                  <c:v>2018</c:v>
                </c:pt>
                <c:pt idx="4">
                  <c:v>2019</c:v>
                </c:pt>
                <c:pt idx="5">
                  <c:v>2020</c:v>
                </c:pt>
              </c:numCache>
            </c:numRef>
          </c:cat>
          <c:val>
            <c:numRef>
              <c:f>'需求量 中国 分'!$D$52:$I$52</c:f>
              <c:numCache>
                <c:formatCode>0%</c:formatCode>
                <c:ptCount val="6"/>
                <c:pt idx="1">
                  <c:v>2.02020202020202E-2</c:v>
                </c:pt>
                <c:pt idx="2">
                  <c:v>3.7720033528918701E-2</c:v>
                </c:pt>
                <c:pt idx="3">
                  <c:v>3.1645569620253201E-2</c:v>
                </c:pt>
                <c:pt idx="4">
                  <c:v>3.60824742268041E-2</c:v>
                </c:pt>
                <c:pt idx="5">
                  <c:v>3.4595034595034602E-2</c:v>
                </c:pt>
              </c:numCache>
            </c:numRef>
          </c:val>
          <c:smooth val="1"/>
          <c:extLst>
            <c:ext xmlns:c16="http://schemas.microsoft.com/office/drawing/2014/chart" uri="{C3380CC4-5D6E-409C-BE32-E72D297353CC}">
              <c16:uniqueId val="{00000001-051D-4755-8DA0-82BD33618896}"/>
            </c:ext>
          </c:extLst>
        </c:ser>
        <c:dLbls>
          <c:showLegendKey val="0"/>
          <c:showVal val="0"/>
          <c:showCatName val="0"/>
          <c:showSerName val="0"/>
          <c:showPercent val="0"/>
          <c:showBubbleSize val="0"/>
        </c:dLbls>
        <c:marker val="1"/>
        <c:smooth val="0"/>
        <c:axId val="1134903664"/>
        <c:axId val="1134900056"/>
      </c:lineChart>
      <c:catAx>
        <c:axId val="1134903664"/>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134900056"/>
        <c:crosses val="autoZero"/>
        <c:auto val="1"/>
        <c:lblAlgn val="ctr"/>
        <c:lblOffset val="100"/>
        <c:noMultiLvlLbl val="0"/>
      </c:catAx>
      <c:valAx>
        <c:axId val="1134900056"/>
        <c:scaling>
          <c:orientation val="minMax"/>
        </c:scaling>
        <c:delete val="0"/>
        <c:axPos val="l"/>
        <c:majorGridlines>
          <c:spPr>
            <a:ln w="9525" cap="flat" cmpd="sng" algn="ctr">
              <a:noFill/>
              <a:round/>
            </a:ln>
            <a:effectLst/>
          </c:spPr>
        </c:majorGridlines>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134903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7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Sheet1!$C$2</c:f>
              <c:strCache>
                <c:ptCount val="1"/>
                <c:pt idx="0">
                  <c:v>库存量</c:v>
                </c:pt>
              </c:strCache>
            </c:strRef>
          </c:tx>
          <c:spPr>
            <a:ln w="12700" cap="rnd">
              <a:solidFill>
                <a:srgbClr val="E10000"/>
              </a:solidFill>
              <a:prstDash val="solid"/>
              <a:round/>
            </a:ln>
            <a:effectLst/>
          </c:spPr>
          <c:marker>
            <c:symbol val="none"/>
          </c:marker>
          <c:cat>
            <c:numRef>
              <c:f>Sheet1!$B$3:$B$129</c:f>
              <c:numCache>
                <c:formatCode>yyyy/m/d</c:formatCode>
                <c:ptCount val="127"/>
                <c:pt idx="0">
                  <c:v>43469</c:v>
                </c:pt>
                <c:pt idx="1">
                  <c:v>43476</c:v>
                </c:pt>
                <c:pt idx="2">
                  <c:v>43483</c:v>
                </c:pt>
                <c:pt idx="3">
                  <c:v>43490</c:v>
                </c:pt>
                <c:pt idx="4">
                  <c:v>43497</c:v>
                </c:pt>
                <c:pt idx="5">
                  <c:v>43504</c:v>
                </c:pt>
                <c:pt idx="6">
                  <c:v>43511</c:v>
                </c:pt>
                <c:pt idx="7">
                  <c:v>43518</c:v>
                </c:pt>
                <c:pt idx="8">
                  <c:v>43525</c:v>
                </c:pt>
                <c:pt idx="9">
                  <c:v>43532</c:v>
                </c:pt>
                <c:pt idx="10">
                  <c:v>43539</c:v>
                </c:pt>
                <c:pt idx="11">
                  <c:v>43546</c:v>
                </c:pt>
                <c:pt idx="12">
                  <c:v>43553</c:v>
                </c:pt>
                <c:pt idx="13">
                  <c:v>43560</c:v>
                </c:pt>
                <c:pt idx="14">
                  <c:v>43567</c:v>
                </c:pt>
                <c:pt idx="15">
                  <c:v>43574</c:v>
                </c:pt>
                <c:pt idx="16">
                  <c:v>43581</c:v>
                </c:pt>
                <c:pt idx="17">
                  <c:v>43588</c:v>
                </c:pt>
                <c:pt idx="18">
                  <c:v>43595</c:v>
                </c:pt>
                <c:pt idx="19">
                  <c:v>43602</c:v>
                </c:pt>
                <c:pt idx="20">
                  <c:v>43609</c:v>
                </c:pt>
                <c:pt idx="21">
                  <c:v>43616</c:v>
                </c:pt>
                <c:pt idx="22">
                  <c:v>43623</c:v>
                </c:pt>
                <c:pt idx="23">
                  <c:v>43630</c:v>
                </c:pt>
                <c:pt idx="24">
                  <c:v>43637</c:v>
                </c:pt>
                <c:pt idx="25">
                  <c:v>43644</c:v>
                </c:pt>
                <c:pt idx="26">
                  <c:v>43651</c:v>
                </c:pt>
                <c:pt idx="27">
                  <c:v>43658</c:v>
                </c:pt>
                <c:pt idx="28">
                  <c:v>43665</c:v>
                </c:pt>
                <c:pt idx="29">
                  <c:v>43672</c:v>
                </c:pt>
                <c:pt idx="30">
                  <c:v>43679</c:v>
                </c:pt>
                <c:pt idx="31">
                  <c:v>43686</c:v>
                </c:pt>
                <c:pt idx="32">
                  <c:v>43693</c:v>
                </c:pt>
                <c:pt idx="33">
                  <c:v>43700</c:v>
                </c:pt>
                <c:pt idx="34">
                  <c:v>43707</c:v>
                </c:pt>
                <c:pt idx="35">
                  <c:v>43714</c:v>
                </c:pt>
                <c:pt idx="36">
                  <c:v>43721</c:v>
                </c:pt>
                <c:pt idx="37">
                  <c:v>43728</c:v>
                </c:pt>
                <c:pt idx="38">
                  <c:v>43735</c:v>
                </c:pt>
                <c:pt idx="39">
                  <c:v>43742</c:v>
                </c:pt>
                <c:pt idx="40">
                  <c:v>43770</c:v>
                </c:pt>
                <c:pt idx="41">
                  <c:v>43777</c:v>
                </c:pt>
                <c:pt idx="42">
                  <c:v>43805</c:v>
                </c:pt>
                <c:pt idx="43">
                  <c:v>43833</c:v>
                </c:pt>
                <c:pt idx="44">
                  <c:v>43840</c:v>
                </c:pt>
                <c:pt idx="45">
                  <c:v>43847</c:v>
                </c:pt>
                <c:pt idx="46">
                  <c:v>43854</c:v>
                </c:pt>
                <c:pt idx="47">
                  <c:v>43861</c:v>
                </c:pt>
                <c:pt idx="48">
                  <c:v>43868</c:v>
                </c:pt>
                <c:pt idx="49">
                  <c:v>43875</c:v>
                </c:pt>
                <c:pt idx="50">
                  <c:v>43882</c:v>
                </c:pt>
                <c:pt idx="51">
                  <c:v>43889</c:v>
                </c:pt>
                <c:pt idx="52">
                  <c:v>43896</c:v>
                </c:pt>
                <c:pt idx="53">
                  <c:v>43903</c:v>
                </c:pt>
                <c:pt idx="54">
                  <c:v>43910</c:v>
                </c:pt>
                <c:pt idx="55">
                  <c:v>43917</c:v>
                </c:pt>
                <c:pt idx="56">
                  <c:v>43924</c:v>
                </c:pt>
                <c:pt idx="57">
                  <c:v>43931</c:v>
                </c:pt>
                <c:pt idx="58">
                  <c:v>43938</c:v>
                </c:pt>
                <c:pt idx="59">
                  <c:v>43945</c:v>
                </c:pt>
                <c:pt idx="60">
                  <c:v>43952</c:v>
                </c:pt>
                <c:pt idx="61">
                  <c:v>43959</c:v>
                </c:pt>
                <c:pt idx="62">
                  <c:v>43966</c:v>
                </c:pt>
                <c:pt idx="63">
                  <c:v>43973</c:v>
                </c:pt>
                <c:pt idx="64">
                  <c:v>43980</c:v>
                </c:pt>
                <c:pt idx="65">
                  <c:v>43987</c:v>
                </c:pt>
                <c:pt idx="66">
                  <c:v>43994</c:v>
                </c:pt>
                <c:pt idx="67">
                  <c:v>44001</c:v>
                </c:pt>
                <c:pt idx="68">
                  <c:v>44008</c:v>
                </c:pt>
                <c:pt idx="69">
                  <c:v>44015</c:v>
                </c:pt>
                <c:pt idx="70">
                  <c:v>44022</c:v>
                </c:pt>
                <c:pt idx="71">
                  <c:v>44029</c:v>
                </c:pt>
                <c:pt idx="72">
                  <c:v>44036</c:v>
                </c:pt>
                <c:pt idx="73">
                  <c:v>44043</c:v>
                </c:pt>
                <c:pt idx="74">
                  <c:v>44050</c:v>
                </c:pt>
                <c:pt idx="75">
                  <c:v>44057</c:v>
                </c:pt>
                <c:pt idx="76">
                  <c:v>44064</c:v>
                </c:pt>
                <c:pt idx="77">
                  <c:v>44071</c:v>
                </c:pt>
                <c:pt idx="78">
                  <c:v>44078</c:v>
                </c:pt>
                <c:pt idx="79">
                  <c:v>44085</c:v>
                </c:pt>
                <c:pt idx="80">
                  <c:v>44092</c:v>
                </c:pt>
                <c:pt idx="81">
                  <c:v>44099</c:v>
                </c:pt>
                <c:pt idx="82">
                  <c:v>44106</c:v>
                </c:pt>
                <c:pt idx="83">
                  <c:v>44113</c:v>
                </c:pt>
                <c:pt idx="84">
                  <c:v>44141</c:v>
                </c:pt>
                <c:pt idx="85">
                  <c:v>44169</c:v>
                </c:pt>
                <c:pt idx="86">
                  <c:v>44197</c:v>
                </c:pt>
                <c:pt idx="87">
                  <c:v>44204</c:v>
                </c:pt>
                <c:pt idx="88">
                  <c:v>44211</c:v>
                </c:pt>
                <c:pt idx="89">
                  <c:v>44218</c:v>
                </c:pt>
                <c:pt idx="90">
                  <c:v>44225</c:v>
                </c:pt>
                <c:pt idx="91">
                  <c:v>44232</c:v>
                </c:pt>
                <c:pt idx="92">
                  <c:v>44239</c:v>
                </c:pt>
                <c:pt idx="93">
                  <c:v>44246</c:v>
                </c:pt>
                <c:pt idx="94">
                  <c:v>44253</c:v>
                </c:pt>
                <c:pt idx="95">
                  <c:v>44260</c:v>
                </c:pt>
                <c:pt idx="96">
                  <c:v>44267</c:v>
                </c:pt>
                <c:pt idx="97">
                  <c:v>44274</c:v>
                </c:pt>
                <c:pt idx="98">
                  <c:v>44281</c:v>
                </c:pt>
                <c:pt idx="99">
                  <c:v>44288</c:v>
                </c:pt>
                <c:pt idx="100">
                  <c:v>44295</c:v>
                </c:pt>
                <c:pt idx="101">
                  <c:v>44302</c:v>
                </c:pt>
                <c:pt idx="102">
                  <c:v>44309</c:v>
                </c:pt>
                <c:pt idx="103">
                  <c:v>44316</c:v>
                </c:pt>
                <c:pt idx="104">
                  <c:v>44323</c:v>
                </c:pt>
                <c:pt idx="105">
                  <c:v>44330</c:v>
                </c:pt>
                <c:pt idx="106">
                  <c:v>44337</c:v>
                </c:pt>
                <c:pt idx="107">
                  <c:v>44344</c:v>
                </c:pt>
                <c:pt idx="108">
                  <c:v>44351</c:v>
                </c:pt>
                <c:pt idx="109">
                  <c:v>44358</c:v>
                </c:pt>
                <c:pt idx="110">
                  <c:v>44365</c:v>
                </c:pt>
                <c:pt idx="111">
                  <c:v>44372</c:v>
                </c:pt>
                <c:pt idx="112">
                  <c:v>44379</c:v>
                </c:pt>
                <c:pt idx="113">
                  <c:v>44386</c:v>
                </c:pt>
                <c:pt idx="114">
                  <c:v>44393</c:v>
                </c:pt>
                <c:pt idx="115">
                  <c:v>44400</c:v>
                </c:pt>
                <c:pt idx="116">
                  <c:v>44407</c:v>
                </c:pt>
                <c:pt idx="117">
                  <c:v>44414</c:v>
                </c:pt>
                <c:pt idx="118">
                  <c:v>44421</c:v>
                </c:pt>
                <c:pt idx="119">
                  <c:v>44428</c:v>
                </c:pt>
                <c:pt idx="120">
                  <c:v>44435</c:v>
                </c:pt>
                <c:pt idx="121">
                  <c:v>44442</c:v>
                </c:pt>
                <c:pt idx="122">
                  <c:v>44449</c:v>
                </c:pt>
                <c:pt idx="123">
                  <c:v>44456</c:v>
                </c:pt>
                <c:pt idx="124">
                  <c:v>44463</c:v>
                </c:pt>
                <c:pt idx="125">
                  <c:v>44470</c:v>
                </c:pt>
                <c:pt idx="126">
                  <c:v>44477</c:v>
                </c:pt>
              </c:numCache>
            </c:numRef>
          </c:cat>
          <c:val>
            <c:numRef>
              <c:f>Sheet1!$C$3:$C$129</c:f>
              <c:numCache>
                <c:formatCode>General</c:formatCode>
                <c:ptCount val="127"/>
                <c:pt idx="0">
                  <c:v>95</c:v>
                </c:pt>
                <c:pt idx="1">
                  <c:v>95</c:v>
                </c:pt>
                <c:pt idx="2">
                  <c:v>95</c:v>
                </c:pt>
                <c:pt idx="3">
                  <c:v>95</c:v>
                </c:pt>
                <c:pt idx="4">
                  <c:v>95</c:v>
                </c:pt>
                <c:pt idx="5">
                  <c:v>95</c:v>
                </c:pt>
                <c:pt idx="6">
                  <c:v>95</c:v>
                </c:pt>
                <c:pt idx="7">
                  <c:v>95</c:v>
                </c:pt>
                <c:pt idx="8">
                  <c:v>95</c:v>
                </c:pt>
                <c:pt idx="9">
                  <c:v>95</c:v>
                </c:pt>
                <c:pt idx="10">
                  <c:v>95</c:v>
                </c:pt>
                <c:pt idx="11">
                  <c:v>95</c:v>
                </c:pt>
                <c:pt idx="12">
                  <c:v>95</c:v>
                </c:pt>
                <c:pt idx="13">
                  <c:v>101</c:v>
                </c:pt>
                <c:pt idx="14">
                  <c:v>101</c:v>
                </c:pt>
                <c:pt idx="15">
                  <c:v>101</c:v>
                </c:pt>
                <c:pt idx="16">
                  <c:v>101</c:v>
                </c:pt>
                <c:pt idx="17">
                  <c:v>101</c:v>
                </c:pt>
                <c:pt idx="18">
                  <c:v>101</c:v>
                </c:pt>
                <c:pt idx="19">
                  <c:v>101</c:v>
                </c:pt>
                <c:pt idx="20">
                  <c:v>101</c:v>
                </c:pt>
                <c:pt idx="21">
                  <c:v>101</c:v>
                </c:pt>
                <c:pt idx="22">
                  <c:v>101</c:v>
                </c:pt>
                <c:pt idx="23">
                  <c:v>101</c:v>
                </c:pt>
                <c:pt idx="24">
                  <c:v>101</c:v>
                </c:pt>
                <c:pt idx="25">
                  <c:v>101</c:v>
                </c:pt>
                <c:pt idx="26">
                  <c:v>106</c:v>
                </c:pt>
                <c:pt idx="27">
                  <c:v>106</c:v>
                </c:pt>
                <c:pt idx="28">
                  <c:v>106</c:v>
                </c:pt>
                <c:pt idx="29">
                  <c:v>106</c:v>
                </c:pt>
                <c:pt idx="30">
                  <c:v>106</c:v>
                </c:pt>
                <c:pt idx="31">
                  <c:v>106</c:v>
                </c:pt>
                <c:pt idx="32">
                  <c:v>106</c:v>
                </c:pt>
                <c:pt idx="33">
                  <c:v>106</c:v>
                </c:pt>
                <c:pt idx="34">
                  <c:v>106</c:v>
                </c:pt>
                <c:pt idx="35">
                  <c:v>106</c:v>
                </c:pt>
                <c:pt idx="36">
                  <c:v>106</c:v>
                </c:pt>
                <c:pt idx="37">
                  <c:v>106</c:v>
                </c:pt>
                <c:pt idx="38">
                  <c:v>100</c:v>
                </c:pt>
                <c:pt idx="39">
                  <c:v>100</c:v>
                </c:pt>
                <c:pt idx="40">
                  <c:v>100</c:v>
                </c:pt>
                <c:pt idx="41">
                  <c:v>100</c:v>
                </c:pt>
                <c:pt idx="42">
                  <c:v>110</c:v>
                </c:pt>
                <c:pt idx="43">
                  <c:v>110</c:v>
                </c:pt>
                <c:pt idx="44">
                  <c:v>110</c:v>
                </c:pt>
                <c:pt idx="45">
                  <c:v>110</c:v>
                </c:pt>
                <c:pt idx="46">
                  <c:v>110</c:v>
                </c:pt>
                <c:pt idx="47">
                  <c:v>110</c:v>
                </c:pt>
                <c:pt idx="48">
                  <c:v>110</c:v>
                </c:pt>
                <c:pt idx="49">
                  <c:v>110</c:v>
                </c:pt>
                <c:pt idx="50">
                  <c:v>110</c:v>
                </c:pt>
                <c:pt idx="51">
                  <c:v>110</c:v>
                </c:pt>
                <c:pt idx="52">
                  <c:v>110</c:v>
                </c:pt>
                <c:pt idx="53">
                  <c:v>110</c:v>
                </c:pt>
                <c:pt idx="54">
                  <c:v>110</c:v>
                </c:pt>
                <c:pt idx="55">
                  <c:v>110</c:v>
                </c:pt>
                <c:pt idx="56">
                  <c:v>110</c:v>
                </c:pt>
                <c:pt idx="57">
                  <c:v>110</c:v>
                </c:pt>
                <c:pt idx="58">
                  <c:v>110</c:v>
                </c:pt>
                <c:pt idx="59">
                  <c:v>110</c:v>
                </c:pt>
                <c:pt idx="60">
                  <c:v>110</c:v>
                </c:pt>
                <c:pt idx="61">
                  <c:v>110</c:v>
                </c:pt>
                <c:pt idx="62">
                  <c:v>110</c:v>
                </c:pt>
                <c:pt idx="63">
                  <c:v>110</c:v>
                </c:pt>
                <c:pt idx="64">
                  <c:v>125</c:v>
                </c:pt>
                <c:pt idx="65">
                  <c:v>120</c:v>
                </c:pt>
                <c:pt idx="66">
                  <c:v>125</c:v>
                </c:pt>
                <c:pt idx="67">
                  <c:v>95</c:v>
                </c:pt>
                <c:pt idx="68">
                  <c:v>95</c:v>
                </c:pt>
                <c:pt idx="69">
                  <c:v>95</c:v>
                </c:pt>
                <c:pt idx="70">
                  <c:v>95</c:v>
                </c:pt>
                <c:pt idx="71">
                  <c:v>125</c:v>
                </c:pt>
                <c:pt idx="72">
                  <c:v>125</c:v>
                </c:pt>
                <c:pt idx="73">
                  <c:v>125</c:v>
                </c:pt>
                <c:pt idx="74">
                  <c:v>125</c:v>
                </c:pt>
                <c:pt idx="75">
                  <c:v>125</c:v>
                </c:pt>
                <c:pt idx="76">
                  <c:v>125</c:v>
                </c:pt>
                <c:pt idx="77">
                  <c:v>125</c:v>
                </c:pt>
                <c:pt idx="78">
                  <c:v>125</c:v>
                </c:pt>
                <c:pt idx="79">
                  <c:v>125</c:v>
                </c:pt>
                <c:pt idx="80">
                  <c:v>125</c:v>
                </c:pt>
                <c:pt idx="81">
                  <c:v>125</c:v>
                </c:pt>
                <c:pt idx="82">
                  <c:v>110</c:v>
                </c:pt>
                <c:pt idx="83">
                  <c:v>100</c:v>
                </c:pt>
                <c:pt idx="84">
                  <c:v>60</c:v>
                </c:pt>
                <c:pt idx="85">
                  <c:v>40</c:v>
                </c:pt>
                <c:pt idx="86">
                  <c:v>25</c:v>
                </c:pt>
                <c:pt idx="87">
                  <c:v>25</c:v>
                </c:pt>
                <c:pt idx="88">
                  <c:v>25</c:v>
                </c:pt>
                <c:pt idx="89">
                  <c:v>25</c:v>
                </c:pt>
                <c:pt idx="90">
                  <c:v>25</c:v>
                </c:pt>
                <c:pt idx="91">
                  <c:v>25</c:v>
                </c:pt>
                <c:pt idx="92">
                  <c:v>25</c:v>
                </c:pt>
                <c:pt idx="93">
                  <c:v>27</c:v>
                </c:pt>
                <c:pt idx="94">
                  <c:v>25</c:v>
                </c:pt>
                <c:pt idx="95">
                  <c:v>23</c:v>
                </c:pt>
                <c:pt idx="96">
                  <c:v>18</c:v>
                </c:pt>
                <c:pt idx="97">
                  <c:v>14</c:v>
                </c:pt>
                <c:pt idx="98">
                  <c:v>14</c:v>
                </c:pt>
                <c:pt idx="99">
                  <c:v>14</c:v>
                </c:pt>
                <c:pt idx="100">
                  <c:v>14</c:v>
                </c:pt>
                <c:pt idx="101">
                  <c:v>14</c:v>
                </c:pt>
                <c:pt idx="102">
                  <c:v>14</c:v>
                </c:pt>
                <c:pt idx="103">
                  <c:v>14</c:v>
                </c:pt>
                <c:pt idx="104">
                  <c:v>14</c:v>
                </c:pt>
                <c:pt idx="105">
                  <c:v>14</c:v>
                </c:pt>
                <c:pt idx="106">
                  <c:v>14</c:v>
                </c:pt>
                <c:pt idx="107">
                  <c:v>12</c:v>
                </c:pt>
                <c:pt idx="108">
                  <c:v>11</c:v>
                </c:pt>
                <c:pt idx="109">
                  <c:v>11</c:v>
                </c:pt>
                <c:pt idx="110">
                  <c:v>11</c:v>
                </c:pt>
                <c:pt idx="111">
                  <c:v>10.5</c:v>
                </c:pt>
                <c:pt idx="112">
                  <c:v>10.5</c:v>
                </c:pt>
                <c:pt idx="113">
                  <c:v>9.5</c:v>
                </c:pt>
                <c:pt idx="114">
                  <c:v>9.5</c:v>
                </c:pt>
                <c:pt idx="115">
                  <c:v>10</c:v>
                </c:pt>
                <c:pt idx="116">
                  <c:v>11</c:v>
                </c:pt>
                <c:pt idx="117">
                  <c:v>13</c:v>
                </c:pt>
                <c:pt idx="118">
                  <c:v>15</c:v>
                </c:pt>
                <c:pt idx="119">
                  <c:v>17</c:v>
                </c:pt>
                <c:pt idx="120">
                  <c:v>17</c:v>
                </c:pt>
                <c:pt idx="121">
                  <c:v>18</c:v>
                </c:pt>
                <c:pt idx="122">
                  <c:v>17</c:v>
                </c:pt>
                <c:pt idx="123">
                  <c:v>26</c:v>
                </c:pt>
                <c:pt idx="124">
                  <c:v>24</c:v>
                </c:pt>
                <c:pt idx="125">
                  <c:v>26</c:v>
                </c:pt>
                <c:pt idx="126">
                  <c:v>27</c:v>
                </c:pt>
              </c:numCache>
            </c:numRef>
          </c:val>
          <c:smooth val="1"/>
          <c:extLst>
            <c:ext xmlns:c16="http://schemas.microsoft.com/office/drawing/2014/chart" uri="{C3380CC4-5D6E-409C-BE32-E72D297353CC}">
              <c16:uniqueId val="{00000000-3B13-4FFA-B3DA-C859A1C5607A}"/>
            </c:ext>
          </c:extLst>
        </c:ser>
        <c:dLbls>
          <c:showLegendKey val="0"/>
          <c:showVal val="0"/>
          <c:showCatName val="0"/>
          <c:showSerName val="0"/>
          <c:showPercent val="0"/>
          <c:showBubbleSize val="0"/>
        </c:dLbls>
        <c:marker val="1"/>
        <c:smooth val="0"/>
        <c:axId val="829427544"/>
        <c:axId val="829428856"/>
      </c:lineChart>
      <c:lineChart>
        <c:grouping val="standard"/>
        <c:varyColors val="0"/>
        <c:ser>
          <c:idx val="1"/>
          <c:order val="1"/>
          <c:tx>
            <c:strRef>
              <c:f>Sheet1!$D$2</c:f>
              <c:strCache>
                <c:ptCount val="1"/>
                <c:pt idx="0">
                  <c:v>开工率</c:v>
                </c:pt>
              </c:strCache>
            </c:strRef>
          </c:tx>
          <c:spPr>
            <a:ln w="12700" cap="rnd">
              <a:solidFill>
                <a:srgbClr val="ED7D31"/>
              </a:solidFill>
              <a:prstDash val="solid"/>
              <a:round/>
            </a:ln>
            <a:effectLst/>
          </c:spPr>
          <c:marker>
            <c:symbol val="none"/>
          </c:marker>
          <c:cat>
            <c:numRef>
              <c:f>Sheet1!$B$3:$B$129</c:f>
              <c:numCache>
                <c:formatCode>yyyy/m/d</c:formatCode>
                <c:ptCount val="127"/>
                <c:pt idx="0">
                  <c:v>43469</c:v>
                </c:pt>
                <c:pt idx="1">
                  <c:v>43476</c:v>
                </c:pt>
                <c:pt idx="2">
                  <c:v>43483</c:v>
                </c:pt>
                <c:pt idx="3">
                  <c:v>43490</c:v>
                </c:pt>
                <c:pt idx="4">
                  <c:v>43497</c:v>
                </c:pt>
                <c:pt idx="5">
                  <c:v>43504</c:v>
                </c:pt>
                <c:pt idx="6">
                  <c:v>43511</c:v>
                </c:pt>
                <c:pt idx="7">
                  <c:v>43518</c:v>
                </c:pt>
                <c:pt idx="8">
                  <c:v>43525</c:v>
                </c:pt>
                <c:pt idx="9">
                  <c:v>43532</c:v>
                </c:pt>
                <c:pt idx="10">
                  <c:v>43539</c:v>
                </c:pt>
                <c:pt idx="11">
                  <c:v>43546</c:v>
                </c:pt>
                <c:pt idx="12">
                  <c:v>43553</c:v>
                </c:pt>
                <c:pt idx="13">
                  <c:v>43560</c:v>
                </c:pt>
                <c:pt idx="14">
                  <c:v>43567</c:v>
                </c:pt>
                <c:pt idx="15">
                  <c:v>43574</c:v>
                </c:pt>
                <c:pt idx="16">
                  <c:v>43581</c:v>
                </c:pt>
                <c:pt idx="17">
                  <c:v>43588</c:v>
                </c:pt>
                <c:pt idx="18">
                  <c:v>43595</c:v>
                </c:pt>
                <c:pt idx="19">
                  <c:v>43602</c:v>
                </c:pt>
                <c:pt idx="20">
                  <c:v>43609</c:v>
                </c:pt>
                <c:pt idx="21">
                  <c:v>43616</c:v>
                </c:pt>
                <c:pt idx="22">
                  <c:v>43623</c:v>
                </c:pt>
                <c:pt idx="23">
                  <c:v>43630</c:v>
                </c:pt>
                <c:pt idx="24">
                  <c:v>43637</c:v>
                </c:pt>
                <c:pt idx="25">
                  <c:v>43644</c:v>
                </c:pt>
                <c:pt idx="26">
                  <c:v>43651</c:v>
                </c:pt>
                <c:pt idx="27">
                  <c:v>43658</c:v>
                </c:pt>
                <c:pt idx="28">
                  <c:v>43665</c:v>
                </c:pt>
                <c:pt idx="29">
                  <c:v>43672</c:v>
                </c:pt>
                <c:pt idx="30">
                  <c:v>43679</c:v>
                </c:pt>
                <c:pt idx="31">
                  <c:v>43686</c:v>
                </c:pt>
                <c:pt idx="32">
                  <c:v>43693</c:v>
                </c:pt>
                <c:pt idx="33">
                  <c:v>43700</c:v>
                </c:pt>
                <c:pt idx="34">
                  <c:v>43707</c:v>
                </c:pt>
                <c:pt idx="35">
                  <c:v>43714</c:v>
                </c:pt>
                <c:pt idx="36">
                  <c:v>43721</c:v>
                </c:pt>
                <c:pt idx="37">
                  <c:v>43728</c:v>
                </c:pt>
                <c:pt idx="38">
                  <c:v>43735</c:v>
                </c:pt>
                <c:pt idx="39">
                  <c:v>43742</c:v>
                </c:pt>
                <c:pt idx="40">
                  <c:v>43770</c:v>
                </c:pt>
                <c:pt idx="41">
                  <c:v>43777</c:v>
                </c:pt>
                <c:pt idx="42">
                  <c:v>43805</c:v>
                </c:pt>
                <c:pt idx="43">
                  <c:v>43833</c:v>
                </c:pt>
                <c:pt idx="44">
                  <c:v>43840</c:v>
                </c:pt>
                <c:pt idx="45">
                  <c:v>43847</c:v>
                </c:pt>
                <c:pt idx="46">
                  <c:v>43854</c:v>
                </c:pt>
                <c:pt idx="47">
                  <c:v>43861</c:v>
                </c:pt>
                <c:pt idx="48">
                  <c:v>43868</c:v>
                </c:pt>
                <c:pt idx="49">
                  <c:v>43875</c:v>
                </c:pt>
                <c:pt idx="50">
                  <c:v>43882</c:v>
                </c:pt>
                <c:pt idx="51">
                  <c:v>43889</c:v>
                </c:pt>
                <c:pt idx="52">
                  <c:v>43896</c:v>
                </c:pt>
                <c:pt idx="53">
                  <c:v>43903</c:v>
                </c:pt>
                <c:pt idx="54">
                  <c:v>43910</c:v>
                </c:pt>
                <c:pt idx="55">
                  <c:v>43917</c:v>
                </c:pt>
                <c:pt idx="56">
                  <c:v>43924</c:v>
                </c:pt>
                <c:pt idx="57">
                  <c:v>43931</c:v>
                </c:pt>
                <c:pt idx="58">
                  <c:v>43938</c:v>
                </c:pt>
                <c:pt idx="59">
                  <c:v>43945</c:v>
                </c:pt>
                <c:pt idx="60">
                  <c:v>43952</c:v>
                </c:pt>
                <c:pt idx="61">
                  <c:v>43959</c:v>
                </c:pt>
                <c:pt idx="62">
                  <c:v>43966</c:v>
                </c:pt>
                <c:pt idx="63">
                  <c:v>43973</c:v>
                </c:pt>
                <c:pt idx="64">
                  <c:v>43980</c:v>
                </c:pt>
                <c:pt idx="65">
                  <c:v>43987</c:v>
                </c:pt>
                <c:pt idx="66">
                  <c:v>43994</c:v>
                </c:pt>
                <c:pt idx="67">
                  <c:v>44001</c:v>
                </c:pt>
                <c:pt idx="68">
                  <c:v>44008</c:v>
                </c:pt>
                <c:pt idx="69">
                  <c:v>44015</c:v>
                </c:pt>
                <c:pt idx="70">
                  <c:v>44022</c:v>
                </c:pt>
                <c:pt idx="71">
                  <c:v>44029</c:v>
                </c:pt>
                <c:pt idx="72">
                  <c:v>44036</c:v>
                </c:pt>
                <c:pt idx="73">
                  <c:v>44043</c:v>
                </c:pt>
                <c:pt idx="74">
                  <c:v>44050</c:v>
                </c:pt>
                <c:pt idx="75">
                  <c:v>44057</c:v>
                </c:pt>
                <c:pt idx="76">
                  <c:v>44064</c:v>
                </c:pt>
                <c:pt idx="77">
                  <c:v>44071</c:v>
                </c:pt>
                <c:pt idx="78">
                  <c:v>44078</c:v>
                </c:pt>
                <c:pt idx="79">
                  <c:v>44085</c:v>
                </c:pt>
                <c:pt idx="80">
                  <c:v>44092</c:v>
                </c:pt>
                <c:pt idx="81">
                  <c:v>44099</c:v>
                </c:pt>
                <c:pt idx="82">
                  <c:v>44106</c:v>
                </c:pt>
                <c:pt idx="83">
                  <c:v>44113</c:v>
                </c:pt>
                <c:pt idx="84">
                  <c:v>44141</c:v>
                </c:pt>
                <c:pt idx="85">
                  <c:v>44169</c:v>
                </c:pt>
                <c:pt idx="86">
                  <c:v>44197</c:v>
                </c:pt>
                <c:pt idx="87">
                  <c:v>44204</c:v>
                </c:pt>
                <c:pt idx="88">
                  <c:v>44211</c:v>
                </c:pt>
                <c:pt idx="89">
                  <c:v>44218</c:v>
                </c:pt>
                <c:pt idx="90">
                  <c:v>44225</c:v>
                </c:pt>
                <c:pt idx="91">
                  <c:v>44232</c:v>
                </c:pt>
                <c:pt idx="92">
                  <c:v>44239</c:v>
                </c:pt>
                <c:pt idx="93">
                  <c:v>44246</c:v>
                </c:pt>
                <c:pt idx="94">
                  <c:v>44253</c:v>
                </c:pt>
                <c:pt idx="95">
                  <c:v>44260</c:v>
                </c:pt>
                <c:pt idx="96">
                  <c:v>44267</c:v>
                </c:pt>
                <c:pt idx="97">
                  <c:v>44274</c:v>
                </c:pt>
                <c:pt idx="98">
                  <c:v>44281</c:v>
                </c:pt>
                <c:pt idx="99">
                  <c:v>44288</c:v>
                </c:pt>
                <c:pt idx="100">
                  <c:v>44295</c:v>
                </c:pt>
                <c:pt idx="101">
                  <c:v>44302</c:v>
                </c:pt>
                <c:pt idx="102">
                  <c:v>44309</c:v>
                </c:pt>
                <c:pt idx="103">
                  <c:v>44316</c:v>
                </c:pt>
                <c:pt idx="104">
                  <c:v>44323</c:v>
                </c:pt>
                <c:pt idx="105">
                  <c:v>44330</c:v>
                </c:pt>
                <c:pt idx="106">
                  <c:v>44337</c:v>
                </c:pt>
                <c:pt idx="107">
                  <c:v>44344</c:v>
                </c:pt>
                <c:pt idx="108">
                  <c:v>44351</c:v>
                </c:pt>
                <c:pt idx="109">
                  <c:v>44358</c:v>
                </c:pt>
                <c:pt idx="110">
                  <c:v>44365</c:v>
                </c:pt>
                <c:pt idx="111">
                  <c:v>44372</c:v>
                </c:pt>
                <c:pt idx="112">
                  <c:v>44379</c:v>
                </c:pt>
                <c:pt idx="113">
                  <c:v>44386</c:v>
                </c:pt>
                <c:pt idx="114">
                  <c:v>44393</c:v>
                </c:pt>
                <c:pt idx="115">
                  <c:v>44400</c:v>
                </c:pt>
                <c:pt idx="116">
                  <c:v>44407</c:v>
                </c:pt>
                <c:pt idx="117">
                  <c:v>44414</c:v>
                </c:pt>
                <c:pt idx="118">
                  <c:v>44421</c:v>
                </c:pt>
                <c:pt idx="119">
                  <c:v>44428</c:v>
                </c:pt>
                <c:pt idx="120">
                  <c:v>44435</c:v>
                </c:pt>
                <c:pt idx="121">
                  <c:v>44442</c:v>
                </c:pt>
                <c:pt idx="122">
                  <c:v>44449</c:v>
                </c:pt>
                <c:pt idx="123">
                  <c:v>44456</c:v>
                </c:pt>
                <c:pt idx="124">
                  <c:v>44463</c:v>
                </c:pt>
                <c:pt idx="125">
                  <c:v>44470</c:v>
                </c:pt>
                <c:pt idx="126">
                  <c:v>44477</c:v>
                </c:pt>
              </c:numCache>
            </c:numRef>
          </c:cat>
          <c:val>
            <c:numRef>
              <c:f>Sheet1!$D$3:$D$129</c:f>
              <c:numCache>
                <c:formatCode>General</c:formatCode>
                <c:ptCount val="127"/>
                <c:pt idx="0">
                  <c:v>0.47970000000000002</c:v>
                </c:pt>
                <c:pt idx="1">
                  <c:v>0.49740000000000001</c:v>
                </c:pt>
                <c:pt idx="2">
                  <c:v>0.4854</c:v>
                </c:pt>
                <c:pt idx="3">
                  <c:v>0.44450000000000001</c:v>
                </c:pt>
                <c:pt idx="4">
                  <c:v>0.47649999999999998</c:v>
                </c:pt>
                <c:pt idx="5">
                  <c:v>0.42649999999999999</c:v>
                </c:pt>
                <c:pt idx="6">
                  <c:v>0.51359999999999995</c:v>
                </c:pt>
                <c:pt idx="7">
                  <c:v>0.53320000000000001</c:v>
                </c:pt>
                <c:pt idx="8">
                  <c:v>0.54610000000000003</c:v>
                </c:pt>
                <c:pt idx="9">
                  <c:v>0.45529999999999998</c:v>
                </c:pt>
                <c:pt idx="10">
                  <c:v>0.50370000000000004</c:v>
                </c:pt>
                <c:pt idx="11">
                  <c:v>0.41160000000000002</c:v>
                </c:pt>
                <c:pt idx="12">
                  <c:v>0.40079999999999999</c:v>
                </c:pt>
                <c:pt idx="13">
                  <c:v>0.39379999999999998</c:v>
                </c:pt>
                <c:pt idx="14">
                  <c:v>0.39379999999999998</c:v>
                </c:pt>
                <c:pt idx="15">
                  <c:v>0.48170000000000002</c:v>
                </c:pt>
                <c:pt idx="16">
                  <c:v>0.46210000000000001</c:v>
                </c:pt>
                <c:pt idx="17">
                  <c:v>0.47</c:v>
                </c:pt>
                <c:pt idx="18">
                  <c:v>0.46400000000000002</c:v>
                </c:pt>
                <c:pt idx="19">
                  <c:v>0.46360000000000001</c:v>
                </c:pt>
                <c:pt idx="20">
                  <c:v>0.37719999999999998</c:v>
                </c:pt>
                <c:pt idx="21">
                  <c:v>0.3992</c:v>
                </c:pt>
                <c:pt idx="22">
                  <c:v>0.45629999999999998</c:v>
                </c:pt>
                <c:pt idx="23">
                  <c:v>0.47039999999999998</c:v>
                </c:pt>
                <c:pt idx="24">
                  <c:v>0.26600000000000001</c:v>
                </c:pt>
                <c:pt idx="25">
                  <c:v>0.4758</c:v>
                </c:pt>
                <c:pt idx="26">
                  <c:v>0.45479999999999998</c:v>
                </c:pt>
                <c:pt idx="27">
                  <c:v>0.47339999999999999</c:v>
                </c:pt>
                <c:pt idx="28">
                  <c:v>0.48830000000000001</c:v>
                </c:pt>
                <c:pt idx="29">
                  <c:v>0.48520000000000002</c:v>
                </c:pt>
                <c:pt idx="30">
                  <c:v>0.46329999999999999</c:v>
                </c:pt>
                <c:pt idx="31">
                  <c:v>0.45150000000000001</c:v>
                </c:pt>
                <c:pt idx="32">
                  <c:v>0.48459999999999998</c:v>
                </c:pt>
                <c:pt idx="33">
                  <c:v>0.48780000000000001</c:v>
                </c:pt>
                <c:pt idx="34">
                  <c:v>0.48359999999999997</c:v>
                </c:pt>
                <c:pt idx="35">
                  <c:v>0.4919</c:v>
                </c:pt>
                <c:pt idx="36">
                  <c:v>0.39950000000000002</c:v>
                </c:pt>
                <c:pt idx="37">
                  <c:v>0.49759999999999999</c:v>
                </c:pt>
                <c:pt idx="38">
                  <c:v>0.46889999999999998</c:v>
                </c:pt>
                <c:pt idx="39">
                  <c:v>0.5363</c:v>
                </c:pt>
                <c:pt idx="40">
                  <c:v>0.50719999999999998</c:v>
                </c:pt>
                <c:pt idx="41">
                  <c:v>0.4929</c:v>
                </c:pt>
                <c:pt idx="42">
                  <c:v>0.51529999999999998</c:v>
                </c:pt>
                <c:pt idx="43">
                  <c:v>0.55100000000000005</c:v>
                </c:pt>
                <c:pt idx="44">
                  <c:v>0.54590000000000005</c:v>
                </c:pt>
                <c:pt idx="45">
                  <c:v>0.57840000000000003</c:v>
                </c:pt>
                <c:pt idx="46">
                  <c:v>0.57840000000000003</c:v>
                </c:pt>
                <c:pt idx="47">
                  <c:v>0.57840000000000003</c:v>
                </c:pt>
                <c:pt idx="48">
                  <c:v>0.54630000000000001</c:v>
                </c:pt>
                <c:pt idx="49">
                  <c:v>0.57069999999999999</c:v>
                </c:pt>
                <c:pt idx="50">
                  <c:v>0.58699999999999997</c:v>
                </c:pt>
                <c:pt idx="51">
                  <c:v>0.58699999999999997</c:v>
                </c:pt>
                <c:pt idx="52">
                  <c:v>0.56440000000000001</c:v>
                </c:pt>
                <c:pt idx="53">
                  <c:v>0.56159999999999999</c:v>
                </c:pt>
                <c:pt idx="54">
                  <c:v>0.4783</c:v>
                </c:pt>
                <c:pt idx="55">
                  <c:v>0.58699999999999997</c:v>
                </c:pt>
                <c:pt idx="56">
                  <c:v>0.58699999999999997</c:v>
                </c:pt>
                <c:pt idx="57">
                  <c:v>0.58699999999999997</c:v>
                </c:pt>
                <c:pt idx="58">
                  <c:v>0.58699999999999997</c:v>
                </c:pt>
                <c:pt idx="59">
                  <c:v>0.58699999999999997</c:v>
                </c:pt>
                <c:pt idx="60">
                  <c:v>0.56789999999999996</c:v>
                </c:pt>
                <c:pt idx="61">
                  <c:v>0.57569999999999999</c:v>
                </c:pt>
                <c:pt idx="62">
                  <c:v>0.56259999999999999</c:v>
                </c:pt>
                <c:pt idx="63">
                  <c:v>0.53</c:v>
                </c:pt>
                <c:pt idx="64">
                  <c:v>0.58389999999999997</c:v>
                </c:pt>
                <c:pt idx="65">
                  <c:v>0.57069999999999999</c:v>
                </c:pt>
                <c:pt idx="66">
                  <c:v>0.57850000000000001</c:v>
                </c:pt>
                <c:pt idx="67">
                  <c:v>0.58699999999999997</c:v>
                </c:pt>
                <c:pt idx="68">
                  <c:v>0.52180000000000004</c:v>
                </c:pt>
                <c:pt idx="69">
                  <c:v>0.49930000000000002</c:v>
                </c:pt>
                <c:pt idx="70">
                  <c:v>0.58699999999999997</c:v>
                </c:pt>
                <c:pt idx="71">
                  <c:v>0.58699999999999997</c:v>
                </c:pt>
                <c:pt idx="72">
                  <c:v>0.58699999999999997</c:v>
                </c:pt>
                <c:pt idx="73">
                  <c:v>0.57069999999999999</c:v>
                </c:pt>
                <c:pt idx="74">
                  <c:v>0.69730000000000003</c:v>
                </c:pt>
                <c:pt idx="75">
                  <c:v>0.69730000000000003</c:v>
                </c:pt>
                <c:pt idx="76">
                  <c:v>0.69730000000000003</c:v>
                </c:pt>
                <c:pt idx="77">
                  <c:v>0.69730000000000003</c:v>
                </c:pt>
                <c:pt idx="78">
                  <c:v>0.69030000000000002</c:v>
                </c:pt>
                <c:pt idx="79">
                  <c:v>0.57840000000000003</c:v>
                </c:pt>
                <c:pt idx="80">
                  <c:v>0.54669999999999996</c:v>
                </c:pt>
                <c:pt idx="81">
                  <c:v>0.61150000000000004</c:v>
                </c:pt>
                <c:pt idx="82">
                  <c:v>0.70440000000000003</c:v>
                </c:pt>
                <c:pt idx="83">
                  <c:v>0.67210000000000003</c:v>
                </c:pt>
                <c:pt idx="84">
                  <c:v>0.71189999999999998</c:v>
                </c:pt>
                <c:pt idx="85">
                  <c:v>0.70440000000000003</c:v>
                </c:pt>
                <c:pt idx="86">
                  <c:v>0.71940000000000004</c:v>
                </c:pt>
                <c:pt idx="87">
                  <c:v>0.71940000000000004</c:v>
                </c:pt>
                <c:pt idx="88">
                  <c:v>0.71940000000000004</c:v>
                </c:pt>
                <c:pt idx="89">
                  <c:v>0.71940000000000004</c:v>
                </c:pt>
                <c:pt idx="90">
                  <c:v>0.71940000000000004</c:v>
                </c:pt>
                <c:pt idx="91">
                  <c:v>0.71940000000000004</c:v>
                </c:pt>
                <c:pt idx="92">
                  <c:v>0.63929999999999998</c:v>
                </c:pt>
                <c:pt idx="93">
                  <c:v>0.61109999999999998</c:v>
                </c:pt>
                <c:pt idx="94">
                  <c:v>0.65469999999999995</c:v>
                </c:pt>
                <c:pt idx="95">
                  <c:v>0.71940000000000004</c:v>
                </c:pt>
                <c:pt idx="96">
                  <c:v>0.7268</c:v>
                </c:pt>
                <c:pt idx="97">
                  <c:v>0.7268</c:v>
                </c:pt>
                <c:pt idx="98">
                  <c:v>0.7268</c:v>
                </c:pt>
                <c:pt idx="99">
                  <c:v>0.7268</c:v>
                </c:pt>
                <c:pt idx="100">
                  <c:v>0.7268</c:v>
                </c:pt>
                <c:pt idx="101">
                  <c:v>0.7268</c:v>
                </c:pt>
                <c:pt idx="102">
                  <c:v>0.7268</c:v>
                </c:pt>
                <c:pt idx="103">
                  <c:v>0.7268</c:v>
                </c:pt>
                <c:pt idx="104">
                  <c:v>0.7268</c:v>
                </c:pt>
                <c:pt idx="105">
                  <c:v>0.7268</c:v>
                </c:pt>
                <c:pt idx="106">
                  <c:v>0.7268</c:v>
                </c:pt>
                <c:pt idx="107">
                  <c:v>0.7268</c:v>
                </c:pt>
                <c:pt idx="108">
                  <c:v>0.71709999999999996</c:v>
                </c:pt>
                <c:pt idx="109">
                  <c:v>0.57389999999999997</c:v>
                </c:pt>
                <c:pt idx="110">
                  <c:v>0.57389999999999997</c:v>
                </c:pt>
                <c:pt idx="111">
                  <c:v>0.64329999999999998</c:v>
                </c:pt>
                <c:pt idx="112">
                  <c:v>0.70989999999999998</c:v>
                </c:pt>
                <c:pt idx="113">
                  <c:v>0.70989999999999998</c:v>
                </c:pt>
                <c:pt idx="114">
                  <c:v>0.70989999999999998</c:v>
                </c:pt>
                <c:pt idx="115">
                  <c:v>0.70989999999999998</c:v>
                </c:pt>
                <c:pt idx="116">
                  <c:v>0.70989999999999998</c:v>
                </c:pt>
                <c:pt idx="117">
                  <c:v>0.6633</c:v>
                </c:pt>
                <c:pt idx="118">
                  <c:v>0.65549999999999997</c:v>
                </c:pt>
                <c:pt idx="119">
                  <c:v>0.6653</c:v>
                </c:pt>
                <c:pt idx="120">
                  <c:v>0.68479999999999996</c:v>
                </c:pt>
                <c:pt idx="121">
                  <c:v>0.67879999999999996</c:v>
                </c:pt>
                <c:pt idx="122">
                  <c:v>0.68740000000000001</c:v>
                </c:pt>
                <c:pt idx="123">
                  <c:v>0.61950000000000005</c:v>
                </c:pt>
                <c:pt idx="124">
                  <c:v>0.65880000000000005</c:v>
                </c:pt>
                <c:pt idx="125">
                  <c:v>0.65880000000000005</c:v>
                </c:pt>
                <c:pt idx="126">
                  <c:v>0.65880000000000005</c:v>
                </c:pt>
              </c:numCache>
            </c:numRef>
          </c:val>
          <c:smooth val="1"/>
          <c:extLst>
            <c:ext xmlns:c16="http://schemas.microsoft.com/office/drawing/2014/chart" uri="{C3380CC4-5D6E-409C-BE32-E72D297353CC}">
              <c16:uniqueId val="{00000001-3B13-4FFA-B3DA-C859A1C5607A}"/>
            </c:ext>
          </c:extLst>
        </c:ser>
        <c:dLbls>
          <c:showLegendKey val="0"/>
          <c:showVal val="0"/>
          <c:showCatName val="0"/>
          <c:showSerName val="0"/>
          <c:showPercent val="0"/>
          <c:showBubbleSize val="0"/>
        </c:dLbls>
        <c:marker val="1"/>
        <c:smooth val="0"/>
        <c:axId val="956936952"/>
        <c:axId val="956933344"/>
      </c:lineChart>
      <c:dateAx>
        <c:axId val="829427544"/>
        <c:scaling>
          <c:orientation val="minMax"/>
          <c:min val="43469"/>
        </c:scaling>
        <c:delete val="0"/>
        <c:axPos val="b"/>
        <c:numFmt formatCode="yyyy/m" sourceLinked="0"/>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829428856"/>
        <c:crosses val="autoZero"/>
        <c:auto val="0"/>
        <c:lblOffset val="100"/>
        <c:baseTimeUnit val="days"/>
        <c:majorUnit val="3"/>
        <c:majorTimeUnit val="months"/>
      </c:dateAx>
      <c:valAx>
        <c:axId val="829428856"/>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829427544"/>
        <c:crosses val="autoZero"/>
        <c:crossBetween val="between"/>
      </c:valAx>
      <c:dateAx>
        <c:axId val="956936952"/>
        <c:scaling>
          <c:orientation val="minMax"/>
        </c:scaling>
        <c:delete val="1"/>
        <c:axPos val="b"/>
        <c:numFmt formatCode="yyyy/m/d" sourceLinked="1"/>
        <c:majorTickMark val="out"/>
        <c:minorTickMark val="none"/>
        <c:tickLblPos val="nextTo"/>
        <c:crossAx val="956933344"/>
        <c:crosses val="autoZero"/>
        <c:auto val="1"/>
        <c:lblOffset val="100"/>
        <c:baseTimeUnit val="days"/>
      </c:dateAx>
      <c:valAx>
        <c:axId val="956933344"/>
        <c:scaling>
          <c:orientation val="minMax"/>
          <c:max val="0.8"/>
          <c:min val="0.3"/>
        </c:scaling>
        <c:delete val="0"/>
        <c:axPos val="r"/>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956936952"/>
        <c:crosses val="max"/>
        <c:crossBetween val="between"/>
        <c:majorUnit val="0.25"/>
        <c:minorUnit val="0.01"/>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7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E10000"/>
            </a:solidFill>
            <a:ln w="6350">
              <a:solidFill>
                <a:srgbClr val="FFFFFF"/>
              </a:solid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'行业-格局'!$A$75:$N$75</c:f>
              <c:strCache>
                <c:ptCount val="14"/>
                <c:pt idx="0">
                  <c:v>美国</c:v>
                </c:pt>
                <c:pt idx="1">
                  <c:v>中国大陆</c:v>
                </c:pt>
                <c:pt idx="2">
                  <c:v>日本</c:v>
                </c:pt>
                <c:pt idx="3">
                  <c:v>匈牙利</c:v>
                </c:pt>
                <c:pt idx="4">
                  <c:v>墨西哥</c:v>
                </c:pt>
                <c:pt idx="5">
                  <c:v>中国台湾</c:v>
                </c:pt>
                <c:pt idx="6">
                  <c:v>法国</c:v>
                </c:pt>
                <c:pt idx="7">
                  <c:v>韩国</c:v>
                </c:pt>
                <c:pt idx="8">
                  <c:v>德国</c:v>
                </c:pt>
                <c:pt idx="9">
                  <c:v>英国</c:v>
                </c:pt>
                <c:pt idx="10">
                  <c:v>土耳其</c:v>
                </c:pt>
                <c:pt idx="11">
                  <c:v>俄罗斯</c:v>
                </c:pt>
                <c:pt idx="12">
                  <c:v>西班牙</c:v>
                </c:pt>
                <c:pt idx="13">
                  <c:v>其他</c:v>
                </c:pt>
              </c:strCache>
            </c:strRef>
          </c:cat>
          <c:val>
            <c:numRef>
              <c:f>'行业-格局'!$A$76:$N$76</c:f>
              <c:numCache>
                <c:formatCode>0.0_ </c:formatCode>
                <c:ptCount val="14"/>
                <c:pt idx="0">
                  <c:v>3.7299999999999995</c:v>
                </c:pt>
                <c:pt idx="1">
                  <c:v>3.6149999999999998</c:v>
                </c:pt>
                <c:pt idx="2">
                  <c:v>2.92</c:v>
                </c:pt>
                <c:pt idx="3">
                  <c:v>1.54</c:v>
                </c:pt>
                <c:pt idx="4">
                  <c:v>1</c:v>
                </c:pt>
                <c:pt idx="5">
                  <c:v>0.88000000000000012</c:v>
                </c:pt>
                <c:pt idx="6">
                  <c:v>0.82</c:v>
                </c:pt>
                <c:pt idx="7">
                  <c:v>0.91999999999999993</c:v>
                </c:pt>
                <c:pt idx="8">
                  <c:v>0.51</c:v>
                </c:pt>
                <c:pt idx="9">
                  <c:v>0.4</c:v>
                </c:pt>
                <c:pt idx="10">
                  <c:v>0.36</c:v>
                </c:pt>
                <c:pt idx="11">
                  <c:v>0.2</c:v>
                </c:pt>
                <c:pt idx="12">
                  <c:v>0.06</c:v>
                </c:pt>
                <c:pt idx="13">
                  <c:v>0.21000000000000002</c:v>
                </c:pt>
              </c:numCache>
            </c:numRef>
          </c:val>
          <c:extLst>
            <c:ext xmlns:c16="http://schemas.microsoft.com/office/drawing/2014/chart" uri="{C3380CC4-5D6E-409C-BE32-E72D297353CC}">
              <c16:uniqueId val="{00000000-1512-4C12-8656-F4236D85C92A}"/>
            </c:ext>
          </c:extLst>
        </c:ser>
        <c:dLbls>
          <c:showLegendKey val="0"/>
          <c:showVal val="0"/>
          <c:showCatName val="0"/>
          <c:showSerName val="0"/>
          <c:showPercent val="0"/>
          <c:showBubbleSize val="0"/>
        </c:dLbls>
        <c:gapWidth val="219"/>
        <c:overlap val="-27"/>
        <c:axId val="902756913"/>
        <c:axId val="618166473"/>
      </c:barChart>
      <c:catAx>
        <c:axId val="902756913"/>
        <c:scaling>
          <c:orientation val="minMax"/>
        </c:scaling>
        <c:delete val="0"/>
        <c:axPos val="b"/>
        <c:numFmt formatCode="General" sourceLinked="0"/>
        <c:majorTickMark val="in"/>
        <c:minorTickMark val="none"/>
        <c:tickLblPos val="nextTo"/>
        <c:spPr>
          <a:noFill/>
          <a:ln w="6350" cap="flat" cmpd="sng" algn="ctr">
            <a:solidFill>
              <a:srgbClr val="000000"/>
            </a:solidFill>
            <a:round/>
          </a:ln>
          <a:effectLst/>
        </c:spPr>
        <c:txPr>
          <a:bodyPr rot="0" spcFirstLastPara="0" vertOverflow="ellipsis" vert="eaVert" wrap="square" anchor="ctr" anchorCtr="1"/>
          <a:lstStyle/>
          <a:p>
            <a:pPr>
              <a:defRPr lang="zh-CN" sz="7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618166473"/>
        <c:crosses val="autoZero"/>
        <c:auto val="1"/>
        <c:lblAlgn val="ctr"/>
        <c:lblOffset val="100"/>
        <c:noMultiLvlLbl val="0"/>
      </c:catAx>
      <c:valAx>
        <c:axId val="618166473"/>
        <c:scaling>
          <c:orientation val="minMax"/>
        </c:scaling>
        <c:delete val="0"/>
        <c:axPos val="l"/>
        <c:numFmt formatCode="0.0_ " sourceLinked="0"/>
        <c:majorTickMark val="in"/>
        <c:minorTickMark val="none"/>
        <c:tickLblPos val="nextTo"/>
        <c:spPr>
          <a:noFill/>
          <a:ln w="6350">
            <a:solidFill>
              <a:srgbClr val="000000"/>
            </a:solidFill>
          </a:ln>
          <a:effectLst/>
        </c:spPr>
        <c:txPr>
          <a:bodyPr rot="-60000000" spcFirstLastPara="0" vertOverflow="ellipsis" vert="horz" wrap="square" anchor="ctr" anchorCtr="1"/>
          <a:lstStyle/>
          <a:p>
            <a:pPr>
              <a:defRPr lang="zh-CN" sz="7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90275691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'行业-格局'!$A$23</c:f>
              <c:strCache>
                <c:ptCount val="1"/>
                <c:pt idx="0">
                  <c:v>产能（万吨）</c:v>
                </c:pt>
              </c:strCache>
            </c:strRef>
          </c:tx>
          <c:spPr>
            <a:solidFill>
              <a:srgbClr val="E10000"/>
            </a:solidFill>
            <a:ln w="6350">
              <a:noFill/>
              <a:prstDash val="solid"/>
            </a:ln>
            <a:effectLst/>
          </c:spPr>
          <c:invertIfNegative val="0"/>
          <c:cat>
            <c:numRef>
              <c:f>'行业-格局'!$L$22:$P$22</c:f>
              <c:numCache>
                <c:formatCode>General</c:formatCode>
                <c:ptCount val="5"/>
                <c:pt idx="0">
                  <c:v>2016</c:v>
                </c:pt>
                <c:pt idx="1">
                  <c:v>2017</c:v>
                </c:pt>
                <c:pt idx="2">
                  <c:v>2018</c:v>
                </c:pt>
                <c:pt idx="3">
                  <c:v>2019</c:v>
                </c:pt>
                <c:pt idx="4">
                  <c:v>2020</c:v>
                </c:pt>
              </c:numCache>
            </c:numRef>
          </c:cat>
          <c:val>
            <c:numRef>
              <c:f>'行业-格局'!$L$23:$P$23</c:f>
              <c:numCache>
                <c:formatCode>0.0</c:formatCode>
                <c:ptCount val="5"/>
                <c:pt idx="0">
                  <c:v>1.8</c:v>
                </c:pt>
                <c:pt idx="1">
                  <c:v>2.6</c:v>
                </c:pt>
                <c:pt idx="2">
                  <c:v>2.68</c:v>
                </c:pt>
                <c:pt idx="3">
                  <c:v>2.665</c:v>
                </c:pt>
                <c:pt idx="4">
                  <c:v>3.6150000000000002</c:v>
                </c:pt>
              </c:numCache>
            </c:numRef>
          </c:val>
          <c:extLst>
            <c:ext xmlns:c16="http://schemas.microsoft.com/office/drawing/2014/chart" uri="{C3380CC4-5D6E-409C-BE32-E72D297353CC}">
              <c16:uniqueId val="{00000000-78CA-4E82-BC1A-BD08EE71660B}"/>
            </c:ext>
          </c:extLst>
        </c:ser>
        <c:ser>
          <c:idx val="1"/>
          <c:order val="1"/>
          <c:tx>
            <c:strRef>
              <c:f>'行业-格局'!$A$24</c:f>
              <c:strCache>
                <c:ptCount val="1"/>
                <c:pt idx="0">
                  <c:v>产量（万吨）</c:v>
                </c:pt>
              </c:strCache>
            </c:strRef>
          </c:tx>
          <c:spPr>
            <a:solidFill>
              <a:srgbClr val="C8C8C8"/>
            </a:solidFill>
            <a:ln w="6350">
              <a:noFill/>
              <a:prstDash val="solid"/>
            </a:ln>
            <a:effectLst/>
          </c:spPr>
          <c:invertIfNegative val="0"/>
          <c:cat>
            <c:numRef>
              <c:f>'行业-格局'!$L$22:$P$22</c:f>
              <c:numCache>
                <c:formatCode>General</c:formatCode>
                <c:ptCount val="5"/>
                <c:pt idx="0">
                  <c:v>2016</c:v>
                </c:pt>
                <c:pt idx="1">
                  <c:v>2017</c:v>
                </c:pt>
                <c:pt idx="2">
                  <c:v>2018</c:v>
                </c:pt>
                <c:pt idx="3">
                  <c:v>2019</c:v>
                </c:pt>
                <c:pt idx="4">
                  <c:v>2020</c:v>
                </c:pt>
              </c:numCache>
            </c:numRef>
          </c:cat>
          <c:val>
            <c:numRef>
              <c:f>'行业-格局'!$L$24:$P$24</c:f>
              <c:numCache>
                <c:formatCode>0.0</c:formatCode>
                <c:ptCount val="5"/>
                <c:pt idx="0">
                  <c:v>0.36</c:v>
                </c:pt>
                <c:pt idx="1">
                  <c:v>0.74</c:v>
                </c:pt>
                <c:pt idx="2">
                  <c:v>0.9</c:v>
                </c:pt>
                <c:pt idx="3">
                  <c:v>1.2</c:v>
                </c:pt>
                <c:pt idx="4">
                  <c:v>1.85</c:v>
                </c:pt>
              </c:numCache>
            </c:numRef>
          </c:val>
          <c:extLst>
            <c:ext xmlns:c16="http://schemas.microsoft.com/office/drawing/2014/chart" uri="{C3380CC4-5D6E-409C-BE32-E72D297353CC}">
              <c16:uniqueId val="{00000001-78CA-4E82-BC1A-BD08EE71660B}"/>
            </c:ext>
          </c:extLst>
        </c:ser>
        <c:dLbls>
          <c:showLegendKey val="0"/>
          <c:showVal val="0"/>
          <c:showCatName val="0"/>
          <c:showSerName val="0"/>
          <c:showPercent val="0"/>
          <c:showBubbleSize val="0"/>
        </c:dLbls>
        <c:gapWidth val="219"/>
        <c:axId val="804143928"/>
        <c:axId val="804144584"/>
      </c:barChart>
      <c:lineChart>
        <c:grouping val="standard"/>
        <c:varyColors val="0"/>
        <c:ser>
          <c:idx val="2"/>
          <c:order val="2"/>
          <c:tx>
            <c:strRef>
              <c:f>'行业-格局'!$A$25</c:f>
              <c:strCache>
                <c:ptCount val="1"/>
                <c:pt idx="0">
                  <c:v>产能利用率</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'行业-格局'!$L$22:$P$22</c:f>
              <c:numCache>
                <c:formatCode>General</c:formatCode>
                <c:ptCount val="5"/>
                <c:pt idx="0">
                  <c:v>2016</c:v>
                </c:pt>
                <c:pt idx="1">
                  <c:v>2017</c:v>
                </c:pt>
                <c:pt idx="2">
                  <c:v>2018</c:v>
                </c:pt>
                <c:pt idx="3">
                  <c:v>2019</c:v>
                </c:pt>
                <c:pt idx="4">
                  <c:v>2020</c:v>
                </c:pt>
              </c:numCache>
            </c:numRef>
          </c:cat>
          <c:val>
            <c:numRef>
              <c:f>'行业-格局'!$L$25:$P$25</c:f>
              <c:numCache>
                <c:formatCode>0%</c:formatCode>
                <c:ptCount val="5"/>
                <c:pt idx="0">
                  <c:v>0.19999999999999998</c:v>
                </c:pt>
                <c:pt idx="1">
                  <c:v>0.2846153846153846</c:v>
                </c:pt>
                <c:pt idx="2">
                  <c:v>0.33582089552238803</c:v>
                </c:pt>
                <c:pt idx="3">
                  <c:v>0.45028142589118197</c:v>
                </c:pt>
                <c:pt idx="4">
                  <c:v>0.51175656984785611</c:v>
                </c:pt>
              </c:numCache>
            </c:numRef>
          </c:val>
          <c:smooth val="1"/>
          <c:extLst>
            <c:ext xmlns:c16="http://schemas.microsoft.com/office/drawing/2014/chart" uri="{C3380CC4-5D6E-409C-BE32-E72D297353CC}">
              <c16:uniqueId val="{00000002-78CA-4E82-BC1A-BD08EE71660B}"/>
            </c:ext>
          </c:extLst>
        </c:ser>
        <c:dLbls>
          <c:showLegendKey val="0"/>
          <c:showVal val="0"/>
          <c:showCatName val="0"/>
          <c:showSerName val="0"/>
          <c:showPercent val="0"/>
          <c:showBubbleSize val="0"/>
        </c:dLbls>
        <c:marker val="1"/>
        <c:smooth val="0"/>
        <c:axId val="804159344"/>
        <c:axId val="804168856"/>
      </c:lineChart>
      <c:catAx>
        <c:axId val="804143928"/>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804144584"/>
        <c:crosses val="autoZero"/>
        <c:auto val="1"/>
        <c:lblAlgn val="ctr"/>
        <c:lblOffset val="100"/>
        <c:noMultiLvlLbl val="0"/>
      </c:catAx>
      <c:valAx>
        <c:axId val="804144584"/>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804143928"/>
        <c:crosses val="autoZero"/>
        <c:crossBetween val="between"/>
      </c:valAx>
      <c:valAx>
        <c:axId val="804168856"/>
        <c:scaling>
          <c:orientation val="minMax"/>
        </c:scaling>
        <c:delete val="0"/>
        <c:axPos val="r"/>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804159344"/>
        <c:crosses val="max"/>
        <c:crossBetween val="between"/>
      </c:valAx>
      <c:catAx>
        <c:axId val="804159344"/>
        <c:scaling>
          <c:orientation val="minMax"/>
        </c:scaling>
        <c:delete val="1"/>
        <c:axPos val="b"/>
        <c:numFmt formatCode="General" sourceLinked="1"/>
        <c:majorTickMark val="out"/>
        <c:minorTickMark val="none"/>
        <c:tickLblPos val="nextTo"/>
        <c:crossAx val="8041688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'行业-格局'!$S$14</c:f>
              <c:strCache>
                <c:ptCount val="1"/>
                <c:pt idx="0">
                  <c:v>国内需求（万吨）</c:v>
                </c:pt>
              </c:strCache>
            </c:strRef>
          </c:tx>
          <c:spPr>
            <a:solidFill>
              <a:srgbClr val="E10000"/>
            </a:solidFill>
            <a:ln w="6350">
              <a:noFill/>
              <a:prstDash val="solid"/>
            </a:ln>
            <a:effectLst/>
          </c:spPr>
          <c:invertIfNegative val="0"/>
          <c:cat>
            <c:numRef>
              <c:f>'行业-格局'!$T$13:$X$13</c:f>
              <c:numCache>
                <c:formatCode>General</c:formatCode>
                <c:ptCount val="5"/>
                <c:pt idx="0">
                  <c:v>2016</c:v>
                </c:pt>
                <c:pt idx="1">
                  <c:v>2017</c:v>
                </c:pt>
                <c:pt idx="2">
                  <c:v>2018</c:v>
                </c:pt>
                <c:pt idx="3">
                  <c:v>2019</c:v>
                </c:pt>
                <c:pt idx="4">
                  <c:v>2020</c:v>
                </c:pt>
              </c:numCache>
            </c:numRef>
          </c:cat>
          <c:val>
            <c:numRef>
              <c:f>'行业-格局'!$T$14:$X$14</c:f>
              <c:numCache>
                <c:formatCode>0.0</c:formatCode>
                <c:ptCount val="5"/>
                <c:pt idx="0">
                  <c:v>1.9563000000000001</c:v>
                </c:pt>
                <c:pt idx="1">
                  <c:v>2.3487</c:v>
                </c:pt>
                <c:pt idx="2">
                  <c:v>3.1013999999999999</c:v>
                </c:pt>
                <c:pt idx="3">
                  <c:v>3.7839999999999998</c:v>
                </c:pt>
                <c:pt idx="4">
                  <c:v>4.8850999999999996</c:v>
                </c:pt>
              </c:numCache>
            </c:numRef>
          </c:val>
          <c:extLst>
            <c:ext xmlns:c16="http://schemas.microsoft.com/office/drawing/2014/chart" uri="{C3380CC4-5D6E-409C-BE32-E72D297353CC}">
              <c16:uniqueId val="{00000000-D7F3-41F9-81D6-85720B0F2EED}"/>
            </c:ext>
          </c:extLst>
        </c:ser>
        <c:ser>
          <c:idx val="1"/>
          <c:order val="1"/>
          <c:tx>
            <c:strRef>
              <c:f>'行业-格局'!$S$15</c:f>
              <c:strCache>
                <c:ptCount val="1"/>
                <c:pt idx="0">
                  <c:v>国内供给（万吨）</c:v>
                </c:pt>
              </c:strCache>
            </c:strRef>
          </c:tx>
          <c:spPr>
            <a:solidFill>
              <a:srgbClr val="C8C8C8"/>
            </a:solidFill>
            <a:ln w="6350">
              <a:noFill/>
              <a:prstDash val="solid"/>
            </a:ln>
            <a:effectLst/>
          </c:spPr>
          <c:invertIfNegative val="0"/>
          <c:cat>
            <c:numRef>
              <c:f>'行业-格局'!$T$13:$X$13</c:f>
              <c:numCache>
                <c:formatCode>General</c:formatCode>
                <c:ptCount val="5"/>
                <c:pt idx="0">
                  <c:v>2016</c:v>
                </c:pt>
                <c:pt idx="1">
                  <c:v>2017</c:v>
                </c:pt>
                <c:pt idx="2">
                  <c:v>2018</c:v>
                </c:pt>
                <c:pt idx="3">
                  <c:v>2019</c:v>
                </c:pt>
                <c:pt idx="4">
                  <c:v>2020</c:v>
                </c:pt>
              </c:numCache>
            </c:numRef>
          </c:cat>
          <c:val>
            <c:numRef>
              <c:f>'行业-格局'!$T$15:$X$15</c:f>
              <c:numCache>
                <c:formatCode>0.0</c:formatCode>
                <c:ptCount val="5"/>
                <c:pt idx="0">
                  <c:v>0.36</c:v>
                </c:pt>
                <c:pt idx="1">
                  <c:v>0.74</c:v>
                </c:pt>
                <c:pt idx="2">
                  <c:v>0.90229999999999999</c:v>
                </c:pt>
                <c:pt idx="3">
                  <c:v>1.2</c:v>
                </c:pt>
                <c:pt idx="4">
                  <c:v>1.85</c:v>
                </c:pt>
              </c:numCache>
            </c:numRef>
          </c:val>
          <c:extLst>
            <c:ext xmlns:c16="http://schemas.microsoft.com/office/drawing/2014/chart" uri="{C3380CC4-5D6E-409C-BE32-E72D297353CC}">
              <c16:uniqueId val="{00000001-D7F3-41F9-81D6-85720B0F2EED}"/>
            </c:ext>
          </c:extLst>
        </c:ser>
        <c:dLbls>
          <c:showLegendKey val="0"/>
          <c:showVal val="0"/>
          <c:showCatName val="0"/>
          <c:showSerName val="0"/>
          <c:showPercent val="0"/>
          <c:showBubbleSize val="0"/>
        </c:dLbls>
        <c:gapWidth val="219"/>
        <c:overlap val="-27"/>
        <c:axId val="147223744"/>
        <c:axId val="147220416"/>
      </c:barChart>
      <c:lineChart>
        <c:grouping val="standard"/>
        <c:varyColors val="0"/>
        <c:ser>
          <c:idx val="2"/>
          <c:order val="2"/>
          <c:tx>
            <c:strRef>
              <c:f>'行业-格局'!$S$16</c:f>
              <c:strCache>
                <c:ptCount val="1"/>
                <c:pt idx="0">
                  <c:v>需求增速</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numRef>
              <c:f>'行业-格局'!$T$13:$X$13</c:f>
              <c:numCache>
                <c:formatCode>General</c:formatCode>
                <c:ptCount val="5"/>
                <c:pt idx="0">
                  <c:v>2016</c:v>
                </c:pt>
                <c:pt idx="1">
                  <c:v>2017</c:v>
                </c:pt>
                <c:pt idx="2">
                  <c:v>2018</c:v>
                </c:pt>
                <c:pt idx="3">
                  <c:v>2019</c:v>
                </c:pt>
                <c:pt idx="4">
                  <c:v>2020</c:v>
                </c:pt>
              </c:numCache>
            </c:numRef>
          </c:cat>
          <c:val>
            <c:numRef>
              <c:f>'行业-格局'!$T$16:$X$16</c:f>
              <c:numCache>
                <c:formatCode>0%</c:formatCode>
                <c:ptCount val="5"/>
                <c:pt idx="1">
                  <c:v>0.20058273270970695</c:v>
                </c:pt>
                <c:pt idx="2">
                  <c:v>0.32047515646953628</c:v>
                </c:pt>
                <c:pt idx="3">
                  <c:v>0.22009415102856766</c:v>
                </c:pt>
                <c:pt idx="4">
                  <c:v>0.29098837209302331</c:v>
                </c:pt>
              </c:numCache>
            </c:numRef>
          </c:val>
          <c:smooth val="1"/>
          <c:extLst>
            <c:ext xmlns:c16="http://schemas.microsoft.com/office/drawing/2014/chart" uri="{C3380CC4-5D6E-409C-BE32-E72D297353CC}">
              <c16:uniqueId val="{00000002-D7F3-41F9-81D6-85720B0F2EED}"/>
            </c:ext>
          </c:extLst>
        </c:ser>
        <c:ser>
          <c:idx val="3"/>
          <c:order val="3"/>
          <c:tx>
            <c:strRef>
              <c:f>'行业-格局'!$S$17</c:f>
              <c:strCache>
                <c:ptCount val="1"/>
                <c:pt idx="0">
                  <c:v>供给增速</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'行业-格局'!$T$13:$X$13</c:f>
              <c:numCache>
                <c:formatCode>General</c:formatCode>
                <c:ptCount val="5"/>
                <c:pt idx="0">
                  <c:v>2016</c:v>
                </c:pt>
                <c:pt idx="1">
                  <c:v>2017</c:v>
                </c:pt>
                <c:pt idx="2">
                  <c:v>2018</c:v>
                </c:pt>
                <c:pt idx="3">
                  <c:v>2019</c:v>
                </c:pt>
                <c:pt idx="4">
                  <c:v>2020</c:v>
                </c:pt>
              </c:numCache>
            </c:numRef>
          </c:cat>
          <c:val>
            <c:numRef>
              <c:f>'行业-格局'!$T$17:$X$17</c:f>
              <c:numCache>
                <c:formatCode>0%</c:formatCode>
                <c:ptCount val="5"/>
                <c:pt idx="1">
                  <c:v>1.0555555555555558</c:v>
                </c:pt>
                <c:pt idx="2">
                  <c:v>0.21932432432432436</c:v>
                </c:pt>
                <c:pt idx="3">
                  <c:v>0.32993461154826553</c:v>
                </c:pt>
                <c:pt idx="4">
                  <c:v>0.54166666666666674</c:v>
                </c:pt>
              </c:numCache>
            </c:numRef>
          </c:val>
          <c:smooth val="1"/>
          <c:extLst>
            <c:ext xmlns:c16="http://schemas.microsoft.com/office/drawing/2014/chart" uri="{C3380CC4-5D6E-409C-BE32-E72D297353CC}">
              <c16:uniqueId val="{00000003-D7F3-41F9-81D6-85720B0F2EED}"/>
            </c:ext>
          </c:extLst>
        </c:ser>
        <c:dLbls>
          <c:showLegendKey val="0"/>
          <c:showVal val="0"/>
          <c:showCatName val="0"/>
          <c:showSerName val="0"/>
          <c:showPercent val="0"/>
          <c:showBubbleSize val="0"/>
        </c:dLbls>
        <c:marker val="1"/>
        <c:smooth val="0"/>
        <c:axId val="147176320"/>
        <c:axId val="147179232"/>
      </c:lineChart>
      <c:catAx>
        <c:axId val="147223744"/>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47220416"/>
        <c:crosses val="autoZero"/>
        <c:auto val="1"/>
        <c:lblAlgn val="ctr"/>
        <c:lblOffset val="100"/>
        <c:noMultiLvlLbl val="0"/>
      </c:catAx>
      <c:valAx>
        <c:axId val="147220416"/>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47223744"/>
        <c:crosses val="autoZero"/>
        <c:crossBetween val="between"/>
      </c:valAx>
      <c:valAx>
        <c:axId val="147179232"/>
        <c:scaling>
          <c:orientation val="minMax"/>
        </c:scaling>
        <c:delete val="0"/>
        <c:axPos val="r"/>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47176320"/>
        <c:crosses val="max"/>
        <c:crossBetween val="between"/>
      </c:valAx>
      <c:catAx>
        <c:axId val="147176320"/>
        <c:scaling>
          <c:orientation val="minMax"/>
        </c:scaling>
        <c:delete val="1"/>
        <c:axPos val="b"/>
        <c:numFmt formatCode="General" sourceLinked="1"/>
        <c:majorTickMark val="out"/>
        <c:minorTickMark val="none"/>
        <c:tickLblPos val="nextTo"/>
        <c:crossAx val="14717923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6350">
              <a:solidFill>
                <a:srgbClr val="FFFFFF"/>
              </a:solidFill>
              <a:prstDash val="solid"/>
            </a:ln>
          </c:spPr>
          <c:dPt>
            <c:idx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1-9C8D-4EE0-92F4-3D994CA4202F}"/>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03-9C8D-4EE0-92F4-3D994CA4202F}"/>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05-9C8D-4EE0-92F4-3D994CA4202F}"/>
              </c:ext>
            </c:extLst>
          </c:dPt>
          <c:dPt>
            <c:idx val="3"/>
            <c:bubble3D val="0"/>
            <c:spPr>
              <a:solidFill>
                <a:srgbClr val="FFC000"/>
              </a:solidFill>
              <a:ln w="6350">
                <a:solidFill>
                  <a:srgbClr val="FFFFFF"/>
                </a:solidFill>
                <a:prstDash val="solid"/>
              </a:ln>
              <a:effectLst/>
            </c:spPr>
            <c:extLst>
              <c:ext xmlns:c16="http://schemas.microsoft.com/office/drawing/2014/chart" uri="{C3380CC4-5D6E-409C-BE32-E72D297353CC}">
                <c16:uniqueId val="{00000007-9C8D-4EE0-92F4-3D994CA4202F}"/>
              </c:ext>
            </c:extLst>
          </c:dPt>
          <c:dPt>
            <c:idx val="4"/>
            <c:bubble3D val="0"/>
            <c:spPr>
              <a:solidFill>
                <a:srgbClr val="DCB464"/>
              </a:solidFill>
              <a:ln w="6350">
                <a:solidFill>
                  <a:srgbClr val="FFFFFF"/>
                </a:solidFill>
                <a:prstDash val="solid"/>
              </a:ln>
              <a:effectLst/>
            </c:spPr>
            <c:extLst>
              <c:ext xmlns:c16="http://schemas.microsoft.com/office/drawing/2014/chart" uri="{C3380CC4-5D6E-409C-BE32-E72D297353CC}">
                <c16:uniqueId val="{00000009-9C8D-4EE0-92F4-3D994CA4202F}"/>
              </c:ext>
            </c:extLst>
          </c:dPt>
          <c:dPt>
            <c:idx val="5"/>
            <c:bubble3D val="0"/>
            <c:spPr>
              <a:solidFill>
                <a:srgbClr val="B40014"/>
              </a:solidFill>
              <a:ln w="6350">
                <a:solidFill>
                  <a:srgbClr val="FFFFFF"/>
                </a:solidFill>
                <a:prstDash val="solid"/>
              </a:ln>
              <a:effectLst/>
            </c:spPr>
            <c:extLst>
              <c:ext xmlns:c16="http://schemas.microsoft.com/office/drawing/2014/chart" uri="{C3380CC4-5D6E-409C-BE32-E72D297353CC}">
                <c16:uniqueId val="{0000000B-9C8D-4EE0-92F4-3D994CA4202F}"/>
              </c:ext>
            </c:extLst>
          </c:dPt>
          <c:dPt>
            <c:idx val="6"/>
            <c:bubble3D val="0"/>
            <c:spPr>
              <a:solidFill>
                <a:srgbClr val="FABE78"/>
              </a:solidFill>
              <a:ln w="6350">
                <a:solidFill>
                  <a:srgbClr val="FFFFFF"/>
                </a:solidFill>
                <a:prstDash val="solid"/>
              </a:ln>
              <a:effectLst/>
            </c:spPr>
            <c:extLst>
              <c:ext xmlns:c16="http://schemas.microsoft.com/office/drawing/2014/chart" uri="{C3380CC4-5D6E-409C-BE32-E72D297353CC}">
                <c16:uniqueId val="{0000000D-9C8D-4EE0-92F4-3D994CA4202F}"/>
              </c:ext>
            </c:extLst>
          </c:dPt>
          <c:dPt>
            <c:idx val="7"/>
            <c:bubble3D val="0"/>
            <c:spPr>
              <a:solidFill>
                <a:srgbClr val="D74114"/>
              </a:solidFill>
              <a:ln w="6350">
                <a:solidFill>
                  <a:srgbClr val="FFFFFF"/>
                </a:solidFill>
                <a:prstDash val="solid"/>
              </a:ln>
              <a:effectLst/>
            </c:spPr>
            <c:extLst>
              <c:ext xmlns:c16="http://schemas.microsoft.com/office/drawing/2014/chart" uri="{C3380CC4-5D6E-409C-BE32-E72D297353CC}">
                <c16:uniqueId val="{0000000F-9C8D-4EE0-92F4-3D994CA4202F}"/>
              </c:ext>
            </c:extLst>
          </c:dPt>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'[化工碳纤维需求量(年).xlsx]进口替代'!$L$128:$L$135</c:f>
              <c:strCache>
                <c:ptCount val="8"/>
                <c:pt idx="0">
                  <c:v>东丽</c:v>
                </c:pt>
                <c:pt idx="1">
                  <c:v>东邦</c:v>
                </c:pt>
                <c:pt idx="2">
                  <c:v>三菱</c:v>
                </c:pt>
                <c:pt idx="3">
                  <c:v>台塑 </c:v>
                </c:pt>
                <c:pt idx="4">
                  <c:v>Hexcel</c:v>
                </c:pt>
                <c:pt idx="5">
                  <c:v>Cytec</c:v>
                </c:pt>
                <c:pt idx="6">
                  <c:v>AKSA</c:v>
                </c:pt>
                <c:pt idx="7">
                  <c:v>其他</c:v>
                </c:pt>
              </c:strCache>
            </c:strRef>
          </c:cat>
          <c:val>
            <c:numRef>
              <c:f>'[化工碳纤维需求量(年).xlsx]进口替代'!$M$128:$M$135</c:f>
              <c:numCache>
                <c:formatCode>0%</c:formatCode>
                <c:ptCount val="8"/>
                <c:pt idx="0">
                  <c:v>0.26</c:v>
                </c:pt>
                <c:pt idx="1">
                  <c:v>0.13</c:v>
                </c:pt>
                <c:pt idx="2">
                  <c:v>0.1</c:v>
                </c:pt>
                <c:pt idx="3">
                  <c:v>0.08</c:v>
                </c:pt>
                <c:pt idx="4">
                  <c:v>7.0000000000000007E-2</c:v>
                </c:pt>
                <c:pt idx="5">
                  <c:v>0.06</c:v>
                </c:pt>
                <c:pt idx="6">
                  <c:v>0.04</c:v>
                </c:pt>
                <c:pt idx="7">
                  <c:v>0.26</c:v>
                </c:pt>
              </c:numCache>
            </c:numRef>
          </c:val>
          <c:extLst>
            <c:ext xmlns:c16="http://schemas.microsoft.com/office/drawing/2014/chart" uri="{C3380CC4-5D6E-409C-BE32-E72D297353CC}">
              <c16:uniqueId val="{00000010-9C8D-4EE0-92F4-3D994CA4202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6350">
              <a:solidFill>
                <a:srgbClr val="FFFFFF"/>
              </a:solidFill>
              <a:prstDash val="solid"/>
            </a:ln>
          </c:spPr>
          <c:dPt>
            <c:idx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1-3EFE-437B-B20F-071B80680345}"/>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03-3EFE-437B-B20F-071B80680345}"/>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05-3EFE-437B-B20F-071B80680345}"/>
              </c:ext>
            </c:extLst>
          </c:dPt>
          <c:dPt>
            <c:idx val="3"/>
            <c:bubble3D val="0"/>
            <c:spPr>
              <a:solidFill>
                <a:srgbClr val="FFC000"/>
              </a:solidFill>
              <a:ln w="6350">
                <a:solidFill>
                  <a:srgbClr val="FFFFFF"/>
                </a:solidFill>
                <a:prstDash val="solid"/>
              </a:ln>
              <a:effectLst/>
            </c:spPr>
            <c:extLst>
              <c:ext xmlns:c16="http://schemas.microsoft.com/office/drawing/2014/chart" uri="{C3380CC4-5D6E-409C-BE32-E72D297353CC}">
                <c16:uniqueId val="{00000007-3EFE-437B-B20F-071B80680345}"/>
              </c:ext>
            </c:extLst>
          </c:dPt>
          <c:dPt>
            <c:idx val="4"/>
            <c:bubble3D val="0"/>
            <c:spPr>
              <a:solidFill>
                <a:srgbClr val="DCB464"/>
              </a:solidFill>
              <a:ln w="6350">
                <a:solidFill>
                  <a:srgbClr val="FFFFFF"/>
                </a:solidFill>
                <a:prstDash val="solid"/>
              </a:ln>
              <a:effectLst/>
            </c:spPr>
            <c:extLst>
              <c:ext xmlns:c16="http://schemas.microsoft.com/office/drawing/2014/chart" uri="{C3380CC4-5D6E-409C-BE32-E72D297353CC}">
                <c16:uniqueId val="{00000009-3EFE-437B-B20F-071B80680345}"/>
              </c:ext>
            </c:extLst>
          </c:dPt>
          <c:dLbls>
            <c:dLbl>
              <c:idx val="2"/>
              <c:layout>
                <c:manualLayout>
                  <c:x val="-3.7928796162383399E-2"/>
                  <c:y val="2.7344387816148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EFE-437B-B20F-071B80680345}"/>
                </c:ext>
              </c:extLst>
            </c:dLbl>
            <c:dLbl>
              <c:idx val="4"/>
              <c:layout>
                <c:manualLayout>
                  <c:x val="0.181062074706588"/>
                  <c:y val="1.402796537803729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EFE-437B-B20F-071B80680345}"/>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'[化工碳纤维需求量(年).xlsx]进口替代'!$I$161:$I$165</c:f>
              <c:strCache>
                <c:ptCount val="5"/>
                <c:pt idx="0">
                  <c:v>Hexcel</c:v>
                </c:pt>
                <c:pt idx="1">
                  <c:v>SGL</c:v>
                </c:pt>
                <c:pt idx="2">
                  <c:v>三菱</c:v>
                </c:pt>
                <c:pt idx="3">
                  <c:v>东丽</c:v>
                </c:pt>
                <c:pt idx="4">
                  <c:v>蓝星</c:v>
                </c:pt>
              </c:strCache>
            </c:strRef>
          </c:cat>
          <c:val>
            <c:numRef>
              <c:f>'[化工碳纤维需求量(年).xlsx]进口替代'!$J$161:$J$165</c:f>
              <c:numCache>
                <c:formatCode>0%</c:formatCode>
                <c:ptCount val="5"/>
                <c:pt idx="0">
                  <c:v>0.57999999999999996</c:v>
                </c:pt>
                <c:pt idx="1">
                  <c:v>0.31</c:v>
                </c:pt>
                <c:pt idx="2">
                  <c:v>0.09</c:v>
                </c:pt>
                <c:pt idx="3">
                  <c:v>0.01</c:v>
                </c:pt>
                <c:pt idx="4">
                  <c:v>0.01</c:v>
                </c:pt>
              </c:numCache>
            </c:numRef>
          </c:val>
          <c:extLst>
            <c:ext xmlns:c16="http://schemas.microsoft.com/office/drawing/2014/chart" uri="{C3380CC4-5D6E-409C-BE32-E72D297353CC}">
              <c16:uniqueId val="{0000000A-3EFE-437B-B20F-071B80680345}"/>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17842450099001"/>
          <c:y val="2.5670498084291199E-2"/>
          <c:w val="0.67136792857865313"/>
          <c:h val="0.86102171136653904"/>
        </c:manualLayout>
      </c:layout>
      <c:barChart>
        <c:barDir val="bar"/>
        <c:grouping val="stacked"/>
        <c:varyColors val="0"/>
        <c:ser>
          <c:idx val="0"/>
          <c:order val="0"/>
          <c:tx>
            <c:strRef>
              <c:f>Sheet1!$B$33</c:f>
              <c:strCache>
                <c:ptCount val="1"/>
                <c:pt idx="0">
                  <c:v>运行产能（千吨）</c:v>
                </c:pt>
              </c:strCache>
            </c:strRef>
          </c:tx>
          <c:spPr>
            <a:solidFill>
              <a:srgbClr val="E10000"/>
            </a:solidFill>
            <a:ln w="6350">
              <a:solidFill>
                <a:srgbClr val="FFFFFF"/>
              </a:solidFill>
              <a:prstDash val="solid"/>
            </a:ln>
            <a:effectLst/>
          </c:spPr>
          <c:invertIfNegative val="0"/>
          <c:cat>
            <c:strRef>
              <c:f>Sheet1!$A$34:$A$51</c:f>
              <c:strCache>
                <c:ptCount val="18"/>
                <c:pt idx="0">
                  <c:v>中石化</c:v>
                </c:pt>
                <c:pt idx="1">
                  <c:v>蓝星</c:v>
                </c:pt>
                <c:pt idx="2">
                  <c:v>UMATEX</c:v>
                </c:pt>
                <c:pt idx="3">
                  <c:v>世界其他</c:v>
                </c:pt>
                <c:pt idx="4">
                  <c:v>光威复材</c:v>
                </c:pt>
                <c:pt idx="5">
                  <c:v>韩国晓星</c:v>
                </c:pt>
                <c:pt idx="6">
                  <c:v>阿克萨</c:v>
                </c:pt>
                <c:pt idx="7">
                  <c:v>中国其他</c:v>
                </c:pt>
                <c:pt idx="8">
                  <c:v>恒神股份</c:v>
                </c:pt>
                <c:pt idx="9">
                  <c:v>中复神鹰</c:v>
                </c:pt>
                <c:pt idx="10">
                  <c:v>碳谷+宝旌</c:v>
                </c:pt>
                <c:pt idx="11">
                  <c:v>氰特+索尔维</c:v>
                </c:pt>
                <c:pt idx="12">
                  <c:v>台塑</c:v>
                </c:pt>
                <c:pt idx="13">
                  <c:v>美国赫氏</c:v>
                </c:pt>
                <c:pt idx="14">
                  <c:v>日本东邦+帝人</c:v>
                </c:pt>
                <c:pt idx="15">
                  <c:v>三菱丽阳</c:v>
                </c:pt>
                <c:pt idx="16">
                  <c:v>西格里</c:v>
                </c:pt>
                <c:pt idx="17">
                  <c:v>东丽+卓尔泰克</c:v>
                </c:pt>
              </c:strCache>
            </c:strRef>
          </c:cat>
          <c:val>
            <c:numRef>
              <c:f>Sheet1!$B$34:$B$51</c:f>
              <c:numCache>
                <c:formatCode>General</c:formatCode>
                <c:ptCount val="18"/>
                <c:pt idx="0">
                  <c:v>1.5</c:v>
                </c:pt>
                <c:pt idx="1">
                  <c:v>1.8</c:v>
                </c:pt>
                <c:pt idx="2" formatCode="0.0_ ">
                  <c:v>2</c:v>
                </c:pt>
                <c:pt idx="3">
                  <c:v>3.5</c:v>
                </c:pt>
                <c:pt idx="4">
                  <c:v>3.6</c:v>
                </c:pt>
                <c:pt idx="5" formatCode="0.0_ ">
                  <c:v>4</c:v>
                </c:pt>
                <c:pt idx="6">
                  <c:v>5.0999999999999996</c:v>
                </c:pt>
                <c:pt idx="7">
                  <c:v>5.3</c:v>
                </c:pt>
                <c:pt idx="8">
                  <c:v>5.5</c:v>
                </c:pt>
                <c:pt idx="9" formatCode="0.0_ ">
                  <c:v>7</c:v>
                </c:pt>
                <c:pt idx="10">
                  <c:v>8.5</c:v>
                </c:pt>
                <c:pt idx="11">
                  <c:v>8.5</c:v>
                </c:pt>
                <c:pt idx="12">
                  <c:v>8.8000000000000007</c:v>
                </c:pt>
                <c:pt idx="13">
                  <c:v>10.199999999999999</c:v>
                </c:pt>
                <c:pt idx="14">
                  <c:v>12.6</c:v>
                </c:pt>
                <c:pt idx="15">
                  <c:v>14.3</c:v>
                </c:pt>
                <c:pt idx="16">
                  <c:v>15</c:v>
                </c:pt>
                <c:pt idx="17">
                  <c:v>29.1</c:v>
                </c:pt>
              </c:numCache>
            </c:numRef>
          </c:val>
          <c:extLst>
            <c:ext xmlns:c16="http://schemas.microsoft.com/office/drawing/2014/chart" uri="{C3380CC4-5D6E-409C-BE32-E72D297353CC}">
              <c16:uniqueId val="{00000000-06EA-43CF-BD51-57FFBF2DD6C1}"/>
            </c:ext>
          </c:extLst>
        </c:ser>
        <c:ser>
          <c:idx val="1"/>
          <c:order val="1"/>
          <c:tx>
            <c:strRef>
              <c:f>Sheet1!$C$33</c:f>
              <c:strCache>
                <c:ptCount val="1"/>
                <c:pt idx="0">
                  <c:v>新增产能（千吨）</c:v>
                </c:pt>
              </c:strCache>
            </c:strRef>
          </c:tx>
          <c:spPr>
            <a:solidFill>
              <a:srgbClr val="C8C8C8"/>
            </a:solidFill>
            <a:ln w="6350">
              <a:solidFill>
                <a:srgbClr val="FFFFFF"/>
              </a:solidFill>
              <a:prstDash val="solid"/>
            </a:ln>
            <a:effectLst/>
          </c:spPr>
          <c:invertIfNegative val="0"/>
          <c:cat>
            <c:strRef>
              <c:f>Sheet1!$A$34:$A$51</c:f>
              <c:strCache>
                <c:ptCount val="18"/>
                <c:pt idx="0">
                  <c:v>中石化</c:v>
                </c:pt>
                <c:pt idx="1">
                  <c:v>蓝星</c:v>
                </c:pt>
                <c:pt idx="2">
                  <c:v>UMATEX</c:v>
                </c:pt>
                <c:pt idx="3">
                  <c:v>世界其他</c:v>
                </c:pt>
                <c:pt idx="4">
                  <c:v>光威复材</c:v>
                </c:pt>
                <c:pt idx="5">
                  <c:v>韩国晓星</c:v>
                </c:pt>
                <c:pt idx="6">
                  <c:v>阿克萨</c:v>
                </c:pt>
                <c:pt idx="7">
                  <c:v>中国其他</c:v>
                </c:pt>
                <c:pt idx="8">
                  <c:v>恒神股份</c:v>
                </c:pt>
                <c:pt idx="9">
                  <c:v>中复神鹰</c:v>
                </c:pt>
                <c:pt idx="10">
                  <c:v>碳谷+宝旌</c:v>
                </c:pt>
                <c:pt idx="11">
                  <c:v>氰特+索尔维</c:v>
                </c:pt>
                <c:pt idx="12">
                  <c:v>台塑</c:v>
                </c:pt>
                <c:pt idx="13">
                  <c:v>美国赫氏</c:v>
                </c:pt>
                <c:pt idx="14">
                  <c:v>日本东邦+帝人</c:v>
                </c:pt>
                <c:pt idx="15">
                  <c:v>三菱丽阳</c:v>
                </c:pt>
                <c:pt idx="16">
                  <c:v>西格里</c:v>
                </c:pt>
                <c:pt idx="17">
                  <c:v>东丽+卓尔泰克</c:v>
                </c:pt>
              </c:strCache>
            </c:strRef>
          </c:cat>
          <c:val>
            <c:numRef>
              <c:f>Sheet1!$C$34:$C$51</c:f>
              <c:numCache>
                <c:formatCode>General</c:formatCode>
                <c:ptCount val="18"/>
                <c:pt idx="0">
                  <c:v>12</c:v>
                </c:pt>
                <c:pt idx="4">
                  <c:v>10</c:v>
                </c:pt>
                <c:pt idx="5">
                  <c:v>20</c:v>
                </c:pt>
                <c:pt idx="6">
                  <c:v>10</c:v>
                </c:pt>
                <c:pt idx="10">
                  <c:v>18</c:v>
                </c:pt>
                <c:pt idx="13">
                  <c:v>5</c:v>
                </c:pt>
                <c:pt idx="14">
                  <c:v>5.4</c:v>
                </c:pt>
                <c:pt idx="17">
                  <c:v>25.4</c:v>
                </c:pt>
              </c:numCache>
            </c:numRef>
          </c:val>
          <c:extLst>
            <c:ext xmlns:c16="http://schemas.microsoft.com/office/drawing/2014/chart" uri="{C3380CC4-5D6E-409C-BE32-E72D297353CC}">
              <c16:uniqueId val="{00000001-06EA-43CF-BD51-57FFBF2DD6C1}"/>
            </c:ext>
          </c:extLst>
        </c:ser>
        <c:dLbls>
          <c:showLegendKey val="0"/>
          <c:showVal val="0"/>
          <c:showCatName val="0"/>
          <c:showSerName val="0"/>
          <c:showPercent val="0"/>
          <c:showBubbleSize val="0"/>
        </c:dLbls>
        <c:gapWidth val="219"/>
        <c:overlap val="100"/>
        <c:axId val="843201805"/>
        <c:axId val="492593576"/>
      </c:barChart>
      <c:catAx>
        <c:axId val="843201805"/>
        <c:scaling>
          <c:orientation val="minMax"/>
        </c:scaling>
        <c:delete val="0"/>
        <c:axPos val="l"/>
        <c:numFmt formatCode="General" sourceLinked="0"/>
        <c:majorTickMark val="in"/>
        <c:minorTickMark val="none"/>
        <c:tickLblPos val="nextTo"/>
        <c:spPr>
          <a:noFill/>
          <a:ln w="6350" cap="flat" cmpd="sng" algn="ctr">
            <a:solidFill>
              <a:srgbClr val="000000"/>
            </a:solidFill>
            <a:round/>
          </a:ln>
          <a:effectLst/>
        </c:spPr>
        <c:txPr>
          <a:bodyPr rot="-60000000" spcFirstLastPara="0"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492593576"/>
        <c:crosses val="autoZero"/>
        <c:auto val="1"/>
        <c:lblAlgn val="ctr"/>
        <c:lblOffset val="100"/>
        <c:noMultiLvlLbl val="0"/>
      </c:catAx>
      <c:valAx>
        <c:axId val="492593576"/>
        <c:scaling>
          <c:orientation val="minMax"/>
        </c:scaling>
        <c:delete val="0"/>
        <c:axPos val="b"/>
        <c:majorGridlines>
          <c:spPr>
            <a:ln w="9525" cap="flat" cmpd="sng" algn="ctr">
              <a:noFill/>
              <a:round/>
            </a:ln>
            <a:effectLst/>
          </c:spPr>
        </c:majorGridlines>
        <c:numFmt formatCode="General" sourceLinked="1"/>
        <c:majorTickMark val="in"/>
        <c:minorTickMark val="none"/>
        <c:tickLblPos val="nextTo"/>
        <c:spPr>
          <a:noFill/>
          <a:ln w="6350">
            <a:solidFill>
              <a:srgbClr val="000000"/>
            </a:solidFill>
          </a:ln>
          <a:effectLst/>
        </c:spPr>
        <c:txPr>
          <a:bodyPr rot="-60000000" spcFirstLastPara="0"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843201805"/>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034661189896401E-2"/>
          <c:y val="0.121287003130661"/>
          <c:w val="0.88812105343754399"/>
          <c:h val="0.74432437110719196"/>
        </c:manualLayout>
      </c:layout>
      <c:barChart>
        <c:barDir val="col"/>
        <c:grouping val="clustered"/>
        <c:varyColors val="0"/>
        <c:ser>
          <c:idx val="0"/>
          <c:order val="0"/>
          <c:tx>
            <c:strRef>
              <c:f>'[碳纤维国内市场价格 (version 1).xlsb]碳纤维国内市场价格'!$D$20</c:f>
              <c:strCache>
                <c:ptCount val="1"/>
                <c:pt idx="0">
                  <c:v>价格（万）</c:v>
                </c:pt>
              </c:strCache>
            </c:strRef>
          </c:tx>
          <c:spPr>
            <a:solidFill>
              <a:srgbClr val="E10000"/>
            </a:solidFill>
            <a:ln w="6350">
              <a:solidFill>
                <a:srgbClr val="FFFFFF"/>
              </a:solidFill>
              <a:prstDash val="solid"/>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'[碳纤维国内市场价格 (version 1).xlsb]碳纤维国内市场价格'!$C$21:$C$26</c:f>
              <c:strCache>
                <c:ptCount val="6"/>
                <c:pt idx="0">
                  <c:v>丙烯腈</c:v>
                </c:pt>
                <c:pt idx="1">
                  <c:v>原丝</c:v>
                </c:pt>
                <c:pt idx="2">
                  <c:v>PAN基碳纤维</c:v>
                </c:pt>
                <c:pt idx="3">
                  <c:v>预浸料</c:v>
                </c:pt>
                <c:pt idx="4">
                  <c:v>民用复材</c:v>
                </c:pt>
                <c:pt idx="5">
                  <c:v>航空用复材</c:v>
                </c:pt>
              </c:strCache>
            </c:strRef>
          </c:cat>
          <c:val>
            <c:numRef>
              <c:f>'[碳纤维国内市场价格 (version 1).xlsb]碳纤维国内市场价格'!$D$21:$D$26</c:f>
              <c:numCache>
                <c:formatCode>General</c:formatCode>
                <c:ptCount val="6"/>
                <c:pt idx="0">
                  <c:v>1.4</c:v>
                </c:pt>
                <c:pt idx="1">
                  <c:v>4</c:v>
                </c:pt>
                <c:pt idx="2">
                  <c:v>18</c:v>
                </c:pt>
                <c:pt idx="3">
                  <c:v>60</c:v>
                </c:pt>
                <c:pt idx="4">
                  <c:v>100</c:v>
                </c:pt>
                <c:pt idx="5">
                  <c:v>800</c:v>
                </c:pt>
              </c:numCache>
            </c:numRef>
          </c:val>
          <c:extLst>
            <c:ext xmlns:c16="http://schemas.microsoft.com/office/drawing/2014/chart" uri="{C3380CC4-5D6E-409C-BE32-E72D297353CC}">
              <c16:uniqueId val="{00000000-6678-4C22-8FA0-17DE40394BF4}"/>
            </c:ext>
          </c:extLst>
        </c:ser>
        <c:dLbls>
          <c:showLegendKey val="0"/>
          <c:showVal val="1"/>
          <c:showCatName val="0"/>
          <c:showSerName val="0"/>
          <c:showPercent val="0"/>
          <c:showBubbleSize val="0"/>
        </c:dLbls>
        <c:gapWidth val="219"/>
        <c:axId val="1076349392"/>
        <c:axId val="1076346440"/>
      </c:barChart>
      <c:catAx>
        <c:axId val="1076349392"/>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076346440"/>
        <c:crosses val="autoZero"/>
        <c:auto val="1"/>
        <c:lblAlgn val="ctr"/>
        <c:lblOffset val="100"/>
        <c:noMultiLvlLbl val="0"/>
      </c:catAx>
      <c:valAx>
        <c:axId val="1076346440"/>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076349392"/>
        <c:crosses val="autoZero"/>
        <c:crossBetween val="between"/>
      </c:valAx>
      <c:spPr>
        <a:noFill/>
        <a:ln>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进口替代!$H$4</c:f>
              <c:strCache>
                <c:ptCount val="1"/>
                <c:pt idx="0">
                  <c:v>进口量（吨）</c:v>
                </c:pt>
              </c:strCache>
            </c:strRef>
          </c:tx>
          <c:spPr>
            <a:solidFill>
              <a:srgbClr val="E10000"/>
            </a:solidFill>
            <a:ln w="6350">
              <a:no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进口替代!$I$3:$M$3</c:f>
              <c:numCache>
                <c:formatCode>General</c:formatCode>
                <c:ptCount val="5"/>
                <c:pt idx="0">
                  <c:v>2016</c:v>
                </c:pt>
                <c:pt idx="1">
                  <c:v>2017</c:v>
                </c:pt>
                <c:pt idx="2">
                  <c:v>2018</c:v>
                </c:pt>
                <c:pt idx="3">
                  <c:v>2019</c:v>
                </c:pt>
                <c:pt idx="4">
                  <c:v>2020</c:v>
                </c:pt>
              </c:numCache>
            </c:numRef>
          </c:cat>
          <c:val>
            <c:numRef>
              <c:f>进口替代!$I$4:$M$4</c:f>
              <c:numCache>
                <c:formatCode>0.0_ </c:formatCode>
                <c:ptCount val="5"/>
                <c:pt idx="0">
                  <c:v>1.5963000000000001</c:v>
                </c:pt>
                <c:pt idx="1">
                  <c:v>1.6087</c:v>
                </c:pt>
                <c:pt idx="2">
                  <c:v>2.1991000000000001</c:v>
                </c:pt>
                <c:pt idx="3">
                  <c:v>2.5840000000000001</c:v>
                </c:pt>
                <c:pt idx="4">
                  <c:v>3.0350999999999999</c:v>
                </c:pt>
              </c:numCache>
            </c:numRef>
          </c:val>
          <c:extLst>
            <c:ext xmlns:c16="http://schemas.microsoft.com/office/drawing/2014/chart" uri="{C3380CC4-5D6E-409C-BE32-E72D297353CC}">
              <c16:uniqueId val="{00000000-863C-479F-9A4C-23C2F92E28AB}"/>
            </c:ext>
          </c:extLst>
        </c:ser>
        <c:ser>
          <c:idx val="1"/>
          <c:order val="1"/>
          <c:tx>
            <c:strRef>
              <c:f>进口替代!$H$5</c:f>
              <c:strCache>
                <c:ptCount val="1"/>
                <c:pt idx="0">
                  <c:v>国产供应量（吨）</c:v>
                </c:pt>
              </c:strCache>
            </c:strRef>
          </c:tx>
          <c:spPr>
            <a:solidFill>
              <a:srgbClr val="C8C8C8"/>
            </a:solidFill>
            <a:ln w="6350">
              <a:no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进口替代!$I$3:$M$3</c:f>
              <c:numCache>
                <c:formatCode>General</c:formatCode>
                <c:ptCount val="5"/>
                <c:pt idx="0">
                  <c:v>2016</c:v>
                </c:pt>
                <c:pt idx="1">
                  <c:v>2017</c:v>
                </c:pt>
                <c:pt idx="2">
                  <c:v>2018</c:v>
                </c:pt>
                <c:pt idx="3">
                  <c:v>2019</c:v>
                </c:pt>
                <c:pt idx="4">
                  <c:v>2020</c:v>
                </c:pt>
              </c:numCache>
            </c:numRef>
          </c:cat>
          <c:val>
            <c:numRef>
              <c:f>进口替代!$I$5:$M$5</c:f>
              <c:numCache>
                <c:formatCode>0.0_ </c:formatCode>
                <c:ptCount val="5"/>
                <c:pt idx="0">
                  <c:v>0.36</c:v>
                </c:pt>
                <c:pt idx="1">
                  <c:v>0.74</c:v>
                </c:pt>
                <c:pt idx="2">
                  <c:v>0.90229999999999999</c:v>
                </c:pt>
                <c:pt idx="3">
                  <c:v>1.2</c:v>
                </c:pt>
                <c:pt idx="4">
                  <c:v>1.85</c:v>
                </c:pt>
              </c:numCache>
            </c:numRef>
          </c:val>
          <c:extLst>
            <c:ext xmlns:c16="http://schemas.microsoft.com/office/drawing/2014/chart" uri="{C3380CC4-5D6E-409C-BE32-E72D297353CC}">
              <c16:uniqueId val="{00000001-863C-479F-9A4C-23C2F92E28AB}"/>
            </c:ext>
          </c:extLst>
        </c:ser>
        <c:dLbls>
          <c:showLegendKey val="0"/>
          <c:showVal val="0"/>
          <c:showCatName val="0"/>
          <c:showSerName val="0"/>
          <c:showPercent val="0"/>
          <c:showBubbleSize val="0"/>
        </c:dLbls>
        <c:gapWidth val="150"/>
        <c:overlap val="100"/>
        <c:axId val="1082664408"/>
        <c:axId val="1082665720"/>
      </c:barChart>
      <c:catAx>
        <c:axId val="1082664408"/>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082665720"/>
        <c:crosses val="autoZero"/>
        <c:auto val="1"/>
        <c:lblAlgn val="ctr"/>
        <c:lblOffset val="100"/>
        <c:noMultiLvlLbl val="0"/>
      </c:catAx>
      <c:valAx>
        <c:axId val="1082665720"/>
        <c:scaling>
          <c:orientation val="minMax"/>
        </c:scaling>
        <c:delete val="0"/>
        <c:axPos val="l"/>
        <c:majorGridlines>
          <c:spPr>
            <a:ln w="9525" cap="flat" cmpd="sng" algn="ctr">
              <a:noFill/>
              <a:round/>
            </a:ln>
            <a:effectLst/>
          </c:spPr>
        </c:majorGridlines>
        <c:numFmt formatCode="0_ "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082664408"/>
        <c:crosses val="autoZero"/>
        <c:crossBetween val="between"/>
      </c:valAx>
      <c:spPr>
        <a:noFill/>
        <a:ln>
          <a:noFill/>
        </a:ln>
        <a:effectLst/>
      </c:spPr>
    </c:plotArea>
    <c:legend>
      <c:legendPos val="b"/>
      <c:layout>
        <c:manualLayout>
          <c:xMode val="edge"/>
          <c:yMode val="edge"/>
          <c:x val="0.28946340309685398"/>
          <c:y val="0.86793169688404304"/>
        </c:manualLayout>
      </c:layout>
      <c:overlay val="0"/>
      <c:spPr>
        <a:noFill/>
        <a:ln>
          <a:noFill/>
        </a:ln>
        <a:effectLst/>
      </c:spPr>
      <c:txPr>
        <a:bodyPr rot="0" spcFirstLastPara="1" vertOverflow="ellipsis" vert="horz" wrap="square" anchor="ctr" anchorCtr="1"/>
        <a:lstStyle/>
        <a:p>
          <a:pPr>
            <a:defRPr lang="zh-CN" sz="7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094756768614553E-2"/>
          <c:y val="7.915766979053046E-2"/>
          <c:w val="0.87123701234450479"/>
          <c:h val="0.66781242419754039"/>
        </c:manualLayout>
      </c:layout>
      <c:lineChart>
        <c:grouping val="standard"/>
        <c:varyColors val="0"/>
        <c:ser>
          <c:idx val="0"/>
          <c:order val="0"/>
          <c:tx>
            <c:strRef>
              <c:f>企业对比!$A$73</c:f>
              <c:strCache>
                <c:ptCount val="1"/>
                <c:pt idx="0">
                  <c:v>光威复材</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numRef>
              <c:f>企业对比!$B$72:$L$72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企业对比!$B$73:$L$73</c:f>
              <c:numCache>
                <c:formatCode>General</c:formatCode>
                <c:ptCount val="11"/>
                <c:pt idx="3" formatCode="0%">
                  <c:v>0.18181861200678801</c:v>
                </c:pt>
                <c:pt idx="4" formatCode="0%">
                  <c:v>-6.2135430180374901E-2</c:v>
                </c:pt>
                <c:pt idx="5" formatCode="0%">
                  <c:v>0.15936417589164101</c:v>
                </c:pt>
                <c:pt idx="6" formatCode="0%">
                  <c:v>0.166368140040412</c:v>
                </c:pt>
                <c:pt idx="7" formatCode="0%">
                  <c:v>0.498681780919424</c:v>
                </c:pt>
                <c:pt idx="8" formatCode="0%">
                  <c:v>0.43627819956741698</c:v>
                </c:pt>
                <c:pt idx="9" formatCode="0%">
                  <c:v>0.257704764095812</c:v>
                </c:pt>
                <c:pt idx="10" formatCode="0%">
                  <c:v>0.23357438013517001</c:v>
                </c:pt>
              </c:numCache>
            </c:numRef>
          </c:val>
          <c:smooth val="1"/>
          <c:extLst>
            <c:ext xmlns:c16="http://schemas.microsoft.com/office/drawing/2014/chart" uri="{C3380CC4-5D6E-409C-BE32-E72D297353CC}">
              <c16:uniqueId val="{00000000-D57A-4B66-AED3-193E5D1634C6}"/>
            </c:ext>
          </c:extLst>
        </c:ser>
        <c:ser>
          <c:idx val="1"/>
          <c:order val="1"/>
          <c:tx>
            <c:strRef>
              <c:f>企业对比!$A$74</c:f>
              <c:strCache>
                <c:ptCount val="1"/>
                <c:pt idx="0">
                  <c:v>中简科技</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企业对比!$B$72:$L$72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企业对比!$B$74:$L$74</c:f>
              <c:numCache>
                <c:formatCode>General</c:formatCode>
                <c:ptCount val="11"/>
                <c:pt idx="4" formatCode="0%">
                  <c:v>1.8585834641077501</c:v>
                </c:pt>
                <c:pt idx="5" formatCode="0%">
                  <c:v>1.2596207589133901</c:v>
                </c:pt>
                <c:pt idx="6" formatCode="0%">
                  <c:v>0.104041490937436</c:v>
                </c:pt>
                <c:pt idx="7" formatCode="0%">
                  <c:v>0.12397035965445299</c:v>
                </c:pt>
                <c:pt idx="8" formatCode="0%">
                  <c:v>0.25751698471228002</c:v>
                </c:pt>
                <c:pt idx="9" formatCode="0%">
                  <c:v>0.102794629930489</c:v>
                </c:pt>
                <c:pt idx="10" formatCode="0%">
                  <c:v>0.66136671119550505</c:v>
                </c:pt>
              </c:numCache>
            </c:numRef>
          </c:val>
          <c:smooth val="1"/>
          <c:extLst>
            <c:ext xmlns:c16="http://schemas.microsoft.com/office/drawing/2014/chart" uri="{C3380CC4-5D6E-409C-BE32-E72D297353CC}">
              <c16:uniqueId val="{00000001-D57A-4B66-AED3-193E5D1634C6}"/>
            </c:ext>
          </c:extLst>
        </c:ser>
        <c:ser>
          <c:idx val="2"/>
          <c:order val="2"/>
          <c:tx>
            <c:strRef>
              <c:f>企业对比!$A$75</c:f>
              <c:strCache>
                <c:ptCount val="1"/>
                <c:pt idx="0">
                  <c:v>中复神鹰</c:v>
                </c:pt>
              </c:strCache>
            </c:strRef>
          </c:tx>
          <c:spPr>
            <a:ln w="12700" cap="rnd">
              <a:solidFill>
                <a:srgbClr val="FA6400"/>
              </a:solidFill>
              <a:prstDash val="solid"/>
              <a:round/>
            </a:ln>
            <a:effectLst/>
          </c:spPr>
          <c:marker>
            <c:symbol val="diamond"/>
            <c:size val="2"/>
            <c:spPr>
              <a:solidFill>
                <a:srgbClr val="FA6400"/>
              </a:solidFill>
              <a:ln w="12700">
                <a:solidFill>
                  <a:srgbClr val="FA6400"/>
                </a:solidFill>
                <a:prstDash val="solid"/>
              </a:ln>
              <a:effectLst/>
            </c:spPr>
          </c:marker>
          <c:cat>
            <c:numRef>
              <c:f>企业对比!$B$72:$L$72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企业对比!$B$75:$L$75</c:f>
              <c:numCache>
                <c:formatCode>General</c:formatCode>
                <c:ptCount val="11"/>
                <c:pt idx="9" formatCode="0%">
                  <c:v>0.34794974496545</c:v>
                </c:pt>
                <c:pt idx="10" formatCode="0%">
                  <c:v>0.282361165376047</c:v>
                </c:pt>
              </c:numCache>
            </c:numRef>
          </c:val>
          <c:smooth val="1"/>
          <c:extLst>
            <c:ext xmlns:c16="http://schemas.microsoft.com/office/drawing/2014/chart" uri="{C3380CC4-5D6E-409C-BE32-E72D297353CC}">
              <c16:uniqueId val="{00000002-D57A-4B66-AED3-193E5D1634C6}"/>
            </c:ext>
          </c:extLst>
        </c:ser>
        <c:ser>
          <c:idx val="3"/>
          <c:order val="3"/>
          <c:tx>
            <c:strRef>
              <c:f>企业对比!$A$77</c:f>
              <c:strCache>
                <c:ptCount val="1"/>
                <c:pt idx="0">
                  <c:v>赫氏（美国）</c:v>
                </c:pt>
              </c:strCache>
            </c:strRef>
          </c:tx>
          <c:spPr>
            <a:ln w="12700" cap="rnd">
              <a:solidFill>
                <a:srgbClr val="FFC000"/>
              </a:solidFill>
              <a:prstDash val="solid"/>
              <a:round/>
            </a:ln>
            <a:effectLst/>
          </c:spPr>
          <c:marker>
            <c:symbol val="diamond"/>
            <c:size val="2"/>
            <c:spPr>
              <a:solidFill>
                <a:srgbClr val="FFC000"/>
              </a:solidFill>
              <a:ln w="12700">
                <a:solidFill>
                  <a:srgbClr val="FFC000"/>
                </a:solidFill>
                <a:prstDash val="solid"/>
              </a:ln>
              <a:effectLst/>
            </c:spPr>
          </c:marker>
          <c:cat>
            <c:numRef>
              <c:f>企业对比!$B$72:$L$72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企业对比!$B$77:$L$77</c:f>
              <c:numCache>
                <c:formatCode>0%</c:formatCode>
                <c:ptCount val="11"/>
                <c:pt idx="0">
                  <c:v>5.8918999999999999E-2</c:v>
                </c:pt>
                <c:pt idx="1">
                  <c:v>0.18643499999999999</c:v>
                </c:pt>
                <c:pt idx="2">
                  <c:v>0.133439</c:v>
                </c:pt>
                <c:pt idx="3">
                  <c:v>6.3363000000000003E-2</c:v>
                </c:pt>
                <c:pt idx="4">
                  <c:v>0.10564900000000001</c:v>
                </c:pt>
                <c:pt idx="5">
                  <c:v>3.0720000000000001E-3</c:v>
                </c:pt>
                <c:pt idx="6">
                  <c:v>7.6885999999999996E-2</c:v>
                </c:pt>
                <c:pt idx="7">
                  <c:v>-1.5467E-2</c:v>
                </c:pt>
                <c:pt idx="8">
                  <c:v>0.10936</c:v>
                </c:pt>
                <c:pt idx="9">
                  <c:v>7.6104000000000005E-2</c:v>
                </c:pt>
                <c:pt idx="10">
                  <c:v>-0.36222799999999999</c:v>
                </c:pt>
              </c:numCache>
            </c:numRef>
          </c:val>
          <c:smooth val="1"/>
          <c:extLst>
            <c:ext xmlns:c16="http://schemas.microsoft.com/office/drawing/2014/chart" uri="{C3380CC4-5D6E-409C-BE32-E72D297353CC}">
              <c16:uniqueId val="{00000003-D57A-4B66-AED3-193E5D1634C6}"/>
            </c:ext>
          </c:extLst>
        </c:ser>
        <c:ser>
          <c:idx val="4"/>
          <c:order val="4"/>
          <c:tx>
            <c:strRef>
              <c:f>企业对比!$A$78</c:f>
              <c:strCache>
                <c:ptCount val="1"/>
                <c:pt idx="0">
                  <c:v>东丽（日本）</c:v>
                </c:pt>
              </c:strCache>
            </c:strRef>
          </c:tx>
          <c:spPr>
            <a:ln w="12700" cap="rnd">
              <a:solidFill>
                <a:srgbClr val="DCB464"/>
              </a:solidFill>
              <a:prstDash val="solid"/>
              <a:round/>
            </a:ln>
            <a:effectLst/>
          </c:spPr>
          <c:marker>
            <c:symbol val="diamond"/>
            <c:size val="2"/>
            <c:spPr>
              <a:solidFill>
                <a:srgbClr val="DCB464"/>
              </a:solidFill>
              <a:ln w="12700">
                <a:solidFill>
                  <a:srgbClr val="DCB464"/>
                </a:solidFill>
                <a:prstDash val="solid"/>
              </a:ln>
              <a:effectLst/>
            </c:spPr>
          </c:marker>
          <c:cat>
            <c:numRef>
              <c:f>企业对比!$B$72:$L$72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企业对比!$B$78:$L$78</c:f>
              <c:numCache>
                <c:formatCode>0%</c:formatCode>
                <c:ptCount val="11"/>
                <c:pt idx="0">
                  <c:v>-7.6062000000000005E-2</c:v>
                </c:pt>
                <c:pt idx="1">
                  <c:v>0.132434</c:v>
                </c:pt>
                <c:pt idx="2">
                  <c:v>3.1766999999999997E-2</c:v>
                </c:pt>
                <c:pt idx="3">
                  <c:v>2.313E-3</c:v>
                </c:pt>
                <c:pt idx="4">
                  <c:v>0.15418100000000001</c:v>
                </c:pt>
                <c:pt idx="5">
                  <c:v>9.4111E-2</c:v>
                </c:pt>
                <c:pt idx="6">
                  <c:v>4.6598000000000001E-2</c:v>
                </c:pt>
                <c:pt idx="7">
                  <c:v>-3.7046000000000003E-2</c:v>
                </c:pt>
                <c:pt idx="8">
                  <c:v>8.8028999999999996E-2</c:v>
                </c:pt>
                <c:pt idx="9">
                  <c:v>8.3447999999999994E-2</c:v>
                </c:pt>
                <c:pt idx="10">
                  <c:v>-0.124613</c:v>
                </c:pt>
              </c:numCache>
            </c:numRef>
          </c:val>
          <c:smooth val="1"/>
          <c:extLst>
            <c:ext xmlns:c16="http://schemas.microsoft.com/office/drawing/2014/chart" uri="{C3380CC4-5D6E-409C-BE32-E72D297353CC}">
              <c16:uniqueId val="{00000004-D57A-4B66-AED3-193E5D1634C6}"/>
            </c:ext>
          </c:extLst>
        </c:ser>
        <c:ser>
          <c:idx val="5"/>
          <c:order val="5"/>
          <c:tx>
            <c:strRef>
              <c:f>企业对比!$A$76</c:f>
              <c:strCache>
                <c:ptCount val="1"/>
                <c:pt idx="0">
                  <c:v>吉林碳谷</c:v>
                </c:pt>
              </c:strCache>
            </c:strRef>
          </c:tx>
          <c:spPr>
            <a:ln w="12700" cap="rnd">
              <a:solidFill>
                <a:srgbClr val="B40014"/>
              </a:solidFill>
              <a:prstDash val="solid"/>
              <a:round/>
            </a:ln>
            <a:effectLst/>
          </c:spPr>
          <c:marker>
            <c:symbol val="diamond"/>
            <c:size val="2"/>
            <c:spPr>
              <a:solidFill>
                <a:srgbClr val="B40014"/>
              </a:solidFill>
              <a:ln w="12700">
                <a:solidFill>
                  <a:srgbClr val="B40014"/>
                </a:solidFill>
                <a:prstDash val="solid"/>
              </a:ln>
              <a:effectLst/>
            </c:spPr>
          </c:marker>
          <c:val>
            <c:numRef>
              <c:f>企业对比!$B$76:$L$76</c:f>
              <c:numCache>
                <c:formatCode>General</c:formatCode>
                <c:ptCount val="11"/>
                <c:pt idx="4" formatCode="0%">
                  <c:v>1.2515000000000005</c:v>
                </c:pt>
                <c:pt idx="5" formatCode="0%">
                  <c:v>0.71974239395958239</c:v>
                </c:pt>
                <c:pt idx="6" formatCode="0%">
                  <c:v>1.1831095041322315</c:v>
                </c:pt>
                <c:pt idx="7" formatCode="0%">
                  <c:v>-0.24653969005086951</c:v>
                </c:pt>
                <c:pt idx="8" formatCode="0%">
                  <c:v>0.32273512325325782</c:v>
                </c:pt>
                <c:pt idx="9" formatCode="0%">
                  <c:v>0.76965992047005782</c:v>
                </c:pt>
                <c:pt idx="10" formatCode="0%">
                  <c:v>0.98064862326860491</c:v>
                </c:pt>
              </c:numCache>
            </c:numRef>
          </c:val>
          <c:smooth val="1"/>
          <c:extLst>
            <c:ext xmlns:c16="http://schemas.microsoft.com/office/drawing/2014/chart" uri="{C3380CC4-5D6E-409C-BE32-E72D297353CC}">
              <c16:uniqueId val="{00000005-D57A-4B66-AED3-193E5D1634C6}"/>
            </c:ext>
          </c:extLst>
        </c:ser>
        <c:dLbls>
          <c:showLegendKey val="0"/>
          <c:showVal val="0"/>
          <c:showCatName val="0"/>
          <c:showSerName val="0"/>
          <c:showPercent val="0"/>
          <c:showBubbleSize val="0"/>
        </c:dLbls>
        <c:marker val="1"/>
        <c:smooth val="0"/>
        <c:axId val="1200768712"/>
        <c:axId val="1200758872"/>
      </c:lineChart>
      <c:catAx>
        <c:axId val="1200768712"/>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200758872"/>
        <c:crosses val="autoZero"/>
        <c:auto val="1"/>
        <c:lblAlgn val="ctr"/>
        <c:lblOffset val="100"/>
        <c:noMultiLvlLbl val="0"/>
      </c:catAx>
      <c:valAx>
        <c:axId val="1200758872"/>
        <c:scaling>
          <c:orientation val="minMax"/>
          <c:max val="1.5"/>
        </c:scaling>
        <c:delete val="0"/>
        <c:axPos val="l"/>
        <c:majorGridlines>
          <c:spPr>
            <a:ln w="9525" cap="flat" cmpd="sng" algn="ctr">
              <a:noFill/>
              <a:round/>
            </a:ln>
            <a:effectLst/>
          </c:spPr>
        </c:majorGridlines>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200768712"/>
        <c:crosses val="autoZero"/>
        <c:crossBetween val="between"/>
      </c:valAx>
      <c:spPr>
        <a:noFill/>
        <a:ln>
          <a:noFill/>
        </a:ln>
        <a:effectLst/>
      </c:spPr>
    </c:plotArea>
    <c:legend>
      <c:legendPos val="r"/>
      <c:layout>
        <c:manualLayout>
          <c:xMode val="edge"/>
          <c:yMode val="edge"/>
          <c:x val="1.4188433565639723E-2"/>
          <c:y val="0.83104450154449205"/>
          <c:w val="0.96243263600508688"/>
          <c:h val="0.1421415523055754"/>
        </c:manualLayout>
      </c:layout>
      <c:overlay val="0"/>
      <c:spPr>
        <a:noFill/>
        <a:ln>
          <a:noFill/>
        </a:ln>
        <a:effectLst/>
      </c:spPr>
      <c:txPr>
        <a:bodyPr rot="0" spcFirstLastPara="1" vertOverflow="ellipsis" vert="horz" wrap="square" anchor="ctr" anchorCtr="1"/>
        <a:lstStyle/>
        <a:p>
          <a:pPr>
            <a:defRPr lang="zh-CN"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118541782129"/>
          <c:y val="4.1007426541814697E-2"/>
          <c:w val="0.79151520424587807"/>
          <c:h val="0.65285487100842798"/>
        </c:manualLayout>
      </c:layout>
      <c:barChart>
        <c:barDir val="col"/>
        <c:grouping val="clustered"/>
        <c:varyColors val="0"/>
        <c:ser>
          <c:idx val="0"/>
          <c:order val="0"/>
          <c:tx>
            <c:strRef>
              <c:f>'行业-格局'!$B$2</c:f>
              <c:strCache>
                <c:ptCount val="1"/>
                <c:pt idx="0">
                  <c:v>原丝（吨）</c:v>
                </c:pt>
              </c:strCache>
            </c:strRef>
          </c:tx>
          <c:spPr>
            <a:solidFill>
              <a:srgbClr val="E10000"/>
            </a:solidFill>
            <a:ln w="6350">
              <a:noFill/>
              <a:prstDash val="solid"/>
            </a:ln>
            <a:effectLst/>
          </c:spPr>
          <c:invertIfNegative val="0"/>
          <c:cat>
            <c:strRef>
              <c:f>'行业-格局'!$A$3:$A$13</c:f>
              <c:strCache>
                <c:ptCount val="11"/>
                <c:pt idx="0">
                  <c:v>碳谷+宝旌</c:v>
                </c:pt>
                <c:pt idx="1">
                  <c:v>中复神鹰</c:v>
                </c:pt>
                <c:pt idx="2">
                  <c:v>江苏恒神</c:v>
                </c:pt>
                <c:pt idx="3">
                  <c:v>光威复材</c:v>
                </c:pt>
                <c:pt idx="4">
                  <c:v>兰州蓝星</c:v>
                </c:pt>
                <c:pt idx="5">
                  <c:v>上海石化</c:v>
                </c:pt>
                <c:pt idx="6">
                  <c:v>中简科技</c:v>
                </c:pt>
                <c:pt idx="7">
                  <c:v>太钢钢科</c:v>
                </c:pt>
                <c:pt idx="8">
                  <c:v>吉林化纤</c:v>
                </c:pt>
                <c:pt idx="9">
                  <c:v>中油吉化</c:v>
                </c:pt>
                <c:pt idx="10">
                  <c:v>河南永煤</c:v>
                </c:pt>
              </c:strCache>
            </c:strRef>
          </c:cat>
          <c:val>
            <c:numRef>
              <c:f>'行业-格局'!$B$3:$B$13</c:f>
              <c:numCache>
                <c:formatCode>General</c:formatCode>
                <c:ptCount val="11"/>
                <c:pt idx="0">
                  <c:v>40000</c:v>
                </c:pt>
                <c:pt idx="1">
                  <c:v>21250</c:v>
                </c:pt>
                <c:pt idx="2">
                  <c:v>13750</c:v>
                </c:pt>
                <c:pt idx="3">
                  <c:v>12750</c:v>
                </c:pt>
                <c:pt idx="4">
                  <c:v>4500</c:v>
                </c:pt>
                <c:pt idx="5">
                  <c:v>3750</c:v>
                </c:pt>
                <c:pt idx="6">
                  <c:v>3125</c:v>
                </c:pt>
                <c:pt idx="7">
                  <c:v>3125</c:v>
                </c:pt>
                <c:pt idx="9">
                  <c:v>1500</c:v>
                </c:pt>
                <c:pt idx="10">
                  <c:v>1250</c:v>
                </c:pt>
              </c:numCache>
            </c:numRef>
          </c:val>
          <c:extLst>
            <c:ext xmlns:c16="http://schemas.microsoft.com/office/drawing/2014/chart" uri="{C3380CC4-5D6E-409C-BE32-E72D297353CC}">
              <c16:uniqueId val="{00000000-F65F-468A-90F1-49C643A28415}"/>
            </c:ext>
          </c:extLst>
        </c:ser>
        <c:ser>
          <c:idx val="1"/>
          <c:order val="1"/>
          <c:tx>
            <c:strRef>
              <c:f>'行业-格局'!$C$2</c:f>
              <c:strCache>
                <c:ptCount val="1"/>
                <c:pt idx="0">
                  <c:v>碳纤维（吨）</c:v>
                </c:pt>
              </c:strCache>
            </c:strRef>
          </c:tx>
          <c:spPr>
            <a:solidFill>
              <a:srgbClr val="C8C8C8"/>
            </a:solidFill>
            <a:ln w="6350">
              <a:no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'行业-格局'!$A$3:$A$13</c:f>
              <c:strCache>
                <c:ptCount val="11"/>
                <c:pt idx="0">
                  <c:v>碳谷+宝旌</c:v>
                </c:pt>
                <c:pt idx="1">
                  <c:v>中复神鹰</c:v>
                </c:pt>
                <c:pt idx="2">
                  <c:v>江苏恒神</c:v>
                </c:pt>
                <c:pt idx="3">
                  <c:v>光威复材</c:v>
                </c:pt>
                <c:pt idx="4">
                  <c:v>兰州蓝星</c:v>
                </c:pt>
                <c:pt idx="5">
                  <c:v>上海石化</c:v>
                </c:pt>
                <c:pt idx="6">
                  <c:v>中简科技</c:v>
                </c:pt>
                <c:pt idx="7">
                  <c:v>太钢钢科</c:v>
                </c:pt>
                <c:pt idx="8">
                  <c:v>吉林化纤</c:v>
                </c:pt>
                <c:pt idx="9">
                  <c:v>中油吉化</c:v>
                </c:pt>
                <c:pt idx="10">
                  <c:v>河南永煤</c:v>
                </c:pt>
              </c:strCache>
            </c:strRef>
          </c:cat>
          <c:val>
            <c:numRef>
              <c:f>'行业-格局'!$C$3:$C$13</c:f>
              <c:numCache>
                <c:formatCode>General</c:formatCode>
                <c:ptCount val="11"/>
                <c:pt idx="0">
                  <c:v>8500</c:v>
                </c:pt>
                <c:pt idx="1">
                  <c:v>8500</c:v>
                </c:pt>
                <c:pt idx="2">
                  <c:v>5500</c:v>
                </c:pt>
                <c:pt idx="3">
                  <c:v>5100</c:v>
                </c:pt>
                <c:pt idx="4">
                  <c:v>1800</c:v>
                </c:pt>
                <c:pt idx="5">
                  <c:v>1600</c:v>
                </c:pt>
                <c:pt idx="6">
                  <c:v>1250</c:v>
                </c:pt>
                <c:pt idx="7">
                  <c:v>1250</c:v>
                </c:pt>
                <c:pt idx="8">
                  <c:v>1100</c:v>
                </c:pt>
                <c:pt idx="9">
                  <c:v>600</c:v>
                </c:pt>
                <c:pt idx="10">
                  <c:v>500</c:v>
                </c:pt>
              </c:numCache>
            </c:numRef>
          </c:val>
          <c:extLst>
            <c:ext xmlns:c16="http://schemas.microsoft.com/office/drawing/2014/chart" uri="{C3380CC4-5D6E-409C-BE32-E72D297353CC}">
              <c16:uniqueId val="{00000001-F65F-468A-90F1-49C643A28415}"/>
            </c:ext>
          </c:extLst>
        </c:ser>
        <c:dLbls>
          <c:showLegendKey val="0"/>
          <c:showVal val="0"/>
          <c:showCatName val="0"/>
          <c:showSerName val="0"/>
          <c:showPercent val="0"/>
          <c:showBubbleSize val="0"/>
        </c:dLbls>
        <c:gapWidth val="219"/>
        <c:overlap val="-27"/>
        <c:axId val="1050543488"/>
        <c:axId val="1050545128"/>
      </c:barChart>
      <c:catAx>
        <c:axId val="1050543488"/>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0" spcFirstLastPara="1" vertOverflow="ellipsis" vert="eaVert" wrap="square" anchor="ctr" anchorCtr="1"/>
          <a:lstStyle/>
          <a:p>
            <a:pPr>
              <a:defRPr lang="zh-CN" sz="7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050545128"/>
        <c:crosses val="autoZero"/>
        <c:auto val="1"/>
        <c:lblAlgn val="ctr"/>
        <c:lblOffset val="100"/>
        <c:noMultiLvlLbl val="0"/>
      </c:catAx>
      <c:valAx>
        <c:axId val="1050545128"/>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0505434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700" b="0" i="0" u="none" strike="noStrike" kern="1200" baseline="0">
              <a:solidFill>
                <a:srgbClr val="000000"/>
              </a:solidFill>
              <a:latin typeface="微软雅黑" panose="020B0503020204020204" charset="-122"/>
              <a:ea typeface="微软雅黑" panose="020B0503020204020204" charset="-122"/>
              <a:cs typeface="微软雅黑" panose="020B050302020402020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'行业-格局'!$U$81</c:f>
              <c:strCache>
                <c:ptCount val="1"/>
                <c:pt idx="0">
                  <c:v>CR3</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'行业-格局'!$V$80:$Y$80</c:f>
              <c:numCache>
                <c:formatCode>General</c:formatCode>
                <c:ptCount val="4"/>
                <c:pt idx="0">
                  <c:v>2017</c:v>
                </c:pt>
                <c:pt idx="1">
                  <c:v>2018</c:v>
                </c:pt>
                <c:pt idx="2">
                  <c:v>2019</c:v>
                </c:pt>
                <c:pt idx="3">
                  <c:v>2020</c:v>
                </c:pt>
              </c:numCache>
            </c:numRef>
          </c:cat>
          <c:val>
            <c:numRef>
              <c:f>'行业-格局'!$V$81:$Y$81</c:f>
              <c:numCache>
                <c:formatCode>0%</c:formatCode>
                <c:ptCount val="4"/>
                <c:pt idx="0">
                  <c:v>0.54</c:v>
                </c:pt>
                <c:pt idx="1">
                  <c:v>0.53</c:v>
                </c:pt>
                <c:pt idx="2">
                  <c:v>0.44</c:v>
                </c:pt>
                <c:pt idx="3">
                  <c:v>0.4</c:v>
                </c:pt>
              </c:numCache>
            </c:numRef>
          </c:val>
          <c:smooth val="1"/>
          <c:extLst>
            <c:ext xmlns:c16="http://schemas.microsoft.com/office/drawing/2014/chart" uri="{C3380CC4-5D6E-409C-BE32-E72D297353CC}">
              <c16:uniqueId val="{00000000-CC65-4A64-9BAD-CB0A5CA85E6F}"/>
            </c:ext>
          </c:extLst>
        </c:ser>
        <c:ser>
          <c:idx val="1"/>
          <c:order val="1"/>
          <c:tx>
            <c:strRef>
              <c:f>'行业-格局'!$U$83</c:f>
              <c:strCache>
                <c:ptCount val="1"/>
                <c:pt idx="0">
                  <c:v>CR5</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'行业-格局'!$V$80:$Y$80</c:f>
              <c:numCache>
                <c:formatCode>General</c:formatCode>
                <c:ptCount val="4"/>
                <c:pt idx="0">
                  <c:v>2017</c:v>
                </c:pt>
                <c:pt idx="1">
                  <c:v>2018</c:v>
                </c:pt>
                <c:pt idx="2">
                  <c:v>2019</c:v>
                </c:pt>
                <c:pt idx="3">
                  <c:v>2020</c:v>
                </c:pt>
              </c:numCache>
            </c:numRef>
          </c:cat>
          <c:val>
            <c:numRef>
              <c:f>'行业-格局'!$V$83:$Y$83</c:f>
              <c:numCache>
                <c:formatCode>0%</c:formatCode>
                <c:ptCount val="4"/>
                <c:pt idx="0">
                  <c:v>0.73</c:v>
                </c:pt>
                <c:pt idx="1">
                  <c:v>0.71</c:v>
                </c:pt>
                <c:pt idx="2">
                  <c:v>0.56999999999999995</c:v>
                </c:pt>
                <c:pt idx="3">
                  <c:v>0.6</c:v>
                </c:pt>
              </c:numCache>
            </c:numRef>
          </c:val>
          <c:smooth val="1"/>
          <c:extLst>
            <c:ext xmlns:c16="http://schemas.microsoft.com/office/drawing/2014/chart" uri="{C3380CC4-5D6E-409C-BE32-E72D297353CC}">
              <c16:uniqueId val="{00000001-CC65-4A64-9BAD-CB0A5CA85E6F}"/>
            </c:ext>
          </c:extLst>
        </c:ser>
        <c:ser>
          <c:idx val="2"/>
          <c:order val="2"/>
          <c:tx>
            <c:strRef>
              <c:f>'行业-格局'!$U$85</c:f>
              <c:strCache>
                <c:ptCount val="1"/>
                <c:pt idx="0">
                  <c:v>CR10</c:v>
                </c:pt>
              </c:strCache>
            </c:strRef>
          </c:tx>
          <c:spPr>
            <a:ln w="12700" cap="rnd">
              <a:solidFill>
                <a:srgbClr val="FA6400"/>
              </a:solidFill>
              <a:prstDash val="solid"/>
              <a:round/>
            </a:ln>
            <a:effectLst/>
          </c:spPr>
          <c:marker>
            <c:symbol val="diamond"/>
            <c:size val="2"/>
            <c:spPr>
              <a:solidFill>
                <a:srgbClr val="FA6400"/>
              </a:solidFill>
              <a:ln w="12700">
                <a:solidFill>
                  <a:srgbClr val="FA6400"/>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'行业-格局'!$V$80:$Y$80</c:f>
              <c:numCache>
                <c:formatCode>General</c:formatCode>
                <c:ptCount val="4"/>
                <c:pt idx="0">
                  <c:v>2017</c:v>
                </c:pt>
                <c:pt idx="1">
                  <c:v>2018</c:v>
                </c:pt>
                <c:pt idx="2">
                  <c:v>2019</c:v>
                </c:pt>
                <c:pt idx="3">
                  <c:v>2020</c:v>
                </c:pt>
              </c:numCache>
            </c:numRef>
          </c:cat>
          <c:val>
            <c:numRef>
              <c:f>'行业-格局'!$V$85:$Y$85</c:f>
              <c:numCache>
                <c:formatCode>0%</c:formatCode>
                <c:ptCount val="4"/>
                <c:pt idx="0">
                  <c:v>0.91</c:v>
                </c:pt>
                <c:pt idx="1">
                  <c:v>0.91</c:v>
                </c:pt>
                <c:pt idx="2">
                  <c:v>0.68</c:v>
                </c:pt>
                <c:pt idx="3">
                  <c:v>0.72</c:v>
                </c:pt>
              </c:numCache>
            </c:numRef>
          </c:val>
          <c:smooth val="1"/>
          <c:extLst>
            <c:ext xmlns:c16="http://schemas.microsoft.com/office/drawing/2014/chart" uri="{C3380CC4-5D6E-409C-BE32-E72D297353CC}">
              <c16:uniqueId val="{00000002-CC65-4A64-9BAD-CB0A5CA85E6F}"/>
            </c:ext>
          </c:extLst>
        </c:ser>
        <c:dLbls>
          <c:dLblPos val="ctr"/>
          <c:showLegendKey val="0"/>
          <c:showVal val="1"/>
          <c:showCatName val="0"/>
          <c:showSerName val="0"/>
          <c:showPercent val="0"/>
          <c:showBubbleSize val="0"/>
        </c:dLbls>
        <c:marker val="1"/>
        <c:smooth val="0"/>
        <c:axId val="1173355583"/>
        <c:axId val="1173344351"/>
      </c:lineChart>
      <c:catAx>
        <c:axId val="1173355583"/>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800" b="0" i="0" u="none" strike="noStrike" kern="1200" baseline="0">
                <a:solidFill>
                  <a:srgbClr val="000000"/>
                </a:solidFill>
                <a:latin typeface="Arial"/>
                <a:ea typeface="Arial"/>
                <a:cs typeface="Arial"/>
              </a:defRPr>
            </a:pPr>
            <a:endParaRPr lang="zh-CN"/>
          </a:p>
        </c:txPr>
        <c:crossAx val="1173344351"/>
        <c:crosses val="autoZero"/>
        <c:auto val="1"/>
        <c:lblAlgn val="ctr"/>
        <c:lblOffset val="100"/>
        <c:noMultiLvlLbl val="0"/>
      </c:catAx>
      <c:valAx>
        <c:axId val="1173344351"/>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800" b="0" i="0" u="none" strike="noStrike" kern="1200" baseline="0">
                <a:solidFill>
                  <a:srgbClr val="000000"/>
                </a:solidFill>
                <a:latin typeface="Arial"/>
                <a:ea typeface="Arial"/>
                <a:cs typeface="Arial"/>
              </a:defRPr>
            </a:pPr>
            <a:endParaRPr lang="zh-CN"/>
          </a:p>
        </c:txPr>
        <c:crossAx val="11733555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rgbClr val="000000"/>
              </a:solidFill>
              <a:latin typeface="微软雅黑"/>
              <a:ea typeface="微软雅黑"/>
              <a:cs typeface="微软雅黑"/>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中简科技!$A$42</c:f>
              <c:strCache>
                <c:ptCount val="1"/>
                <c:pt idx="0">
                  <c:v>销售额（亿元）</c:v>
                </c:pt>
              </c:strCache>
            </c:strRef>
          </c:tx>
          <c:spPr>
            <a:solidFill>
              <a:srgbClr val="E10000"/>
            </a:solidFill>
            <a:ln w="6350">
              <a:solidFill>
                <a:srgbClr val="FFFFFF"/>
              </a:solidFill>
              <a:prstDash val="solid"/>
            </a:ln>
            <a:effectLst/>
          </c:spPr>
          <c:invertIfNegative val="0"/>
          <c:cat>
            <c:numRef>
              <c:f>中简科技!$B$41:$I$41</c:f>
              <c:numCache>
                <c:formatCode>General</c:formatCode>
                <c:ptCount val="8"/>
                <c:pt idx="0">
                  <c:v>2013</c:v>
                </c:pt>
                <c:pt idx="1">
                  <c:v>2014</c:v>
                </c:pt>
                <c:pt idx="2">
                  <c:v>2015</c:v>
                </c:pt>
                <c:pt idx="3">
                  <c:v>2016</c:v>
                </c:pt>
                <c:pt idx="4">
                  <c:v>2017</c:v>
                </c:pt>
                <c:pt idx="5">
                  <c:v>2018</c:v>
                </c:pt>
                <c:pt idx="6">
                  <c:v>2019</c:v>
                </c:pt>
                <c:pt idx="7">
                  <c:v>2020</c:v>
                </c:pt>
              </c:numCache>
            </c:numRef>
          </c:cat>
          <c:val>
            <c:numRef>
              <c:f>中简科技!$B$42:$I$42</c:f>
              <c:numCache>
                <c:formatCode>###,##0.0</c:formatCode>
                <c:ptCount val="8"/>
                <c:pt idx="0">
                  <c:v>0.15127199999999999</c:v>
                </c:pt>
                <c:pt idx="1">
                  <c:v>0.41219299999999998</c:v>
                </c:pt>
                <c:pt idx="2">
                  <c:v>1.0150090000000001</c:v>
                </c:pt>
                <c:pt idx="3">
                  <c:v>0.94652800000000004</c:v>
                </c:pt>
                <c:pt idx="4">
                  <c:v>1.3081179999999999</c:v>
                </c:pt>
                <c:pt idx="5">
                  <c:v>1.9326449999999999</c:v>
                </c:pt>
                <c:pt idx="6">
                  <c:v>1.7832260886</c:v>
                </c:pt>
                <c:pt idx="7">
                  <c:v>3.3889336819000002</c:v>
                </c:pt>
              </c:numCache>
            </c:numRef>
          </c:val>
          <c:extLst>
            <c:ext xmlns:c16="http://schemas.microsoft.com/office/drawing/2014/chart" uri="{C3380CC4-5D6E-409C-BE32-E72D297353CC}">
              <c16:uniqueId val="{00000000-DF93-4766-ADCD-9B9D3F46A2E3}"/>
            </c:ext>
          </c:extLst>
        </c:ser>
        <c:dLbls>
          <c:showLegendKey val="0"/>
          <c:showVal val="0"/>
          <c:showCatName val="0"/>
          <c:showSerName val="0"/>
          <c:showPercent val="0"/>
          <c:showBubbleSize val="0"/>
        </c:dLbls>
        <c:gapWidth val="219"/>
        <c:axId val="988153216"/>
        <c:axId val="988150592"/>
      </c:barChart>
      <c:lineChart>
        <c:grouping val="standard"/>
        <c:varyColors val="0"/>
        <c:ser>
          <c:idx val="1"/>
          <c:order val="1"/>
          <c:tx>
            <c:strRef>
              <c:f>中简科技!$A$43</c:f>
              <c:strCache>
                <c:ptCount val="1"/>
                <c:pt idx="0">
                  <c:v>第一大客户销售额占比</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中简科技!$B$41:$I$41</c:f>
              <c:numCache>
                <c:formatCode>General</c:formatCode>
                <c:ptCount val="8"/>
                <c:pt idx="0">
                  <c:v>2013</c:v>
                </c:pt>
                <c:pt idx="1">
                  <c:v>2014</c:v>
                </c:pt>
                <c:pt idx="2">
                  <c:v>2015</c:v>
                </c:pt>
                <c:pt idx="3">
                  <c:v>2016</c:v>
                </c:pt>
                <c:pt idx="4">
                  <c:v>2017</c:v>
                </c:pt>
                <c:pt idx="5">
                  <c:v>2018</c:v>
                </c:pt>
                <c:pt idx="6">
                  <c:v>2019</c:v>
                </c:pt>
                <c:pt idx="7">
                  <c:v>2020</c:v>
                </c:pt>
              </c:numCache>
            </c:numRef>
          </c:cat>
          <c:val>
            <c:numRef>
              <c:f>中简科技!$B$43:$I$43</c:f>
              <c:numCache>
                <c:formatCode>0%</c:formatCode>
                <c:ptCount val="8"/>
                <c:pt idx="0">
                  <c:v>0.71726884779516353</c:v>
                </c:pt>
                <c:pt idx="1">
                  <c:v>0.68368386133687176</c:v>
                </c:pt>
                <c:pt idx="2">
                  <c:v>0.74501541397533766</c:v>
                </c:pt>
                <c:pt idx="3">
                  <c:v>0.62925674777290252</c:v>
                </c:pt>
                <c:pt idx="4">
                  <c:v>0.77375961197208076</c:v>
                </c:pt>
                <c:pt idx="5">
                  <c:v>0.90905221072436504</c:v>
                </c:pt>
                <c:pt idx="6">
                  <c:v>0.76059973921944979</c:v>
                </c:pt>
                <c:pt idx="7">
                  <c:v>0.87002815822037383</c:v>
                </c:pt>
              </c:numCache>
            </c:numRef>
          </c:val>
          <c:smooth val="1"/>
          <c:extLst>
            <c:ext xmlns:c16="http://schemas.microsoft.com/office/drawing/2014/chart" uri="{C3380CC4-5D6E-409C-BE32-E72D297353CC}">
              <c16:uniqueId val="{00000001-DF93-4766-ADCD-9B9D3F46A2E3}"/>
            </c:ext>
          </c:extLst>
        </c:ser>
        <c:dLbls>
          <c:showLegendKey val="0"/>
          <c:showVal val="0"/>
          <c:showCatName val="0"/>
          <c:showSerName val="0"/>
          <c:showPercent val="0"/>
          <c:showBubbleSize val="0"/>
        </c:dLbls>
        <c:marker val="1"/>
        <c:smooth val="0"/>
        <c:axId val="988151904"/>
        <c:axId val="988148296"/>
      </c:lineChart>
      <c:catAx>
        <c:axId val="988153216"/>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988150592"/>
        <c:crosses val="autoZero"/>
        <c:auto val="1"/>
        <c:lblAlgn val="ctr"/>
        <c:lblOffset val="100"/>
        <c:noMultiLvlLbl val="0"/>
      </c:catAx>
      <c:valAx>
        <c:axId val="988150592"/>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988153216"/>
        <c:crosses val="autoZero"/>
        <c:crossBetween val="between"/>
      </c:valAx>
      <c:valAx>
        <c:axId val="988148296"/>
        <c:scaling>
          <c:orientation val="minMax"/>
        </c:scaling>
        <c:delete val="0"/>
        <c:axPos val="r"/>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988151904"/>
        <c:crosses val="max"/>
        <c:crossBetween val="between"/>
      </c:valAx>
      <c:catAx>
        <c:axId val="988151904"/>
        <c:scaling>
          <c:orientation val="minMax"/>
        </c:scaling>
        <c:delete val="1"/>
        <c:axPos val="b"/>
        <c:numFmt formatCode="General" sourceLinked="1"/>
        <c:majorTickMark val="out"/>
        <c:minorTickMark val="none"/>
        <c:tickLblPos val="nextTo"/>
        <c:crossAx val="9881482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647080729088039E-2"/>
          <c:y val="7.9170865121635237E-2"/>
          <c:w val="0.87259011614896553"/>
          <c:h val="0.66398456706514675"/>
        </c:manualLayout>
      </c:layout>
      <c:barChart>
        <c:barDir val="col"/>
        <c:grouping val="clustered"/>
        <c:varyColors val="0"/>
        <c:ser>
          <c:idx val="0"/>
          <c:order val="0"/>
          <c:tx>
            <c:strRef>
              <c:f>吉林碳谷!$A$3</c:f>
              <c:strCache>
                <c:ptCount val="1"/>
                <c:pt idx="0">
                  <c:v>碳纤维原丝（亿元）</c:v>
                </c:pt>
              </c:strCache>
            </c:strRef>
          </c:tx>
          <c:spPr>
            <a:solidFill>
              <a:srgbClr val="E10000"/>
            </a:solidFill>
            <a:ln w="6350">
              <a:solidFill>
                <a:srgbClr val="FFFFFF"/>
              </a:solid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吉林碳谷!$B$1:$J$1</c:f>
              <c:strCache>
                <c:ptCount val="9"/>
                <c:pt idx="0">
                  <c:v>2013</c:v>
                </c:pt>
                <c:pt idx="1">
                  <c:v>2014</c:v>
                </c:pt>
                <c:pt idx="2">
                  <c:v>2015</c:v>
                </c:pt>
                <c:pt idx="3">
                  <c:v>2016</c:v>
                </c:pt>
                <c:pt idx="4">
                  <c:v>2017</c:v>
                </c:pt>
                <c:pt idx="5">
                  <c:v>2018</c:v>
                </c:pt>
                <c:pt idx="6">
                  <c:v>2019</c:v>
                </c:pt>
                <c:pt idx="7">
                  <c:v>2020</c:v>
                </c:pt>
                <c:pt idx="8">
                  <c:v>2021H</c:v>
                </c:pt>
              </c:strCache>
            </c:strRef>
          </c:cat>
          <c:val>
            <c:numRef>
              <c:f>吉林碳谷!$B$3:$J$3</c:f>
              <c:numCache>
                <c:formatCode>###,##0.0</c:formatCode>
                <c:ptCount val="9"/>
                <c:pt idx="0">
                  <c:v>0.19869999999999999</c:v>
                </c:pt>
                <c:pt idx="1">
                  <c:v>0.40870000000000001</c:v>
                </c:pt>
                <c:pt idx="2">
                  <c:v>0.64480000000000004</c:v>
                </c:pt>
                <c:pt idx="3">
                  <c:v>1.4714</c:v>
                </c:pt>
                <c:pt idx="4">
                  <c:v>1.2452000000000001</c:v>
                </c:pt>
                <c:pt idx="5">
                  <c:v>1.6802999999999999</c:v>
                </c:pt>
                <c:pt idx="6">
                  <c:v>2.9817</c:v>
                </c:pt>
                <c:pt idx="7">
                  <c:v>5.8202999999999996</c:v>
                </c:pt>
                <c:pt idx="8">
                  <c:v>4.1603000000000003</c:v>
                </c:pt>
              </c:numCache>
            </c:numRef>
          </c:val>
          <c:extLst>
            <c:ext xmlns:c16="http://schemas.microsoft.com/office/drawing/2014/chart" uri="{C3380CC4-5D6E-409C-BE32-E72D297353CC}">
              <c16:uniqueId val="{00000000-17A8-4F8F-BFFB-19E816F4C639}"/>
            </c:ext>
          </c:extLst>
        </c:ser>
        <c:dLbls>
          <c:showLegendKey val="0"/>
          <c:showVal val="0"/>
          <c:showCatName val="0"/>
          <c:showSerName val="0"/>
          <c:showPercent val="0"/>
          <c:showBubbleSize val="0"/>
        </c:dLbls>
        <c:gapWidth val="219"/>
        <c:axId val="1137613464"/>
        <c:axId val="1137622320"/>
      </c:barChart>
      <c:lineChart>
        <c:grouping val="standard"/>
        <c:varyColors val="0"/>
        <c:ser>
          <c:idx val="1"/>
          <c:order val="1"/>
          <c:tx>
            <c:strRef>
              <c:f>吉林碳谷!$A$4</c:f>
              <c:strCache>
                <c:ptCount val="1"/>
                <c:pt idx="0">
                  <c:v>YOY</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strRef>
              <c:f>吉林碳谷!$B$1:$J$1</c:f>
              <c:strCache>
                <c:ptCount val="9"/>
                <c:pt idx="0">
                  <c:v>2013</c:v>
                </c:pt>
                <c:pt idx="1">
                  <c:v>2014</c:v>
                </c:pt>
                <c:pt idx="2">
                  <c:v>2015</c:v>
                </c:pt>
                <c:pt idx="3">
                  <c:v>2016</c:v>
                </c:pt>
                <c:pt idx="4">
                  <c:v>2017</c:v>
                </c:pt>
                <c:pt idx="5">
                  <c:v>2018</c:v>
                </c:pt>
                <c:pt idx="6">
                  <c:v>2019</c:v>
                </c:pt>
                <c:pt idx="7">
                  <c:v>2020</c:v>
                </c:pt>
                <c:pt idx="8">
                  <c:v>2021H</c:v>
                </c:pt>
              </c:strCache>
            </c:strRef>
          </c:cat>
          <c:val>
            <c:numRef>
              <c:f>吉林碳谷!$B$4:$J$4</c:f>
              <c:numCache>
                <c:formatCode>0%</c:formatCode>
                <c:ptCount val="9"/>
                <c:pt idx="1">
                  <c:v>1.0568696527428285</c:v>
                </c:pt>
                <c:pt idx="2">
                  <c:v>0.57768534377293856</c:v>
                </c:pt>
                <c:pt idx="3">
                  <c:v>1.2819478908188584</c:v>
                </c:pt>
                <c:pt idx="4">
                  <c:v>-0.15373114041049341</c:v>
                </c:pt>
                <c:pt idx="5">
                  <c:v>0.34942177963379351</c:v>
                </c:pt>
                <c:pt idx="6">
                  <c:v>0.77450455275843599</c:v>
                </c:pt>
                <c:pt idx="7">
                  <c:v>0.95200724418955618</c:v>
                </c:pt>
                <c:pt idx="8">
                  <c:v>0.95778823529411783</c:v>
                </c:pt>
              </c:numCache>
            </c:numRef>
          </c:val>
          <c:smooth val="1"/>
          <c:extLst>
            <c:ext xmlns:c16="http://schemas.microsoft.com/office/drawing/2014/chart" uri="{C3380CC4-5D6E-409C-BE32-E72D297353CC}">
              <c16:uniqueId val="{00000001-17A8-4F8F-BFFB-19E816F4C639}"/>
            </c:ext>
          </c:extLst>
        </c:ser>
        <c:dLbls>
          <c:showLegendKey val="0"/>
          <c:showVal val="0"/>
          <c:showCatName val="0"/>
          <c:showSerName val="0"/>
          <c:showPercent val="0"/>
          <c:showBubbleSize val="0"/>
        </c:dLbls>
        <c:marker val="1"/>
        <c:smooth val="0"/>
        <c:axId val="615968144"/>
        <c:axId val="615962896"/>
      </c:lineChart>
      <c:catAx>
        <c:axId val="1137613464"/>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137622320"/>
        <c:crosses val="autoZero"/>
        <c:auto val="1"/>
        <c:lblAlgn val="ctr"/>
        <c:lblOffset val="100"/>
        <c:noMultiLvlLbl val="0"/>
      </c:catAx>
      <c:valAx>
        <c:axId val="1137622320"/>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General"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137613464"/>
        <c:crosses val="autoZero"/>
        <c:crossBetween val="between"/>
      </c:valAx>
      <c:valAx>
        <c:axId val="615962896"/>
        <c:scaling>
          <c:orientation val="minMax"/>
        </c:scaling>
        <c:delete val="0"/>
        <c:axPos val="r"/>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615968144"/>
        <c:crosses val="max"/>
        <c:crossBetween val="between"/>
      </c:valAx>
      <c:catAx>
        <c:axId val="615968144"/>
        <c:scaling>
          <c:orientation val="minMax"/>
        </c:scaling>
        <c:delete val="1"/>
        <c:axPos val="b"/>
        <c:numFmt formatCode="General" sourceLinked="1"/>
        <c:majorTickMark val="out"/>
        <c:minorTickMark val="none"/>
        <c:tickLblPos val="nextTo"/>
        <c:crossAx val="6159628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吉林碳谷!$A$16</c:f>
              <c:strCache>
                <c:ptCount val="1"/>
                <c:pt idx="0">
                  <c:v>碳纤维原丝毛利率</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吉林碳谷!$C$1:$J$1</c:f>
              <c:strCache>
                <c:ptCount val="8"/>
                <c:pt idx="0">
                  <c:v>2014</c:v>
                </c:pt>
                <c:pt idx="1">
                  <c:v>2015</c:v>
                </c:pt>
                <c:pt idx="2">
                  <c:v>2016</c:v>
                </c:pt>
                <c:pt idx="3">
                  <c:v>2017</c:v>
                </c:pt>
                <c:pt idx="4">
                  <c:v>2018</c:v>
                </c:pt>
                <c:pt idx="5">
                  <c:v>2019</c:v>
                </c:pt>
                <c:pt idx="6">
                  <c:v>2020</c:v>
                </c:pt>
                <c:pt idx="7">
                  <c:v>2021H</c:v>
                </c:pt>
              </c:strCache>
            </c:strRef>
          </c:cat>
          <c:val>
            <c:numRef>
              <c:f>吉林碳谷!$C$16:$J$16</c:f>
              <c:numCache>
                <c:formatCode>0%</c:formatCode>
                <c:ptCount val="8"/>
                <c:pt idx="0">
                  <c:v>3.0340102764864207E-2</c:v>
                </c:pt>
                <c:pt idx="1">
                  <c:v>0.3518920595533499</c:v>
                </c:pt>
                <c:pt idx="2">
                  <c:v>0.31554981650129121</c:v>
                </c:pt>
                <c:pt idx="3">
                  <c:v>0.1904914873112753</c:v>
                </c:pt>
                <c:pt idx="4">
                  <c:v>-3.9814318871630228E-2</c:v>
                </c:pt>
                <c:pt idx="5">
                  <c:v>0.11027266324579943</c:v>
                </c:pt>
                <c:pt idx="6">
                  <c:v>0.35383055856227341</c:v>
                </c:pt>
                <c:pt idx="7">
                  <c:v>0.45302021488834943</c:v>
                </c:pt>
              </c:numCache>
            </c:numRef>
          </c:val>
          <c:smooth val="1"/>
          <c:extLst>
            <c:ext xmlns:c16="http://schemas.microsoft.com/office/drawing/2014/chart" uri="{C3380CC4-5D6E-409C-BE32-E72D297353CC}">
              <c16:uniqueId val="{00000000-749C-4F0B-8283-CB3A8A48938E}"/>
            </c:ext>
          </c:extLst>
        </c:ser>
        <c:ser>
          <c:idx val="4"/>
          <c:order val="1"/>
          <c:tx>
            <c:strRef>
              <c:f>吉林碳谷!$A$20</c:f>
              <c:strCache>
                <c:ptCount val="1"/>
                <c:pt idx="0">
                  <c:v>归属净利率</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dLbls>
            <c:dLbl>
              <c:idx val="2"/>
              <c:layout>
                <c:manualLayout>
                  <c:x val="-4.6484081532114044E-2"/>
                  <c:y val="-5.20622107415779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49C-4F0B-8283-CB3A8A48938E}"/>
                </c:ext>
              </c:extLst>
            </c:dLbl>
            <c:dLbl>
              <c:idx val="3"/>
              <c:layout>
                <c:manualLayout>
                  <c:x val="-5.1274401133074694E-2"/>
                  <c:y val="-3.83930685609729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49C-4F0B-8283-CB3A8A48938E}"/>
                </c:ext>
              </c:extLst>
            </c:dLbl>
            <c:dLbl>
              <c:idx val="5"/>
              <c:layout>
                <c:manualLayout>
                  <c:x val="-5.1274401133074694E-2"/>
                  <c:y val="0.1256366376062855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49C-4F0B-8283-CB3A8A48938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吉林碳谷!$C$1:$J$1</c:f>
              <c:strCache>
                <c:ptCount val="8"/>
                <c:pt idx="0">
                  <c:v>2014</c:v>
                </c:pt>
                <c:pt idx="1">
                  <c:v>2015</c:v>
                </c:pt>
                <c:pt idx="2">
                  <c:v>2016</c:v>
                </c:pt>
                <c:pt idx="3">
                  <c:v>2017</c:v>
                </c:pt>
                <c:pt idx="4">
                  <c:v>2018</c:v>
                </c:pt>
                <c:pt idx="5">
                  <c:v>2019</c:v>
                </c:pt>
                <c:pt idx="6">
                  <c:v>2020</c:v>
                </c:pt>
                <c:pt idx="7">
                  <c:v>2021H</c:v>
                </c:pt>
              </c:strCache>
            </c:strRef>
          </c:cat>
          <c:val>
            <c:numRef>
              <c:f>吉林碳谷!$C$20:$J$20</c:f>
              <c:numCache>
                <c:formatCode>0%</c:formatCode>
                <c:ptCount val="8"/>
                <c:pt idx="0">
                  <c:v>-1.2927839546544582</c:v>
                </c:pt>
                <c:pt idx="1">
                  <c:v>-0.52350346565847516</c:v>
                </c:pt>
                <c:pt idx="2">
                  <c:v>8.9081638633300118E-3</c:v>
                </c:pt>
                <c:pt idx="3">
                  <c:v>-3.4268815957323437E-2</c:v>
                </c:pt>
                <c:pt idx="4">
                  <c:v>-0.36523223744692029</c:v>
                </c:pt>
                <c:pt idx="5">
                  <c:v>-2.8273039469351269E-2</c:v>
                </c:pt>
                <c:pt idx="6">
                  <c:v>0.12630624092888246</c:v>
                </c:pt>
                <c:pt idx="7">
                  <c:v>0.24656796769851949</c:v>
                </c:pt>
              </c:numCache>
            </c:numRef>
          </c:val>
          <c:smooth val="1"/>
          <c:extLst>
            <c:ext xmlns:c16="http://schemas.microsoft.com/office/drawing/2014/chart" uri="{C3380CC4-5D6E-409C-BE32-E72D297353CC}">
              <c16:uniqueId val="{00000004-749C-4F0B-8283-CB3A8A48938E}"/>
            </c:ext>
          </c:extLst>
        </c:ser>
        <c:dLbls>
          <c:showLegendKey val="0"/>
          <c:showVal val="0"/>
          <c:showCatName val="0"/>
          <c:showSerName val="0"/>
          <c:showPercent val="0"/>
          <c:showBubbleSize val="0"/>
        </c:dLbls>
        <c:marker val="1"/>
        <c:smooth val="0"/>
        <c:axId val="1137613464"/>
        <c:axId val="1137622320"/>
      </c:lineChart>
      <c:catAx>
        <c:axId val="1137613464"/>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137622320"/>
        <c:crosses val="autoZero"/>
        <c:auto val="1"/>
        <c:lblAlgn val="ctr"/>
        <c:lblOffset val="100"/>
        <c:noMultiLvlLbl val="0"/>
      </c:catAx>
      <c:valAx>
        <c:axId val="1137622320"/>
        <c:scaling>
          <c:orientation val="minMax"/>
          <c:min val="-0.5"/>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137613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362603384203778E-2"/>
          <c:y val="9.8358783023041713E-2"/>
          <c:w val="0.88485829426817564"/>
          <c:h val="0.68841176704070761"/>
        </c:manualLayout>
      </c:layout>
      <c:barChart>
        <c:barDir val="col"/>
        <c:grouping val="clustered"/>
        <c:varyColors val="0"/>
        <c:ser>
          <c:idx val="0"/>
          <c:order val="0"/>
          <c:tx>
            <c:strRef>
              <c:f>吉林碳谷!$B$58</c:f>
              <c:strCache>
                <c:ptCount val="1"/>
                <c:pt idx="0">
                  <c:v>2018</c:v>
                </c:pt>
              </c:strCache>
            </c:strRef>
          </c:tx>
          <c:spPr>
            <a:solidFill>
              <a:srgbClr val="E10000"/>
            </a:solidFill>
            <a:ln w="6350">
              <a:noFill/>
              <a:prstDash val="solid"/>
            </a:ln>
            <a:effectLst/>
          </c:spPr>
          <c:invertIfNegative val="0"/>
          <c:cat>
            <c:strRef>
              <c:f>吉林碳谷!$A$59:$A$63</c:f>
              <c:strCache>
                <c:ptCount val="5"/>
                <c:pt idx="0">
                  <c:v>1K</c:v>
                </c:pt>
                <c:pt idx="1">
                  <c:v>3K</c:v>
                </c:pt>
                <c:pt idx="2">
                  <c:v>12K/S</c:v>
                </c:pt>
                <c:pt idx="3">
                  <c:v>24K/25K</c:v>
                </c:pt>
                <c:pt idx="4">
                  <c:v>48K</c:v>
                </c:pt>
              </c:strCache>
            </c:strRef>
          </c:cat>
          <c:val>
            <c:numRef>
              <c:f>吉林碳谷!$B$59:$B$63</c:f>
              <c:numCache>
                <c:formatCode>0</c:formatCode>
                <c:ptCount val="5"/>
                <c:pt idx="0">
                  <c:v>26.38</c:v>
                </c:pt>
                <c:pt idx="1">
                  <c:v>130.18</c:v>
                </c:pt>
                <c:pt idx="2">
                  <c:v>3190.75</c:v>
                </c:pt>
                <c:pt idx="3">
                  <c:v>4612.46</c:v>
                </c:pt>
              </c:numCache>
            </c:numRef>
          </c:val>
          <c:extLst>
            <c:ext xmlns:c16="http://schemas.microsoft.com/office/drawing/2014/chart" uri="{C3380CC4-5D6E-409C-BE32-E72D297353CC}">
              <c16:uniqueId val="{00000000-CF3F-4B9B-8C4E-F48A32FACF3A}"/>
            </c:ext>
          </c:extLst>
        </c:ser>
        <c:ser>
          <c:idx val="1"/>
          <c:order val="1"/>
          <c:tx>
            <c:strRef>
              <c:f>吉林碳谷!$C$58</c:f>
              <c:strCache>
                <c:ptCount val="1"/>
                <c:pt idx="0">
                  <c:v>2019</c:v>
                </c:pt>
              </c:strCache>
            </c:strRef>
          </c:tx>
          <c:spPr>
            <a:solidFill>
              <a:srgbClr val="C8C8C8"/>
            </a:solidFill>
            <a:ln w="6350">
              <a:noFill/>
              <a:prstDash val="solid"/>
            </a:ln>
            <a:effectLst/>
          </c:spPr>
          <c:invertIfNegative val="0"/>
          <c:cat>
            <c:strRef>
              <c:f>吉林碳谷!$A$59:$A$63</c:f>
              <c:strCache>
                <c:ptCount val="5"/>
                <c:pt idx="0">
                  <c:v>1K</c:v>
                </c:pt>
                <c:pt idx="1">
                  <c:v>3K</c:v>
                </c:pt>
                <c:pt idx="2">
                  <c:v>12K/S</c:v>
                </c:pt>
                <c:pt idx="3">
                  <c:v>24K/25K</c:v>
                </c:pt>
                <c:pt idx="4">
                  <c:v>48K</c:v>
                </c:pt>
              </c:strCache>
            </c:strRef>
          </c:cat>
          <c:val>
            <c:numRef>
              <c:f>吉林碳谷!$C$59:$C$63</c:f>
              <c:numCache>
                <c:formatCode>0</c:formatCode>
                <c:ptCount val="5"/>
                <c:pt idx="0">
                  <c:v>78.16</c:v>
                </c:pt>
                <c:pt idx="1">
                  <c:v>57.58</c:v>
                </c:pt>
                <c:pt idx="2">
                  <c:v>2317.48</c:v>
                </c:pt>
                <c:pt idx="3">
                  <c:v>9104.5499999999993</c:v>
                </c:pt>
                <c:pt idx="4">
                  <c:v>171.84</c:v>
                </c:pt>
              </c:numCache>
            </c:numRef>
          </c:val>
          <c:extLst>
            <c:ext xmlns:c16="http://schemas.microsoft.com/office/drawing/2014/chart" uri="{C3380CC4-5D6E-409C-BE32-E72D297353CC}">
              <c16:uniqueId val="{00000001-CF3F-4B9B-8C4E-F48A32FACF3A}"/>
            </c:ext>
          </c:extLst>
        </c:ser>
        <c:ser>
          <c:idx val="2"/>
          <c:order val="2"/>
          <c:tx>
            <c:strRef>
              <c:f>吉林碳谷!$D$58</c:f>
              <c:strCache>
                <c:ptCount val="1"/>
                <c:pt idx="0">
                  <c:v>2020</c:v>
                </c:pt>
              </c:strCache>
            </c:strRef>
          </c:tx>
          <c:spPr>
            <a:solidFill>
              <a:srgbClr val="FA6400"/>
            </a:solidFill>
            <a:ln w="6350">
              <a:noFill/>
              <a:prstDash val="solid"/>
            </a:ln>
            <a:effectLst/>
          </c:spPr>
          <c:invertIfNegative val="0"/>
          <c:cat>
            <c:strRef>
              <c:f>吉林碳谷!$A$59:$A$63</c:f>
              <c:strCache>
                <c:ptCount val="5"/>
                <c:pt idx="0">
                  <c:v>1K</c:v>
                </c:pt>
                <c:pt idx="1">
                  <c:v>3K</c:v>
                </c:pt>
                <c:pt idx="2">
                  <c:v>12K/S</c:v>
                </c:pt>
                <c:pt idx="3">
                  <c:v>24K/25K</c:v>
                </c:pt>
                <c:pt idx="4">
                  <c:v>48K</c:v>
                </c:pt>
              </c:strCache>
            </c:strRef>
          </c:cat>
          <c:val>
            <c:numRef>
              <c:f>吉林碳谷!$D$59:$D$63</c:f>
              <c:numCache>
                <c:formatCode>0</c:formatCode>
                <c:ptCount val="5"/>
                <c:pt idx="0">
                  <c:v>85.37</c:v>
                </c:pt>
                <c:pt idx="1">
                  <c:v>281.05</c:v>
                </c:pt>
                <c:pt idx="2">
                  <c:v>4970.7</c:v>
                </c:pt>
                <c:pt idx="3">
                  <c:v>15889.12</c:v>
                </c:pt>
                <c:pt idx="4">
                  <c:v>454.84</c:v>
                </c:pt>
              </c:numCache>
            </c:numRef>
          </c:val>
          <c:extLst>
            <c:ext xmlns:c16="http://schemas.microsoft.com/office/drawing/2014/chart" uri="{C3380CC4-5D6E-409C-BE32-E72D297353CC}">
              <c16:uniqueId val="{00000002-CF3F-4B9B-8C4E-F48A32FACF3A}"/>
            </c:ext>
          </c:extLst>
        </c:ser>
        <c:dLbls>
          <c:showLegendKey val="0"/>
          <c:showVal val="0"/>
          <c:showCatName val="0"/>
          <c:showSerName val="0"/>
          <c:showPercent val="0"/>
          <c:showBubbleSize val="0"/>
        </c:dLbls>
        <c:gapWidth val="219"/>
        <c:overlap val="-27"/>
        <c:axId val="877452392"/>
        <c:axId val="877429760"/>
      </c:barChart>
      <c:catAx>
        <c:axId val="877452392"/>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877429760"/>
        <c:crosses val="autoZero"/>
        <c:auto val="1"/>
        <c:lblAlgn val="ctr"/>
        <c:lblOffset val="100"/>
        <c:noMultiLvlLbl val="0"/>
      </c:catAx>
      <c:valAx>
        <c:axId val="877429760"/>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877452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吉林碳谷!$A$107</c:f>
              <c:strCache>
                <c:ptCount val="1"/>
                <c:pt idx="0">
                  <c:v>小丝束（1/3/6K）</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吉林碳谷!$B$106:$E$106</c:f>
              <c:strCache>
                <c:ptCount val="4"/>
                <c:pt idx="0">
                  <c:v>2018</c:v>
                </c:pt>
                <c:pt idx="1">
                  <c:v>2019</c:v>
                </c:pt>
                <c:pt idx="2">
                  <c:v>2020</c:v>
                </c:pt>
                <c:pt idx="3">
                  <c:v>2021H</c:v>
                </c:pt>
              </c:strCache>
            </c:strRef>
          </c:cat>
          <c:val>
            <c:numRef>
              <c:f>吉林碳谷!$B$107:$E$107</c:f>
              <c:numCache>
                <c:formatCode>0%</c:formatCode>
                <c:ptCount val="4"/>
                <c:pt idx="0">
                  <c:v>0.4868092604849521</c:v>
                </c:pt>
                <c:pt idx="1">
                  <c:v>0.56528560832018182</c:v>
                </c:pt>
                <c:pt idx="2">
                  <c:v>0.67577603551571264</c:v>
                </c:pt>
                <c:pt idx="3">
                  <c:v>0.79504868645102833</c:v>
                </c:pt>
              </c:numCache>
            </c:numRef>
          </c:val>
          <c:smooth val="1"/>
          <c:extLst>
            <c:ext xmlns:c16="http://schemas.microsoft.com/office/drawing/2014/chart" uri="{C3380CC4-5D6E-409C-BE32-E72D297353CC}">
              <c16:uniqueId val="{00000000-D28D-46B8-8037-D511967FC447}"/>
            </c:ext>
          </c:extLst>
        </c:ser>
        <c:ser>
          <c:idx val="1"/>
          <c:order val="1"/>
          <c:tx>
            <c:strRef>
              <c:f>吉林碳谷!$A$108</c:f>
              <c:strCache>
                <c:ptCount val="1"/>
                <c:pt idx="0">
                  <c:v>中小丝束 （12K/S）</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吉林碳谷!$B$106:$E$106</c:f>
              <c:strCache>
                <c:ptCount val="4"/>
                <c:pt idx="0">
                  <c:v>2018</c:v>
                </c:pt>
                <c:pt idx="1">
                  <c:v>2019</c:v>
                </c:pt>
                <c:pt idx="2">
                  <c:v>2020</c:v>
                </c:pt>
                <c:pt idx="3">
                  <c:v>2021H</c:v>
                </c:pt>
              </c:strCache>
            </c:strRef>
          </c:cat>
          <c:val>
            <c:numRef>
              <c:f>吉林碳谷!$B$108:$E$108</c:f>
              <c:numCache>
                <c:formatCode>0%</c:formatCode>
                <c:ptCount val="4"/>
                <c:pt idx="0">
                  <c:v>-9.3543399922033199E-2</c:v>
                </c:pt>
                <c:pt idx="1">
                  <c:v>6.4757106699469547E-2</c:v>
                </c:pt>
                <c:pt idx="2">
                  <c:v>0.31916652395073741</c:v>
                </c:pt>
                <c:pt idx="3">
                  <c:v>0.42746363050517322</c:v>
                </c:pt>
              </c:numCache>
            </c:numRef>
          </c:val>
          <c:smooth val="1"/>
          <c:extLst>
            <c:ext xmlns:c16="http://schemas.microsoft.com/office/drawing/2014/chart" uri="{C3380CC4-5D6E-409C-BE32-E72D297353CC}">
              <c16:uniqueId val="{00000001-D28D-46B8-8037-D511967FC447}"/>
            </c:ext>
          </c:extLst>
        </c:ser>
        <c:ser>
          <c:idx val="2"/>
          <c:order val="2"/>
          <c:tx>
            <c:strRef>
              <c:f>吉林碳谷!$A$109</c:f>
              <c:strCache>
                <c:ptCount val="1"/>
                <c:pt idx="0">
                  <c:v>大丝束 （24/25/48/50K）</c:v>
                </c:pt>
              </c:strCache>
            </c:strRef>
          </c:tx>
          <c:spPr>
            <a:ln w="12700" cap="rnd">
              <a:solidFill>
                <a:srgbClr val="FA6400"/>
              </a:solidFill>
              <a:prstDash val="solid"/>
              <a:round/>
            </a:ln>
            <a:effectLst/>
          </c:spPr>
          <c:marker>
            <c:symbol val="diamond"/>
            <c:size val="2"/>
            <c:spPr>
              <a:solidFill>
                <a:srgbClr val="FA6400"/>
              </a:solidFill>
              <a:ln w="12700">
                <a:solidFill>
                  <a:srgbClr val="FA6400"/>
                </a:solidFill>
                <a:prstDash val="solid"/>
              </a:ln>
              <a:effectLst/>
            </c:spPr>
          </c:marker>
          <c:dLbls>
            <c:dLbl>
              <c:idx val="1"/>
              <c:layout>
                <c:manualLayout>
                  <c:x val="1.21710080669992E-2"/>
                  <c:y val="2.31180712517489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8D-46B8-8037-D511967FC44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吉林碳谷!$B$106:$E$106</c:f>
              <c:strCache>
                <c:ptCount val="4"/>
                <c:pt idx="0">
                  <c:v>2018</c:v>
                </c:pt>
                <c:pt idx="1">
                  <c:v>2019</c:v>
                </c:pt>
                <c:pt idx="2">
                  <c:v>2020</c:v>
                </c:pt>
                <c:pt idx="3">
                  <c:v>2021H</c:v>
                </c:pt>
              </c:strCache>
            </c:strRef>
          </c:cat>
          <c:val>
            <c:numRef>
              <c:f>吉林碳谷!$B$109:$E$109</c:f>
              <c:numCache>
                <c:formatCode>0%</c:formatCode>
                <c:ptCount val="4"/>
                <c:pt idx="0">
                  <c:v>-0.16132333877310834</c:v>
                </c:pt>
                <c:pt idx="1">
                  <c:v>3.9198891222754106E-2</c:v>
                </c:pt>
                <c:pt idx="2">
                  <c:v>0.31250763621533573</c:v>
                </c:pt>
                <c:pt idx="3">
                  <c:v>0.38389216369821055</c:v>
                </c:pt>
              </c:numCache>
            </c:numRef>
          </c:val>
          <c:smooth val="1"/>
          <c:extLst>
            <c:ext xmlns:c16="http://schemas.microsoft.com/office/drawing/2014/chart" uri="{C3380CC4-5D6E-409C-BE32-E72D297353CC}">
              <c16:uniqueId val="{00000003-D28D-46B8-8037-D511967FC447}"/>
            </c:ext>
          </c:extLst>
        </c:ser>
        <c:dLbls>
          <c:showLegendKey val="0"/>
          <c:showVal val="0"/>
          <c:showCatName val="0"/>
          <c:showSerName val="0"/>
          <c:showPercent val="0"/>
          <c:showBubbleSize val="0"/>
        </c:dLbls>
        <c:marker val="1"/>
        <c:smooth val="0"/>
        <c:axId val="1078611992"/>
        <c:axId val="1078614944"/>
      </c:lineChart>
      <c:catAx>
        <c:axId val="1078611992"/>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078614944"/>
        <c:crosses val="autoZero"/>
        <c:auto val="1"/>
        <c:lblAlgn val="ctr"/>
        <c:lblOffset val="100"/>
        <c:noMultiLvlLbl val="0"/>
      </c:catAx>
      <c:valAx>
        <c:axId val="1078614944"/>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078611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[4]产品分析!$A$213</c:f>
              <c:strCache>
                <c:ptCount val="1"/>
                <c:pt idx="0">
                  <c:v>收入(亿元）</c:v>
                </c:pt>
              </c:strCache>
            </c:strRef>
          </c:tx>
          <c:spPr>
            <a:solidFill>
              <a:srgbClr val="E10000"/>
            </a:solidFill>
            <a:ln w="6350">
              <a:solidFill>
                <a:srgbClr val="FFFFFF"/>
              </a:solidFill>
              <a:prstDash val="solid"/>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[4]产品分析!$B$212:$J$212</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[4]产品分析!$B$213:$J$213</c:f>
              <c:numCache>
                <c:formatCode>General</c:formatCode>
                <c:ptCount val="9"/>
                <c:pt idx="0">
                  <c:v>2.9209999999999998</c:v>
                </c:pt>
                <c:pt idx="1">
                  <c:v>3.5209999999999999</c:v>
                </c:pt>
                <c:pt idx="2">
                  <c:v>5.4610000000000003</c:v>
                </c:pt>
                <c:pt idx="3">
                  <c:v>8.9510000000000005</c:v>
                </c:pt>
                <c:pt idx="4">
                  <c:v>7.9379999999999997</c:v>
                </c:pt>
                <c:pt idx="5">
                  <c:v>10.151999999999999</c:v>
                </c:pt>
                <c:pt idx="6">
                  <c:v>11.474</c:v>
                </c:pt>
                <c:pt idx="7">
                  <c:v>17.716000000000001</c:v>
                </c:pt>
                <c:pt idx="8">
                  <c:v>26.335100000000001</c:v>
                </c:pt>
              </c:numCache>
            </c:numRef>
          </c:val>
          <c:extLst>
            <c:ext xmlns:c16="http://schemas.microsoft.com/office/drawing/2014/chart" uri="{C3380CC4-5D6E-409C-BE32-E72D297353CC}">
              <c16:uniqueId val="{00000000-BAA0-4A3E-818E-5F761B0DB11A}"/>
            </c:ext>
          </c:extLst>
        </c:ser>
        <c:dLbls>
          <c:showLegendKey val="0"/>
          <c:showVal val="0"/>
          <c:showCatName val="0"/>
          <c:showSerName val="0"/>
          <c:showPercent val="0"/>
          <c:showBubbleSize val="0"/>
        </c:dLbls>
        <c:gapWidth val="219"/>
        <c:axId val="-2094984544"/>
        <c:axId val="-2094982912"/>
      </c:barChart>
      <c:lineChart>
        <c:grouping val="standard"/>
        <c:varyColors val="0"/>
        <c:ser>
          <c:idx val="1"/>
          <c:order val="1"/>
          <c:tx>
            <c:strRef>
              <c:f>[4]产品分析!$A$214</c:f>
              <c:strCache>
                <c:ptCount val="1"/>
                <c:pt idx="0">
                  <c:v>YOY</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[4]产品分析!$B$212:$J$212</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[4]产品分析!$B$214:$J$214</c:f>
              <c:numCache>
                <c:formatCode>General</c:formatCode>
                <c:ptCount val="9"/>
                <c:pt idx="1">
                  <c:v>0.2054091064703869</c:v>
                </c:pt>
                <c:pt idx="2">
                  <c:v>0.55097983527407002</c:v>
                </c:pt>
                <c:pt idx="3">
                  <c:v>0.6390770921076725</c:v>
                </c:pt>
                <c:pt idx="4">
                  <c:v>-0.11317171265780368</c:v>
                </c:pt>
                <c:pt idx="5">
                  <c:v>0.27891156462585021</c:v>
                </c:pt>
                <c:pt idx="6">
                  <c:v>0.13022064617809304</c:v>
                </c:pt>
                <c:pt idx="7">
                  <c:v>0.54401255011329974</c:v>
                </c:pt>
                <c:pt idx="8">
                  <c:v>0.48651501467599911</c:v>
                </c:pt>
              </c:numCache>
            </c:numRef>
          </c:val>
          <c:smooth val="1"/>
          <c:extLst>
            <c:ext xmlns:c16="http://schemas.microsoft.com/office/drawing/2014/chart" uri="{C3380CC4-5D6E-409C-BE32-E72D297353CC}">
              <c16:uniqueId val="{00000001-BAA0-4A3E-818E-5F761B0DB11A}"/>
            </c:ext>
          </c:extLst>
        </c:ser>
        <c:dLbls>
          <c:showLegendKey val="0"/>
          <c:showVal val="0"/>
          <c:showCatName val="0"/>
          <c:showSerName val="0"/>
          <c:showPercent val="0"/>
          <c:showBubbleSize val="0"/>
        </c:dLbls>
        <c:marker val="1"/>
        <c:smooth val="0"/>
        <c:axId val="-2094983456"/>
        <c:axId val="-2094982368"/>
      </c:lineChart>
      <c:catAx>
        <c:axId val="-2094984544"/>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2094982912"/>
        <c:crosses val="autoZero"/>
        <c:auto val="1"/>
        <c:lblAlgn val="ctr"/>
        <c:lblOffset val="100"/>
        <c:noMultiLvlLbl val="0"/>
      </c:catAx>
      <c:valAx>
        <c:axId val="-2094982912"/>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_ "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2094984544"/>
        <c:crosses val="autoZero"/>
        <c:crossBetween val="between"/>
      </c:valAx>
      <c:valAx>
        <c:axId val="-2094982368"/>
        <c:scaling>
          <c:orientation val="minMax"/>
        </c:scaling>
        <c:delete val="0"/>
        <c:axPos val="r"/>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2094983456"/>
        <c:crosses val="max"/>
        <c:crossBetween val="between"/>
      </c:valAx>
      <c:catAx>
        <c:axId val="-2094983456"/>
        <c:scaling>
          <c:orientation val="minMax"/>
        </c:scaling>
        <c:delete val="1"/>
        <c:axPos val="b"/>
        <c:numFmt formatCode="General" sourceLinked="1"/>
        <c:majorTickMark val="out"/>
        <c:minorTickMark val="none"/>
        <c:tickLblPos val="nextTo"/>
        <c:crossAx val="-209498236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59497162929745E-2"/>
          <c:y val="4.1742760240020868E-2"/>
          <c:w val="0.84834974862088919"/>
          <c:h val="0.64168811666608461"/>
        </c:manualLayout>
      </c:layout>
      <c:barChart>
        <c:barDir val="col"/>
        <c:grouping val="clustered"/>
        <c:varyColors val="0"/>
        <c:ser>
          <c:idx val="0"/>
          <c:order val="0"/>
          <c:tx>
            <c:strRef>
              <c:f>'[化工碳纤维需求量(年).xlsx]需求量 总'!$A$2</c:f>
              <c:strCache>
                <c:ptCount val="1"/>
                <c:pt idx="0">
                  <c:v>中国碳纤维需求量（万吨）</c:v>
                </c:pt>
              </c:strCache>
            </c:strRef>
          </c:tx>
          <c:spPr>
            <a:solidFill>
              <a:srgbClr val="E10000"/>
            </a:solidFill>
            <a:ln w="6350">
              <a:noFill/>
              <a:prstDash val="solid"/>
            </a:ln>
            <a:effectLst/>
          </c:spPr>
          <c:invertIfNegative val="0"/>
          <c:dLbls>
            <c:dLbl>
              <c:idx val="5"/>
              <c:spPr>
                <a:noFill/>
                <a:ln>
                  <a:noFill/>
                </a:ln>
                <a:effectLst/>
              </c:spPr>
              <c:txPr>
                <a:bodyPr rot="0" spcFirstLastPara="1" vertOverflow="ellipsis" vert="horz" wrap="square" lIns="38100" tIns="19050" rIns="38100" bIns="19050" anchor="ctr" anchorCtr="1">
                  <a:spAutoFit/>
                </a:bodyPr>
                <a:lstStyle/>
                <a:p>
                  <a:pPr>
                    <a:defRPr lang="zh-CN" sz="900" b="1"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B1A-479A-A1E4-51D35B0A06B9}"/>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'[化工碳纤维需求量(年).xlsx]需求量 总'!$B$1:$G$1</c:f>
              <c:numCache>
                <c:formatCode>General</c:formatCode>
                <c:ptCount val="6"/>
                <c:pt idx="0">
                  <c:v>2015</c:v>
                </c:pt>
                <c:pt idx="1">
                  <c:v>2016</c:v>
                </c:pt>
                <c:pt idx="2">
                  <c:v>2017</c:v>
                </c:pt>
                <c:pt idx="3">
                  <c:v>2018</c:v>
                </c:pt>
                <c:pt idx="4">
                  <c:v>2019</c:v>
                </c:pt>
                <c:pt idx="5">
                  <c:v>2020</c:v>
                </c:pt>
              </c:numCache>
            </c:numRef>
          </c:cat>
          <c:val>
            <c:numRef>
              <c:f>'[化工碳纤维需求量(年).xlsx]需求量 总'!$B$2:$G$2</c:f>
              <c:numCache>
                <c:formatCode>0.0_ </c:formatCode>
                <c:ptCount val="6"/>
                <c:pt idx="0">
                  <c:v>1.6789000000000001</c:v>
                </c:pt>
                <c:pt idx="1">
                  <c:v>1.9562999999999999</c:v>
                </c:pt>
                <c:pt idx="2">
                  <c:v>2.3487</c:v>
                </c:pt>
                <c:pt idx="3">
                  <c:v>3.1</c:v>
                </c:pt>
                <c:pt idx="4">
                  <c:v>3.7839999999999998</c:v>
                </c:pt>
                <c:pt idx="5">
                  <c:v>4.8851000000000004</c:v>
                </c:pt>
              </c:numCache>
            </c:numRef>
          </c:val>
          <c:extLst>
            <c:ext xmlns:c16="http://schemas.microsoft.com/office/drawing/2014/chart" uri="{C3380CC4-5D6E-409C-BE32-E72D297353CC}">
              <c16:uniqueId val="{00000000-0D2D-4261-B901-139A0CA506AC}"/>
            </c:ext>
          </c:extLst>
        </c:ser>
        <c:ser>
          <c:idx val="2"/>
          <c:order val="2"/>
          <c:tx>
            <c:strRef>
              <c:f>'[化工碳纤维需求量(年).xlsx]需求量 总'!$A$4</c:f>
              <c:strCache>
                <c:ptCount val="1"/>
                <c:pt idx="0">
                  <c:v>全球碳纤维需求量(万吨)</c:v>
                </c:pt>
              </c:strCache>
            </c:strRef>
          </c:tx>
          <c:spPr>
            <a:solidFill>
              <a:srgbClr val="C8C8C8"/>
            </a:solidFill>
            <a:ln w="6350">
              <a:noFill/>
              <a:prstDash val="solid"/>
            </a:ln>
            <a:effectLst/>
          </c:spPr>
          <c:invertIfNegative val="0"/>
          <c:dLbls>
            <c:dLbl>
              <c:idx val="5"/>
              <c:spPr>
                <a:noFill/>
                <a:ln>
                  <a:noFill/>
                </a:ln>
                <a:effectLst/>
              </c:spPr>
              <c:txPr>
                <a:bodyPr rot="0" spcFirstLastPara="1" vertOverflow="ellipsis" vert="horz" wrap="square" lIns="38100" tIns="19050" rIns="38100" bIns="19050" anchor="ctr" anchorCtr="1">
                  <a:spAutoFit/>
                </a:bodyPr>
                <a:lstStyle/>
                <a:p>
                  <a:pPr>
                    <a:defRPr lang="zh-CN" sz="900" b="1"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B1A-479A-A1E4-51D35B0A06B9}"/>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'[化工碳纤维需求量(年).xlsx]需求量 总'!$B$1:$G$1</c:f>
              <c:numCache>
                <c:formatCode>General</c:formatCode>
                <c:ptCount val="6"/>
                <c:pt idx="0">
                  <c:v>2015</c:v>
                </c:pt>
                <c:pt idx="1">
                  <c:v>2016</c:v>
                </c:pt>
                <c:pt idx="2">
                  <c:v>2017</c:v>
                </c:pt>
                <c:pt idx="3">
                  <c:v>2018</c:v>
                </c:pt>
                <c:pt idx="4">
                  <c:v>2019</c:v>
                </c:pt>
                <c:pt idx="5">
                  <c:v>2020</c:v>
                </c:pt>
              </c:numCache>
            </c:numRef>
          </c:cat>
          <c:val>
            <c:numRef>
              <c:f>'[化工碳纤维需求量(年).xlsx]需求量 总'!$B$4:$G$4</c:f>
              <c:numCache>
                <c:formatCode>0.0_ </c:formatCode>
                <c:ptCount val="6"/>
                <c:pt idx="0">
                  <c:v>5.3</c:v>
                </c:pt>
                <c:pt idx="1">
                  <c:v>7.65</c:v>
                </c:pt>
                <c:pt idx="2">
                  <c:v>8.42</c:v>
                </c:pt>
                <c:pt idx="3">
                  <c:v>9.26</c:v>
                </c:pt>
                <c:pt idx="4">
                  <c:v>10.37</c:v>
                </c:pt>
                <c:pt idx="5">
                  <c:v>10.686</c:v>
                </c:pt>
              </c:numCache>
            </c:numRef>
          </c:val>
          <c:extLst>
            <c:ext xmlns:c16="http://schemas.microsoft.com/office/drawing/2014/chart" uri="{C3380CC4-5D6E-409C-BE32-E72D297353CC}">
              <c16:uniqueId val="{00000001-0D2D-4261-B901-139A0CA506AC}"/>
            </c:ext>
          </c:extLst>
        </c:ser>
        <c:dLbls>
          <c:showLegendKey val="0"/>
          <c:showVal val="0"/>
          <c:showCatName val="0"/>
          <c:showSerName val="0"/>
          <c:showPercent val="0"/>
          <c:showBubbleSize val="0"/>
        </c:dLbls>
        <c:gapWidth val="219"/>
        <c:axId val="1140563056"/>
        <c:axId val="1140566664"/>
      </c:barChart>
      <c:lineChart>
        <c:grouping val="standard"/>
        <c:varyColors val="0"/>
        <c:ser>
          <c:idx val="1"/>
          <c:order val="1"/>
          <c:tx>
            <c:strRef>
              <c:f>'[化工碳纤维需求量(年).xlsx]需求量 总'!$A$3</c:f>
              <c:strCache>
                <c:ptCount val="1"/>
                <c:pt idx="0">
                  <c:v>中国需求量增速</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numRef>
              <c:f>'[化工碳纤维需求量(年).xlsx]需求量 总'!$B$1:$G$1</c:f>
              <c:numCache>
                <c:formatCode>General</c:formatCode>
                <c:ptCount val="6"/>
                <c:pt idx="0">
                  <c:v>2015</c:v>
                </c:pt>
                <c:pt idx="1">
                  <c:v>2016</c:v>
                </c:pt>
                <c:pt idx="2">
                  <c:v>2017</c:v>
                </c:pt>
                <c:pt idx="3">
                  <c:v>2018</c:v>
                </c:pt>
                <c:pt idx="4">
                  <c:v>2019</c:v>
                </c:pt>
                <c:pt idx="5">
                  <c:v>2020</c:v>
                </c:pt>
              </c:numCache>
            </c:numRef>
          </c:cat>
          <c:val>
            <c:numRef>
              <c:f>'[化工碳纤维需求量(年).xlsx]需求量 总'!$B$3:$G$3</c:f>
              <c:numCache>
                <c:formatCode>0.00%</c:formatCode>
                <c:ptCount val="6"/>
                <c:pt idx="1">
                  <c:v>0.165227232116266</c:v>
                </c:pt>
                <c:pt idx="2">
                  <c:v>0.200582732709707</c:v>
                </c:pt>
                <c:pt idx="3">
                  <c:v>0.31987908204538701</c:v>
                </c:pt>
                <c:pt idx="4">
                  <c:v>0.22064516129032199</c:v>
                </c:pt>
                <c:pt idx="5">
                  <c:v>0.29098837209302397</c:v>
                </c:pt>
              </c:numCache>
            </c:numRef>
          </c:val>
          <c:smooth val="1"/>
          <c:extLst>
            <c:ext xmlns:c16="http://schemas.microsoft.com/office/drawing/2014/chart" uri="{C3380CC4-5D6E-409C-BE32-E72D297353CC}">
              <c16:uniqueId val="{00000002-0D2D-4261-B901-139A0CA506AC}"/>
            </c:ext>
          </c:extLst>
        </c:ser>
        <c:ser>
          <c:idx val="3"/>
          <c:order val="3"/>
          <c:tx>
            <c:strRef>
              <c:f>'[化工碳纤维需求量(年).xlsx]需求量 总'!$A$5</c:f>
              <c:strCache>
                <c:ptCount val="1"/>
                <c:pt idx="0">
                  <c:v>全球需求量增速</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'[化工碳纤维需求量(年).xlsx]需求量 总'!$B$1:$G$1</c:f>
              <c:numCache>
                <c:formatCode>General</c:formatCode>
                <c:ptCount val="6"/>
                <c:pt idx="0">
                  <c:v>2015</c:v>
                </c:pt>
                <c:pt idx="1">
                  <c:v>2016</c:v>
                </c:pt>
                <c:pt idx="2">
                  <c:v>2017</c:v>
                </c:pt>
                <c:pt idx="3">
                  <c:v>2018</c:v>
                </c:pt>
                <c:pt idx="4">
                  <c:v>2019</c:v>
                </c:pt>
                <c:pt idx="5">
                  <c:v>2020</c:v>
                </c:pt>
              </c:numCache>
            </c:numRef>
          </c:cat>
          <c:val>
            <c:numRef>
              <c:f>'[化工碳纤维需求量(年).xlsx]需求量 总'!$B$5:$G$5</c:f>
              <c:numCache>
                <c:formatCode>0.00%</c:formatCode>
                <c:ptCount val="6"/>
                <c:pt idx="1">
                  <c:v>0.44339622641509402</c:v>
                </c:pt>
                <c:pt idx="2">
                  <c:v>0.100653594771242</c:v>
                </c:pt>
                <c:pt idx="3">
                  <c:v>9.9762470308788501E-2</c:v>
                </c:pt>
                <c:pt idx="4">
                  <c:v>0.119870410367171</c:v>
                </c:pt>
                <c:pt idx="5">
                  <c:v>3.04725168756028E-2</c:v>
                </c:pt>
              </c:numCache>
            </c:numRef>
          </c:val>
          <c:smooth val="1"/>
          <c:extLst>
            <c:ext xmlns:c16="http://schemas.microsoft.com/office/drawing/2014/chart" uri="{C3380CC4-5D6E-409C-BE32-E72D297353CC}">
              <c16:uniqueId val="{00000003-0D2D-4261-B901-139A0CA506AC}"/>
            </c:ext>
          </c:extLst>
        </c:ser>
        <c:dLbls>
          <c:showLegendKey val="0"/>
          <c:showVal val="0"/>
          <c:showCatName val="0"/>
          <c:showSerName val="0"/>
          <c:showPercent val="0"/>
          <c:showBubbleSize val="0"/>
        </c:dLbls>
        <c:marker val="1"/>
        <c:smooth val="0"/>
        <c:axId val="1140707192"/>
        <c:axId val="1140706536"/>
      </c:lineChart>
      <c:catAx>
        <c:axId val="1140563056"/>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140566664"/>
        <c:crosses val="autoZero"/>
        <c:auto val="1"/>
        <c:lblAlgn val="ctr"/>
        <c:lblOffset val="100"/>
        <c:noMultiLvlLbl val="0"/>
      </c:catAx>
      <c:valAx>
        <c:axId val="1140566664"/>
        <c:scaling>
          <c:orientation val="minMax"/>
        </c:scaling>
        <c:delete val="0"/>
        <c:axPos val="l"/>
        <c:majorGridlines>
          <c:spPr>
            <a:ln w="9525" cap="flat" cmpd="sng" algn="ctr">
              <a:noFill/>
              <a:round/>
            </a:ln>
            <a:effectLst/>
          </c:spPr>
        </c:majorGridlines>
        <c:numFmt formatCode="0.0_ "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140563056"/>
        <c:crosses val="autoZero"/>
        <c:crossBetween val="between"/>
      </c:valAx>
      <c:catAx>
        <c:axId val="1140707192"/>
        <c:scaling>
          <c:orientation val="minMax"/>
        </c:scaling>
        <c:delete val="1"/>
        <c:axPos val="b"/>
        <c:numFmt formatCode="General" sourceLinked="1"/>
        <c:majorTickMark val="out"/>
        <c:minorTickMark val="none"/>
        <c:tickLblPos val="nextTo"/>
        <c:crossAx val="1140706536"/>
        <c:crosses val="autoZero"/>
        <c:auto val="1"/>
        <c:lblAlgn val="ctr"/>
        <c:lblOffset val="100"/>
        <c:noMultiLvlLbl val="0"/>
      </c:catAx>
      <c:valAx>
        <c:axId val="1140706536"/>
        <c:scaling>
          <c:orientation val="minMax"/>
        </c:scaling>
        <c:delete val="0"/>
        <c:axPos val="r"/>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140707192"/>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企业对比!$A$118</c:f>
              <c:strCache>
                <c:ptCount val="1"/>
                <c:pt idx="0">
                  <c:v>归属净利润（亿元）</c:v>
                </c:pt>
              </c:strCache>
            </c:strRef>
          </c:tx>
          <c:spPr>
            <a:solidFill>
              <a:srgbClr val="E10000"/>
            </a:solidFill>
            <a:ln w="6350">
              <a:no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企业对比!$B$115:$J$115</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企业对比!$B$118:$J$118</c:f>
              <c:numCache>
                <c:formatCode>#,##0.0_ </c:formatCode>
                <c:ptCount val="9"/>
                <c:pt idx="0">
                  <c:v>-9.1999999999999998E-2</c:v>
                </c:pt>
                <c:pt idx="1">
                  <c:v>-0.154</c:v>
                </c:pt>
                <c:pt idx="2">
                  <c:v>0.41</c:v>
                </c:pt>
                <c:pt idx="3">
                  <c:v>1.1220000000000001</c:v>
                </c:pt>
                <c:pt idx="4">
                  <c:v>0.64700000000000002</c:v>
                </c:pt>
                <c:pt idx="5">
                  <c:v>0.66700000000000004</c:v>
                </c:pt>
                <c:pt idx="6">
                  <c:v>0.83520000000000005</c:v>
                </c:pt>
                <c:pt idx="7">
                  <c:v>2.1324999999999998</c:v>
                </c:pt>
                <c:pt idx="8">
                  <c:v>4.1311</c:v>
                </c:pt>
              </c:numCache>
            </c:numRef>
          </c:val>
          <c:extLst>
            <c:ext xmlns:c16="http://schemas.microsoft.com/office/drawing/2014/chart" uri="{C3380CC4-5D6E-409C-BE32-E72D297353CC}">
              <c16:uniqueId val="{00000000-422B-4EDD-B5D8-48BB37B0CAFC}"/>
            </c:ext>
          </c:extLst>
        </c:ser>
        <c:dLbls>
          <c:showLegendKey val="0"/>
          <c:showVal val="0"/>
          <c:showCatName val="0"/>
          <c:showSerName val="0"/>
          <c:showPercent val="0"/>
          <c:showBubbleSize val="0"/>
        </c:dLbls>
        <c:gapWidth val="219"/>
        <c:axId val="992976520"/>
        <c:axId val="992973568"/>
      </c:barChart>
      <c:lineChart>
        <c:grouping val="standard"/>
        <c:varyColors val="0"/>
        <c:ser>
          <c:idx val="1"/>
          <c:order val="1"/>
          <c:tx>
            <c:strRef>
              <c:f>企业对比!$A$119</c:f>
              <c:strCache>
                <c:ptCount val="1"/>
                <c:pt idx="0">
                  <c:v>YOY</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企业对比!$B$115:$J$115</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企业对比!$B$119:$J$119</c:f>
              <c:numCache>
                <c:formatCode>0%</c:formatCode>
                <c:ptCount val="9"/>
                <c:pt idx="1">
                  <c:v>0.67391304347826098</c:v>
                </c:pt>
                <c:pt idx="2">
                  <c:v>-3.662337662337662</c:v>
                </c:pt>
                <c:pt idx="3">
                  <c:v>1.7365853658536587</c:v>
                </c:pt>
                <c:pt idx="4">
                  <c:v>-0.42335115864527628</c:v>
                </c:pt>
                <c:pt idx="5">
                  <c:v>3.0911901081916549E-2</c:v>
                </c:pt>
                <c:pt idx="6">
                  <c:v>0.25217391304347836</c:v>
                </c:pt>
                <c:pt idx="7">
                  <c:v>1.5532806513409958</c:v>
                </c:pt>
                <c:pt idx="8">
                  <c:v>0.93720984759671766</c:v>
                </c:pt>
              </c:numCache>
            </c:numRef>
          </c:val>
          <c:smooth val="1"/>
          <c:extLst>
            <c:ext xmlns:c16="http://schemas.microsoft.com/office/drawing/2014/chart" uri="{C3380CC4-5D6E-409C-BE32-E72D297353CC}">
              <c16:uniqueId val="{00000001-422B-4EDD-B5D8-48BB37B0CAFC}"/>
            </c:ext>
          </c:extLst>
        </c:ser>
        <c:dLbls>
          <c:showLegendKey val="0"/>
          <c:showVal val="0"/>
          <c:showCatName val="0"/>
          <c:showSerName val="0"/>
          <c:showPercent val="0"/>
          <c:showBubbleSize val="0"/>
        </c:dLbls>
        <c:marker val="1"/>
        <c:smooth val="0"/>
        <c:axId val="1071900040"/>
        <c:axId val="1071903976"/>
      </c:lineChart>
      <c:catAx>
        <c:axId val="992976520"/>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992973568"/>
        <c:crosses val="autoZero"/>
        <c:auto val="1"/>
        <c:lblAlgn val="ctr"/>
        <c:lblOffset val="100"/>
        <c:noMultiLvlLbl val="0"/>
      </c:catAx>
      <c:valAx>
        <c:axId val="992973568"/>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0_ "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992976520"/>
        <c:crosses val="autoZero"/>
        <c:crossBetween val="between"/>
      </c:valAx>
      <c:valAx>
        <c:axId val="1071903976"/>
        <c:scaling>
          <c:orientation val="minMax"/>
        </c:scaling>
        <c:delete val="0"/>
        <c:axPos val="r"/>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071900040"/>
        <c:crosses val="max"/>
        <c:crossBetween val="between"/>
      </c:valAx>
      <c:catAx>
        <c:axId val="1071900040"/>
        <c:scaling>
          <c:orientation val="minMax"/>
        </c:scaling>
        <c:delete val="1"/>
        <c:axPos val="b"/>
        <c:numFmt formatCode="General" sourceLinked="1"/>
        <c:majorTickMark val="out"/>
        <c:minorTickMark val="none"/>
        <c:tickLblPos val="nextTo"/>
        <c:crossAx val="107190397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中复神鹰!$A$2</c:f>
              <c:strCache>
                <c:ptCount val="1"/>
                <c:pt idx="0">
                  <c:v>营业收入（亿元）</c:v>
                </c:pt>
              </c:strCache>
            </c:strRef>
          </c:tx>
          <c:spPr>
            <a:solidFill>
              <a:srgbClr val="E10000"/>
            </a:solidFill>
            <a:ln w="6350">
              <a:solidFill>
                <a:srgbClr val="FFFFFF"/>
              </a:solidFill>
              <a:prstDash val="solid"/>
            </a:ln>
            <a:effectLst/>
          </c:spPr>
          <c:invertIfNegative val="0"/>
          <c:dLbls>
            <c:dLbl>
              <c:idx val="1"/>
              <c:layout>
                <c:manualLayout>
                  <c:x val="7.8206786132150995E-3"/>
                  <c:y val="-6.264951126193887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785-4C0E-B428-2754111B365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中复神鹰!$B$1:$G$1</c:f>
              <c:strCache>
                <c:ptCount val="6"/>
                <c:pt idx="0">
                  <c:v>2016</c:v>
                </c:pt>
                <c:pt idx="1">
                  <c:v>2017</c:v>
                </c:pt>
                <c:pt idx="2">
                  <c:v>2018</c:v>
                </c:pt>
                <c:pt idx="3">
                  <c:v>2019</c:v>
                </c:pt>
                <c:pt idx="4">
                  <c:v>2020</c:v>
                </c:pt>
                <c:pt idx="5">
                  <c:v>2021H</c:v>
                </c:pt>
              </c:strCache>
            </c:strRef>
          </c:cat>
          <c:val>
            <c:numRef>
              <c:f>中复神鹰!$B$2:$G$2</c:f>
              <c:numCache>
                <c:formatCode>###,##0.0</c:formatCode>
                <c:ptCount val="6"/>
                <c:pt idx="0">
                  <c:v>0.94610000000000005</c:v>
                </c:pt>
                <c:pt idx="1">
                  <c:v>1.2325999999999999</c:v>
                </c:pt>
                <c:pt idx="2">
                  <c:v>3.0794999999999999</c:v>
                </c:pt>
                <c:pt idx="3">
                  <c:v>4.1509999999999998</c:v>
                </c:pt>
                <c:pt idx="4">
                  <c:v>5.3231000000000002</c:v>
                </c:pt>
                <c:pt idx="5">
                  <c:v>3.8108628829733799</c:v>
                </c:pt>
              </c:numCache>
            </c:numRef>
          </c:val>
          <c:extLst>
            <c:ext xmlns:c16="http://schemas.microsoft.com/office/drawing/2014/chart" uri="{C3380CC4-5D6E-409C-BE32-E72D297353CC}">
              <c16:uniqueId val="{00000001-D785-4C0E-B428-2754111B3657}"/>
            </c:ext>
          </c:extLst>
        </c:ser>
        <c:dLbls>
          <c:showLegendKey val="0"/>
          <c:showVal val="0"/>
          <c:showCatName val="0"/>
          <c:showSerName val="0"/>
          <c:showPercent val="0"/>
          <c:showBubbleSize val="0"/>
        </c:dLbls>
        <c:gapWidth val="219"/>
        <c:axId val="877433368"/>
        <c:axId val="877437304"/>
      </c:barChart>
      <c:lineChart>
        <c:grouping val="standard"/>
        <c:varyColors val="0"/>
        <c:ser>
          <c:idx val="1"/>
          <c:order val="1"/>
          <c:tx>
            <c:strRef>
              <c:f>中复神鹰!$A$3</c:f>
              <c:strCache>
                <c:ptCount val="1"/>
                <c:pt idx="0">
                  <c:v>YOY</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dLbls>
            <c:dLbl>
              <c:idx val="1"/>
              <c:layout>
                <c:manualLayout>
                  <c:x val="-0.10079869450089292"/>
                  <c:y val="6.885695834678658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785-4C0E-B428-2754111B365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中复神鹰!$B$1:$G$1</c:f>
              <c:strCache>
                <c:ptCount val="6"/>
                <c:pt idx="0">
                  <c:v>2016</c:v>
                </c:pt>
                <c:pt idx="1">
                  <c:v>2017</c:v>
                </c:pt>
                <c:pt idx="2">
                  <c:v>2018</c:v>
                </c:pt>
                <c:pt idx="3">
                  <c:v>2019</c:v>
                </c:pt>
                <c:pt idx="4">
                  <c:v>2020</c:v>
                </c:pt>
                <c:pt idx="5">
                  <c:v>2021H</c:v>
                </c:pt>
              </c:strCache>
            </c:strRef>
          </c:cat>
          <c:val>
            <c:numRef>
              <c:f>中复神鹰!$B$3:$G$3</c:f>
              <c:numCache>
                <c:formatCode>0%</c:formatCode>
                <c:ptCount val="6"/>
                <c:pt idx="1">
                  <c:v>0.30282211182750229</c:v>
                </c:pt>
                <c:pt idx="2">
                  <c:v>1.4983774135972743</c:v>
                </c:pt>
                <c:pt idx="3">
                  <c:v>0.34794609514531571</c:v>
                </c:pt>
                <c:pt idx="4">
                  <c:v>0.28236569501324982</c:v>
                </c:pt>
              </c:numCache>
            </c:numRef>
          </c:val>
          <c:smooth val="1"/>
          <c:extLst>
            <c:ext xmlns:c16="http://schemas.microsoft.com/office/drawing/2014/chart" uri="{C3380CC4-5D6E-409C-BE32-E72D297353CC}">
              <c16:uniqueId val="{00000003-D785-4C0E-B428-2754111B3657}"/>
            </c:ext>
          </c:extLst>
        </c:ser>
        <c:dLbls>
          <c:showLegendKey val="0"/>
          <c:showVal val="0"/>
          <c:showCatName val="0"/>
          <c:showSerName val="0"/>
          <c:showPercent val="0"/>
          <c:showBubbleSize val="0"/>
        </c:dLbls>
        <c:marker val="1"/>
        <c:smooth val="0"/>
        <c:axId val="877469120"/>
        <c:axId val="877460920"/>
      </c:lineChart>
      <c:catAx>
        <c:axId val="877433368"/>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877437304"/>
        <c:crosses val="autoZero"/>
        <c:auto val="1"/>
        <c:lblAlgn val="ctr"/>
        <c:lblOffset val="100"/>
        <c:noMultiLvlLbl val="0"/>
      </c:catAx>
      <c:valAx>
        <c:axId val="877437304"/>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General"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877433368"/>
        <c:crosses val="autoZero"/>
        <c:crossBetween val="between"/>
      </c:valAx>
      <c:valAx>
        <c:axId val="877460920"/>
        <c:scaling>
          <c:orientation val="minMax"/>
        </c:scaling>
        <c:delete val="0"/>
        <c:axPos val="r"/>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877469120"/>
        <c:crosses val="max"/>
        <c:crossBetween val="between"/>
      </c:valAx>
      <c:catAx>
        <c:axId val="877469120"/>
        <c:scaling>
          <c:orientation val="minMax"/>
        </c:scaling>
        <c:delete val="1"/>
        <c:axPos val="b"/>
        <c:numFmt formatCode="General" sourceLinked="1"/>
        <c:majorTickMark val="out"/>
        <c:minorTickMark val="none"/>
        <c:tickLblPos val="nextTo"/>
        <c:crossAx val="87746092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中复神鹰!$A$12</c:f>
              <c:strCache>
                <c:ptCount val="1"/>
                <c:pt idx="0">
                  <c:v>主营业务毛利率</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中复神鹰!$B$1:$G$1</c:f>
              <c:strCache>
                <c:ptCount val="6"/>
                <c:pt idx="0">
                  <c:v>2016</c:v>
                </c:pt>
                <c:pt idx="1">
                  <c:v>2017</c:v>
                </c:pt>
                <c:pt idx="2">
                  <c:v>2018</c:v>
                </c:pt>
                <c:pt idx="3">
                  <c:v>2019</c:v>
                </c:pt>
                <c:pt idx="4">
                  <c:v>2020</c:v>
                </c:pt>
                <c:pt idx="5">
                  <c:v>2021H</c:v>
                </c:pt>
              </c:strCache>
            </c:strRef>
          </c:cat>
          <c:val>
            <c:numRef>
              <c:f>中复神鹰!$B$12:$G$12</c:f>
              <c:numCache>
                <c:formatCode>General</c:formatCode>
                <c:ptCount val="6"/>
                <c:pt idx="2" formatCode="0%">
                  <c:v>0.11332827599854878</c:v>
                </c:pt>
                <c:pt idx="3" formatCode="0%">
                  <c:v>0.25538798345901237</c:v>
                </c:pt>
                <c:pt idx="4" formatCode="0%">
                  <c:v>0.43146101495706246</c:v>
                </c:pt>
                <c:pt idx="5" formatCode="0%">
                  <c:v>0.47678923608896195</c:v>
                </c:pt>
              </c:numCache>
            </c:numRef>
          </c:val>
          <c:smooth val="1"/>
          <c:extLst>
            <c:ext xmlns:c16="http://schemas.microsoft.com/office/drawing/2014/chart" uri="{C3380CC4-5D6E-409C-BE32-E72D297353CC}">
              <c16:uniqueId val="{00000000-026A-41E6-9B8D-CDFF7A2195AD}"/>
            </c:ext>
          </c:extLst>
        </c:ser>
        <c:ser>
          <c:idx val="1"/>
          <c:order val="1"/>
          <c:tx>
            <c:strRef>
              <c:f>中复神鹰!$A$13</c:f>
              <c:strCache>
                <c:ptCount val="1"/>
                <c:pt idx="0">
                  <c:v>归属净利率</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dLbls>
            <c:dLbl>
              <c:idx val="2"/>
              <c:layout>
                <c:manualLayout>
                  <c:x val="-5.0345772522938606E-2"/>
                  <c:y val="9.56839952642341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26A-41E6-9B8D-CDFF7A2195A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中复神鹰!$B$1:$G$1</c:f>
              <c:strCache>
                <c:ptCount val="6"/>
                <c:pt idx="0">
                  <c:v>2016</c:v>
                </c:pt>
                <c:pt idx="1">
                  <c:v>2017</c:v>
                </c:pt>
                <c:pt idx="2">
                  <c:v>2018</c:v>
                </c:pt>
                <c:pt idx="3">
                  <c:v>2019</c:v>
                </c:pt>
                <c:pt idx="4">
                  <c:v>2020</c:v>
                </c:pt>
                <c:pt idx="5">
                  <c:v>2021H</c:v>
                </c:pt>
              </c:strCache>
            </c:strRef>
          </c:cat>
          <c:val>
            <c:numRef>
              <c:f>中复神鹰!$B$13:$G$13</c:f>
              <c:numCache>
                <c:formatCode>0%</c:formatCode>
                <c:ptCount val="6"/>
                <c:pt idx="0">
                  <c:v>-0.49624775393721587</c:v>
                </c:pt>
                <c:pt idx="1">
                  <c:v>-0.51500892422521505</c:v>
                </c:pt>
                <c:pt idx="2">
                  <c:v>-7.9493424257184614E-2</c:v>
                </c:pt>
                <c:pt idx="3">
                  <c:v>6.2996868224524216E-2</c:v>
                </c:pt>
                <c:pt idx="4">
                  <c:v>0.1601134677161804</c:v>
                </c:pt>
                <c:pt idx="5">
                  <c:v>0.31695367613373071</c:v>
                </c:pt>
              </c:numCache>
            </c:numRef>
          </c:val>
          <c:smooth val="1"/>
          <c:extLst>
            <c:ext xmlns:c16="http://schemas.microsoft.com/office/drawing/2014/chart" uri="{C3380CC4-5D6E-409C-BE32-E72D297353CC}">
              <c16:uniqueId val="{00000002-026A-41E6-9B8D-CDFF7A2195AD}"/>
            </c:ext>
          </c:extLst>
        </c:ser>
        <c:dLbls>
          <c:showLegendKey val="0"/>
          <c:showVal val="0"/>
          <c:showCatName val="0"/>
          <c:showSerName val="0"/>
          <c:showPercent val="0"/>
          <c:showBubbleSize val="0"/>
        </c:dLbls>
        <c:marker val="1"/>
        <c:smooth val="0"/>
        <c:axId val="877433368"/>
        <c:axId val="877437304"/>
      </c:lineChart>
      <c:catAx>
        <c:axId val="877433368"/>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877437304"/>
        <c:crosses val="autoZero"/>
        <c:auto val="1"/>
        <c:lblAlgn val="ctr"/>
        <c:lblOffset val="100"/>
        <c:noMultiLvlLbl val="0"/>
      </c:catAx>
      <c:valAx>
        <c:axId val="877437304"/>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877433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88761623252701"/>
          <c:y val="7.5180281993326895E-2"/>
          <c:w val="0.782844694870374"/>
          <c:h val="0.60818372618663197"/>
        </c:manualLayout>
      </c:layout>
      <c:barChart>
        <c:barDir val="col"/>
        <c:grouping val="clustered"/>
        <c:varyColors val="0"/>
        <c:ser>
          <c:idx val="3"/>
          <c:order val="0"/>
          <c:tx>
            <c:strRef>
              <c:f>中复神鹰!$A$54</c:f>
              <c:strCache>
                <c:ptCount val="1"/>
                <c:pt idx="0">
                  <c:v>中复神鹰产能（吨）</c:v>
                </c:pt>
              </c:strCache>
            </c:strRef>
          </c:tx>
          <c:spPr>
            <a:solidFill>
              <a:srgbClr val="E10000"/>
            </a:solidFill>
            <a:ln w="6350">
              <a:solidFill>
                <a:srgbClr val="FFFFFF"/>
              </a:solid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8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中复神鹰!$B$53:$E$53</c:f>
              <c:strCache>
                <c:ptCount val="4"/>
                <c:pt idx="0">
                  <c:v>2018</c:v>
                </c:pt>
                <c:pt idx="1">
                  <c:v>2019</c:v>
                </c:pt>
                <c:pt idx="2">
                  <c:v>2020</c:v>
                </c:pt>
                <c:pt idx="3">
                  <c:v>2021H</c:v>
                </c:pt>
              </c:strCache>
            </c:strRef>
          </c:cat>
          <c:val>
            <c:numRef>
              <c:f>中复神鹰!$B$54:$E$54</c:f>
              <c:numCache>
                <c:formatCode>0</c:formatCode>
                <c:ptCount val="4"/>
                <c:pt idx="0">
                  <c:v>3500</c:v>
                </c:pt>
                <c:pt idx="1">
                  <c:v>3500</c:v>
                </c:pt>
                <c:pt idx="2">
                  <c:v>3500</c:v>
                </c:pt>
                <c:pt idx="3" formatCode="General">
                  <c:v>5500</c:v>
                </c:pt>
              </c:numCache>
            </c:numRef>
          </c:val>
          <c:extLst>
            <c:ext xmlns:c16="http://schemas.microsoft.com/office/drawing/2014/chart" uri="{C3380CC4-5D6E-409C-BE32-E72D297353CC}">
              <c16:uniqueId val="{00000000-CB8B-4895-B5C7-C4336201CD8D}"/>
            </c:ext>
          </c:extLst>
        </c:ser>
        <c:ser>
          <c:idx val="2"/>
          <c:order val="1"/>
          <c:tx>
            <c:strRef>
              <c:f>中复神鹰!$A$55</c:f>
              <c:strCache>
                <c:ptCount val="1"/>
                <c:pt idx="0">
                  <c:v>中复神鹰产量(吨）</c:v>
                </c:pt>
              </c:strCache>
            </c:strRef>
          </c:tx>
          <c:spPr>
            <a:solidFill>
              <a:srgbClr val="C8C8C8"/>
            </a:solidFill>
            <a:ln w="6350">
              <a:solidFill>
                <a:srgbClr val="FFFFFF"/>
              </a:solidFill>
              <a:prstDash val="solid"/>
            </a:ln>
            <a:effectLst/>
          </c:spPr>
          <c:invertIfNegative val="0"/>
          <c:cat>
            <c:strRef>
              <c:f>中复神鹰!$B$53:$E$53</c:f>
              <c:strCache>
                <c:ptCount val="4"/>
                <c:pt idx="0">
                  <c:v>2018</c:v>
                </c:pt>
                <c:pt idx="1">
                  <c:v>2019</c:v>
                </c:pt>
                <c:pt idx="2">
                  <c:v>2020</c:v>
                </c:pt>
                <c:pt idx="3">
                  <c:v>2021H</c:v>
                </c:pt>
              </c:strCache>
            </c:strRef>
          </c:cat>
          <c:val>
            <c:numRef>
              <c:f>中复神鹰!$B$55:$E$55</c:f>
              <c:numCache>
                <c:formatCode>0</c:formatCode>
                <c:ptCount val="4"/>
                <c:pt idx="0">
                  <c:v>2979.89</c:v>
                </c:pt>
                <c:pt idx="1">
                  <c:v>3342.15</c:v>
                </c:pt>
                <c:pt idx="2">
                  <c:v>3777.21</c:v>
                </c:pt>
                <c:pt idx="3">
                  <c:v>4512.75</c:v>
                </c:pt>
              </c:numCache>
            </c:numRef>
          </c:val>
          <c:extLst>
            <c:ext xmlns:c16="http://schemas.microsoft.com/office/drawing/2014/chart" uri="{C3380CC4-5D6E-409C-BE32-E72D297353CC}">
              <c16:uniqueId val="{00000001-CB8B-4895-B5C7-C4336201CD8D}"/>
            </c:ext>
          </c:extLst>
        </c:ser>
        <c:dLbls>
          <c:showLegendKey val="0"/>
          <c:showVal val="0"/>
          <c:showCatName val="0"/>
          <c:showSerName val="0"/>
          <c:showPercent val="0"/>
          <c:showBubbleSize val="0"/>
        </c:dLbls>
        <c:gapWidth val="150"/>
        <c:axId val="970933304"/>
        <c:axId val="970931664"/>
      </c:barChart>
      <c:lineChart>
        <c:grouping val="standard"/>
        <c:varyColors val="0"/>
        <c:ser>
          <c:idx val="0"/>
          <c:order val="2"/>
          <c:tx>
            <c:strRef>
              <c:f>中复神鹰!$A$56</c:f>
              <c:strCache>
                <c:ptCount val="1"/>
                <c:pt idx="0">
                  <c:v>中复神鹰产能利用率</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strRef>
              <c:f>中复神鹰!$B$53:$E$53</c:f>
              <c:strCache>
                <c:ptCount val="4"/>
                <c:pt idx="0">
                  <c:v>2018</c:v>
                </c:pt>
                <c:pt idx="1">
                  <c:v>2019</c:v>
                </c:pt>
                <c:pt idx="2">
                  <c:v>2020</c:v>
                </c:pt>
                <c:pt idx="3">
                  <c:v>2021H</c:v>
                </c:pt>
              </c:strCache>
            </c:strRef>
          </c:cat>
          <c:val>
            <c:numRef>
              <c:f>中复神鹰!$B$56:$E$56</c:f>
              <c:numCache>
                <c:formatCode>0%</c:formatCode>
                <c:ptCount val="4"/>
                <c:pt idx="0">
                  <c:v>0.85140000000000005</c:v>
                </c:pt>
                <c:pt idx="1">
                  <c:v>0.95489999999999997</c:v>
                </c:pt>
                <c:pt idx="2">
                  <c:v>1.0791999999999999</c:v>
                </c:pt>
                <c:pt idx="3">
                  <c:v>0.82050000000000001</c:v>
                </c:pt>
              </c:numCache>
            </c:numRef>
          </c:val>
          <c:smooth val="1"/>
          <c:extLst>
            <c:ext xmlns:c16="http://schemas.microsoft.com/office/drawing/2014/chart" uri="{C3380CC4-5D6E-409C-BE32-E72D297353CC}">
              <c16:uniqueId val="{00000002-CB8B-4895-B5C7-C4336201CD8D}"/>
            </c:ext>
          </c:extLst>
        </c:ser>
        <c:ser>
          <c:idx val="1"/>
          <c:order val="3"/>
          <c:tx>
            <c:strRef>
              <c:f>中复神鹰!$A$57</c:f>
              <c:strCache>
                <c:ptCount val="1"/>
                <c:pt idx="0">
                  <c:v>行业平均产能利用率</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strRef>
              <c:f>中复神鹰!$B$53:$E$53</c:f>
              <c:strCache>
                <c:ptCount val="4"/>
                <c:pt idx="0">
                  <c:v>2018</c:v>
                </c:pt>
                <c:pt idx="1">
                  <c:v>2019</c:v>
                </c:pt>
                <c:pt idx="2">
                  <c:v>2020</c:v>
                </c:pt>
                <c:pt idx="3">
                  <c:v>2021H</c:v>
                </c:pt>
              </c:strCache>
            </c:strRef>
          </c:cat>
          <c:val>
            <c:numRef>
              <c:f>中复神鹰!$B$57:$D$57</c:f>
              <c:numCache>
                <c:formatCode>0%</c:formatCode>
                <c:ptCount val="3"/>
                <c:pt idx="0">
                  <c:v>0.33582089552238797</c:v>
                </c:pt>
                <c:pt idx="1">
                  <c:v>0.44609665427509299</c:v>
                </c:pt>
                <c:pt idx="2">
                  <c:v>0.51104972375690605</c:v>
                </c:pt>
              </c:numCache>
            </c:numRef>
          </c:val>
          <c:smooth val="1"/>
          <c:extLst>
            <c:ext xmlns:c16="http://schemas.microsoft.com/office/drawing/2014/chart" uri="{C3380CC4-5D6E-409C-BE32-E72D297353CC}">
              <c16:uniqueId val="{00000003-CB8B-4895-B5C7-C4336201CD8D}"/>
            </c:ext>
          </c:extLst>
        </c:ser>
        <c:dLbls>
          <c:showLegendKey val="0"/>
          <c:showVal val="0"/>
          <c:showCatName val="0"/>
          <c:showSerName val="0"/>
          <c:showPercent val="0"/>
          <c:showBubbleSize val="0"/>
        </c:dLbls>
        <c:marker val="1"/>
        <c:smooth val="0"/>
        <c:axId val="970934288"/>
        <c:axId val="970943800"/>
      </c:lineChart>
      <c:catAx>
        <c:axId val="970933304"/>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970931664"/>
        <c:crosses val="autoZero"/>
        <c:auto val="1"/>
        <c:lblAlgn val="ctr"/>
        <c:lblOffset val="100"/>
        <c:noMultiLvlLbl val="0"/>
      </c:catAx>
      <c:valAx>
        <c:axId val="970931664"/>
        <c:scaling>
          <c:orientation val="minMax"/>
        </c:scaling>
        <c:delete val="0"/>
        <c:axPos val="l"/>
        <c:majorGridlines>
          <c:spPr>
            <a:ln w="9525" cap="flat" cmpd="sng" algn="ctr">
              <a:noFill/>
              <a:round/>
            </a:ln>
            <a:effectLst/>
          </c:spPr>
        </c:majorGridlines>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970933304"/>
        <c:crosses val="autoZero"/>
        <c:crossBetween val="between"/>
      </c:valAx>
      <c:catAx>
        <c:axId val="970934288"/>
        <c:scaling>
          <c:orientation val="minMax"/>
        </c:scaling>
        <c:delete val="1"/>
        <c:axPos val="b"/>
        <c:numFmt formatCode="General" sourceLinked="1"/>
        <c:majorTickMark val="out"/>
        <c:minorTickMark val="none"/>
        <c:tickLblPos val="nextTo"/>
        <c:crossAx val="970943800"/>
        <c:crosses val="autoZero"/>
        <c:auto val="1"/>
        <c:lblAlgn val="ctr"/>
        <c:lblOffset val="100"/>
        <c:noMultiLvlLbl val="0"/>
      </c:catAx>
      <c:valAx>
        <c:axId val="970943800"/>
        <c:scaling>
          <c:orientation val="minMax"/>
        </c:scaling>
        <c:delete val="0"/>
        <c:axPos val="r"/>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970934288"/>
        <c:crosses val="max"/>
        <c:crossBetween val="between"/>
      </c:valAx>
      <c:spPr>
        <a:noFill/>
        <a:ln>
          <a:noFill/>
        </a:ln>
        <a:effectLst/>
      </c:spPr>
    </c:plotArea>
    <c:legend>
      <c:legendPos val="b"/>
      <c:layout>
        <c:manualLayout>
          <c:xMode val="edge"/>
          <c:yMode val="edge"/>
          <c:x val="6.8533160908923002E-2"/>
          <c:y val="0.85110752340975138"/>
          <c:w val="0.81726091508097787"/>
          <c:h val="0.1488924765902486"/>
        </c:manualLayout>
      </c:layout>
      <c:overlay val="0"/>
      <c:spPr>
        <a:noFill/>
        <a:ln>
          <a:noFill/>
        </a:ln>
        <a:effectLst/>
      </c:spPr>
      <c:txPr>
        <a:bodyPr rot="0" spcFirstLastPara="1" vertOverflow="ellipsis" vert="horz" wrap="square" anchor="ctr" anchorCtr="1"/>
        <a:lstStyle/>
        <a:p>
          <a:pPr>
            <a:defRPr lang="zh-CN"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中复神鹰!$A$112</c:f>
              <c:strCache>
                <c:ptCount val="1"/>
                <c:pt idx="0">
                  <c:v>2018</c:v>
                </c:pt>
              </c:strCache>
            </c:strRef>
          </c:tx>
          <c:spPr>
            <a:solidFill>
              <a:srgbClr val="E10000"/>
            </a:solidFill>
            <a:ln w="6350">
              <a:solidFill>
                <a:srgbClr val="FFFFFF"/>
              </a:solidFill>
              <a:prstDash val="solid"/>
            </a:ln>
            <a:effectLst/>
          </c:spPr>
          <c:invertIfNegative val="0"/>
          <c:cat>
            <c:strRef>
              <c:f>中复神鹰!$B$111:$G$111</c:f>
              <c:strCache>
                <c:ptCount val="6"/>
                <c:pt idx="0">
                  <c:v>体育休闲</c:v>
                </c:pt>
                <c:pt idx="1">
                  <c:v>交通建设</c:v>
                </c:pt>
                <c:pt idx="2">
                  <c:v>风电叶片</c:v>
                </c:pt>
                <c:pt idx="3">
                  <c:v>压力容器</c:v>
                </c:pt>
                <c:pt idx="4">
                  <c:v>炭炭复材</c:v>
                </c:pt>
                <c:pt idx="5">
                  <c:v>航空航天</c:v>
                </c:pt>
              </c:strCache>
            </c:strRef>
          </c:cat>
          <c:val>
            <c:numRef>
              <c:f>中复神鹰!$B$112:$G$112</c:f>
              <c:numCache>
                <c:formatCode>0</c:formatCode>
                <c:ptCount val="6"/>
                <c:pt idx="0">
                  <c:v>11.071999999999999</c:v>
                </c:pt>
                <c:pt idx="1">
                  <c:v>10.282999999999999</c:v>
                </c:pt>
                <c:pt idx="2">
                  <c:v>10.765000000000001</c:v>
                </c:pt>
                <c:pt idx="3">
                  <c:v>11.593999999999999</c:v>
                </c:pt>
                <c:pt idx="4">
                  <c:v>12.809000000000001</c:v>
                </c:pt>
                <c:pt idx="5">
                  <c:v>12.965999999999999</c:v>
                </c:pt>
              </c:numCache>
            </c:numRef>
          </c:val>
          <c:extLst>
            <c:ext xmlns:c16="http://schemas.microsoft.com/office/drawing/2014/chart" uri="{C3380CC4-5D6E-409C-BE32-E72D297353CC}">
              <c16:uniqueId val="{00000000-0714-4C46-BA3C-C2CEAA2C6188}"/>
            </c:ext>
          </c:extLst>
        </c:ser>
        <c:ser>
          <c:idx val="1"/>
          <c:order val="1"/>
          <c:tx>
            <c:strRef>
              <c:f>中复神鹰!$A$113</c:f>
              <c:strCache>
                <c:ptCount val="1"/>
                <c:pt idx="0">
                  <c:v>2019</c:v>
                </c:pt>
              </c:strCache>
            </c:strRef>
          </c:tx>
          <c:spPr>
            <a:solidFill>
              <a:srgbClr val="C8C8C8"/>
            </a:solidFill>
            <a:ln w="6350">
              <a:solidFill>
                <a:srgbClr val="FFFFFF"/>
              </a:solidFill>
              <a:prstDash val="solid"/>
            </a:ln>
            <a:effectLst/>
          </c:spPr>
          <c:invertIfNegative val="0"/>
          <c:cat>
            <c:strRef>
              <c:f>中复神鹰!$B$111:$G$111</c:f>
              <c:strCache>
                <c:ptCount val="6"/>
                <c:pt idx="0">
                  <c:v>体育休闲</c:v>
                </c:pt>
                <c:pt idx="1">
                  <c:v>交通建设</c:v>
                </c:pt>
                <c:pt idx="2">
                  <c:v>风电叶片</c:v>
                </c:pt>
                <c:pt idx="3">
                  <c:v>压力容器</c:v>
                </c:pt>
                <c:pt idx="4">
                  <c:v>炭炭复材</c:v>
                </c:pt>
                <c:pt idx="5">
                  <c:v>航空航天</c:v>
                </c:pt>
              </c:strCache>
            </c:strRef>
          </c:cat>
          <c:val>
            <c:numRef>
              <c:f>中复神鹰!$B$113:$G$113</c:f>
              <c:numCache>
                <c:formatCode>0</c:formatCode>
                <c:ptCount val="6"/>
                <c:pt idx="0">
                  <c:v>12.504000000000001</c:v>
                </c:pt>
                <c:pt idx="1">
                  <c:v>10.321999999999999</c:v>
                </c:pt>
                <c:pt idx="2">
                  <c:v>13.249000000000001</c:v>
                </c:pt>
                <c:pt idx="3">
                  <c:v>11.968999999999999</c:v>
                </c:pt>
                <c:pt idx="4">
                  <c:v>13.583000000000002</c:v>
                </c:pt>
                <c:pt idx="5">
                  <c:v>13.888999999999999</c:v>
                </c:pt>
              </c:numCache>
            </c:numRef>
          </c:val>
          <c:extLst>
            <c:ext xmlns:c16="http://schemas.microsoft.com/office/drawing/2014/chart" uri="{C3380CC4-5D6E-409C-BE32-E72D297353CC}">
              <c16:uniqueId val="{00000001-0714-4C46-BA3C-C2CEAA2C6188}"/>
            </c:ext>
          </c:extLst>
        </c:ser>
        <c:ser>
          <c:idx val="2"/>
          <c:order val="2"/>
          <c:tx>
            <c:strRef>
              <c:f>中复神鹰!$A$114</c:f>
              <c:strCache>
                <c:ptCount val="1"/>
                <c:pt idx="0">
                  <c:v>2020</c:v>
                </c:pt>
              </c:strCache>
            </c:strRef>
          </c:tx>
          <c:spPr>
            <a:solidFill>
              <a:srgbClr val="FA6400"/>
            </a:solidFill>
            <a:ln w="6350">
              <a:solidFill>
                <a:srgbClr val="FFFFFF"/>
              </a:solidFill>
              <a:prstDash val="solid"/>
            </a:ln>
            <a:effectLst/>
          </c:spPr>
          <c:invertIfNegative val="0"/>
          <c:cat>
            <c:strRef>
              <c:f>中复神鹰!$B$111:$G$111</c:f>
              <c:strCache>
                <c:ptCount val="6"/>
                <c:pt idx="0">
                  <c:v>体育休闲</c:v>
                </c:pt>
                <c:pt idx="1">
                  <c:v>交通建设</c:v>
                </c:pt>
                <c:pt idx="2">
                  <c:v>风电叶片</c:v>
                </c:pt>
                <c:pt idx="3">
                  <c:v>压力容器</c:v>
                </c:pt>
                <c:pt idx="4">
                  <c:v>炭炭复材</c:v>
                </c:pt>
                <c:pt idx="5">
                  <c:v>航空航天</c:v>
                </c:pt>
              </c:strCache>
            </c:strRef>
          </c:cat>
          <c:val>
            <c:numRef>
              <c:f>中复神鹰!$B$114:$G$114</c:f>
              <c:numCache>
                <c:formatCode>0</c:formatCode>
                <c:ptCount val="6"/>
                <c:pt idx="0">
                  <c:v>15.228999999999999</c:v>
                </c:pt>
                <c:pt idx="1">
                  <c:v>11.132999999999999</c:v>
                </c:pt>
                <c:pt idx="2">
                  <c:v>15.275</c:v>
                </c:pt>
                <c:pt idx="3">
                  <c:v>12.690999999999999</c:v>
                </c:pt>
                <c:pt idx="4">
                  <c:v>14.396000000000001</c:v>
                </c:pt>
                <c:pt idx="5">
                  <c:v>16.788</c:v>
                </c:pt>
              </c:numCache>
            </c:numRef>
          </c:val>
          <c:extLst>
            <c:ext xmlns:c16="http://schemas.microsoft.com/office/drawing/2014/chart" uri="{C3380CC4-5D6E-409C-BE32-E72D297353CC}">
              <c16:uniqueId val="{00000002-0714-4C46-BA3C-C2CEAA2C6188}"/>
            </c:ext>
          </c:extLst>
        </c:ser>
        <c:dLbls>
          <c:showLegendKey val="0"/>
          <c:showVal val="0"/>
          <c:showCatName val="0"/>
          <c:showSerName val="0"/>
          <c:showPercent val="0"/>
          <c:showBubbleSize val="0"/>
        </c:dLbls>
        <c:gapWidth val="150"/>
        <c:axId val="1071866256"/>
        <c:axId val="1071875440"/>
      </c:barChart>
      <c:catAx>
        <c:axId val="1071866256"/>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071875440"/>
        <c:crosses val="autoZero"/>
        <c:auto val="1"/>
        <c:lblAlgn val="ctr"/>
        <c:lblOffset val="100"/>
        <c:noMultiLvlLbl val="0"/>
      </c:catAx>
      <c:valAx>
        <c:axId val="1071875440"/>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071866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850902313741539E-2"/>
          <c:y val="8.5052236806857751E-2"/>
          <c:w val="0.87762466475748913"/>
          <c:h val="0.58794758460576835"/>
        </c:manualLayout>
      </c:layout>
      <c:lineChart>
        <c:grouping val="standard"/>
        <c:varyColors val="0"/>
        <c:ser>
          <c:idx val="0"/>
          <c:order val="0"/>
          <c:tx>
            <c:strRef>
              <c:f>中复神鹰!$N$176</c:f>
              <c:strCache>
                <c:ptCount val="1"/>
                <c:pt idx="0">
                  <c:v>体育休闲</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strRef>
              <c:f>中复神鹰!$O$175:$R$175</c:f>
              <c:strCache>
                <c:ptCount val="4"/>
                <c:pt idx="0">
                  <c:v>2018</c:v>
                </c:pt>
                <c:pt idx="1">
                  <c:v>2019</c:v>
                </c:pt>
                <c:pt idx="2">
                  <c:v>2020</c:v>
                </c:pt>
                <c:pt idx="3">
                  <c:v>2020H</c:v>
                </c:pt>
              </c:strCache>
            </c:strRef>
          </c:cat>
          <c:val>
            <c:numRef>
              <c:f>中复神鹰!$O$176:$R$176</c:f>
              <c:numCache>
                <c:formatCode>0%</c:formatCode>
                <c:ptCount val="4"/>
                <c:pt idx="0">
                  <c:v>9.5500000000000002E-2</c:v>
                </c:pt>
                <c:pt idx="1">
                  <c:v>0.25440000000000002</c:v>
                </c:pt>
                <c:pt idx="2">
                  <c:v>0.42799999999999999</c:v>
                </c:pt>
                <c:pt idx="3">
                  <c:v>0.45739999999999997</c:v>
                </c:pt>
              </c:numCache>
            </c:numRef>
          </c:val>
          <c:smooth val="1"/>
          <c:extLst>
            <c:ext xmlns:c16="http://schemas.microsoft.com/office/drawing/2014/chart" uri="{C3380CC4-5D6E-409C-BE32-E72D297353CC}">
              <c16:uniqueId val="{00000000-6A9C-4750-976E-750A49829F5E}"/>
            </c:ext>
          </c:extLst>
        </c:ser>
        <c:ser>
          <c:idx val="1"/>
          <c:order val="1"/>
          <c:tx>
            <c:strRef>
              <c:f>中复神鹰!$N$177</c:f>
              <c:strCache>
                <c:ptCount val="1"/>
                <c:pt idx="0">
                  <c:v>交通建设</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strRef>
              <c:f>中复神鹰!$O$175:$R$175</c:f>
              <c:strCache>
                <c:ptCount val="4"/>
                <c:pt idx="0">
                  <c:v>2018</c:v>
                </c:pt>
                <c:pt idx="1">
                  <c:v>2019</c:v>
                </c:pt>
                <c:pt idx="2">
                  <c:v>2020</c:v>
                </c:pt>
                <c:pt idx="3">
                  <c:v>2020H</c:v>
                </c:pt>
              </c:strCache>
            </c:strRef>
          </c:cat>
          <c:val>
            <c:numRef>
              <c:f>中复神鹰!$O$177:$R$177</c:f>
              <c:numCache>
                <c:formatCode>0%</c:formatCode>
                <c:ptCount val="4"/>
                <c:pt idx="0">
                  <c:v>5.6000000000000001E-2</c:v>
                </c:pt>
                <c:pt idx="1">
                  <c:v>0.1636</c:v>
                </c:pt>
                <c:pt idx="2">
                  <c:v>0.32519999999999999</c:v>
                </c:pt>
                <c:pt idx="3">
                  <c:v>0.40429999999999999</c:v>
                </c:pt>
              </c:numCache>
            </c:numRef>
          </c:val>
          <c:smooth val="1"/>
          <c:extLst>
            <c:ext xmlns:c16="http://schemas.microsoft.com/office/drawing/2014/chart" uri="{C3380CC4-5D6E-409C-BE32-E72D297353CC}">
              <c16:uniqueId val="{00000001-6A9C-4750-976E-750A49829F5E}"/>
            </c:ext>
          </c:extLst>
        </c:ser>
        <c:ser>
          <c:idx val="2"/>
          <c:order val="2"/>
          <c:tx>
            <c:strRef>
              <c:f>中复神鹰!$N$178</c:f>
              <c:strCache>
                <c:ptCount val="1"/>
                <c:pt idx="0">
                  <c:v>风电叶片</c:v>
                </c:pt>
              </c:strCache>
            </c:strRef>
          </c:tx>
          <c:spPr>
            <a:ln w="12700" cap="rnd">
              <a:solidFill>
                <a:srgbClr val="FA6400"/>
              </a:solidFill>
              <a:prstDash val="solid"/>
              <a:round/>
            </a:ln>
            <a:effectLst/>
          </c:spPr>
          <c:marker>
            <c:symbol val="diamond"/>
            <c:size val="2"/>
            <c:spPr>
              <a:solidFill>
                <a:srgbClr val="FA6400"/>
              </a:solidFill>
              <a:ln w="12700">
                <a:solidFill>
                  <a:srgbClr val="FA6400"/>
                </a:solidFill>
                <a:prstDash val="solid"/>
              </a:ln>
              <a:effectLst/>
            </c:spPr>
          </c:marker>
          <c:cat>
            <c:strRef>
              <c:f>中复神鹰!$O$175:$R$175</c:f>
              <c:strCache>
                <c:ptCount val="4"/>
                <c:pt idx="0">
                  <c:v>2018</c:v>
                </c:pt>
                <c:pt idx="1">
                  <c:v>2019</c:v>
                </c:pt>
                <c:pt idx="2">
                  <c:v>2020</c:v>
                </c:pt>
                <c:pt idx="3">
                  <c:v>2020H</c:v>
                </c:pt>
              </c:strCache>
            </c:strRef>
          </c:cat>
          <c:val>
            <c:numRef>
              <c:f>中复神鹰!$O$178:$R$178</c:f>
              <c:numCache>
                <c:formatCode>0%</c:formatCode>
                <c:ptCount val="4"/>
                <c:pt idx="0">
                  <c:v>9.9400000000000002E-2</c:v>
                </c:pt>
                <c:pt idx="1">
                  <c:v>0.3029</c:v>
                </c:pt>
                <c:pt idx="2">
                  <c:v>0.45729999999999998</c:v>
                </c:pt>
                <c:pt idx="3">
                  <c:v>0.54169999999999996</c:v>
                </c:pt>
              </c:numCache>
            </c:numRef>
          </c:val>
          <c:smooth val="1"/>
          <c:extLst>
            <c:ext xmlns:c16="http://schemas.microsoft.com/office/drawing/2014/chart" uri="{C3380CC4-5D6E-409C-BE32-E72D297353CC}">
              <c16:uniqueId val="{00000002-6A9C-4750-976E-750A49829F5E}"/>
            </c:ext>
          </c:extLst>
        </c:ser>
        <c:ser>
          <c:idx val="3"/>
          <c:order val="3"/>
          <c:tx>
            <c:strRef>
              <c:f>中复神鹰!$N$179</c:f>
              <c:strCache>
                <c:ptCount val="1"/>
                <c:pt idx="0">
                  <c:v>压力容器</c:v>
                </c:pt>
              </c:strCache>
            </c:strRef>
          </c:tx>
          <c:spPr>
            <a:ln w="12700" cap="rnd">
              <a:solidFill>
                <a:srgbClr val="FFC000"/>
              </a:solidFill>
              <a:prstDash val="solid"/>
              <a:round/>
            </a:ln>
            <a:effectLst/>
          </c:spPr>
          <c:marker>
            <c:symbol val="diamond"/>
            <c:size val="2"/>
            <c:spPr>
              <a:solidFill>
                <a:srgbClr val="FFC000"/>
              </a:solidFill>
              <a:ln w="12700">
                <a:solidFill>
                  <a:srgbClr val="FFC000"/>
                </a:solidFill>
                <a:prstDash val="solid"/>
              </a:ln>
              <a:effectLst/>
            </c:spPr>
          </c:marker>
          <c:cat>
            <c:strRef>
              <c:f>中复神鹰!$O$175:$R$175</c:f>
              <c:strCache>
                <c:ptCount val="4"/>
                <c:pt idx="0">
                  <c:v>2018</c:v>
                </c:pt>
                <c:pt idx="1">
                  <c:v>2019</c:v>
                </c:pt>
                <c:pt idx="2">
                  <c:v>2020</c:v>
                </c:pt>
                <c:pt idx="3">
                  <c:v>2020H</c:v>
                </c:pt>
              </c:strCache>
            </c:strRef>
          </c:cat>
          <c:val>
            <c:numRef>
              <c:f>中复神鹰!$O$179:$R$179</c:f>
              <c:numCache>
                <c:formatCode>0%</c:formatCode>
                <c:ptCount val="4"/>
                <c:pt idx="0">
                  <c:v>0.20050000000000001</c:v>
                </c:pt>
                <c:pt idx="1">
                  <c:v>0.31290000000000001</c:v>
                </c:pt>
                <c:pt idx="2">
                  <c:v>0.42930000000000001</c:v>
                </c:pt>
                <c:pt idx="3">
                  <c:v>0.34860000000000002</c:v>
                </c:pt>
              </c:numCache>
            </c:numRef>
          </c:val>
          <c:smooth val="1"/>
          <c:extLst>
            <c:ext xmlns:c16="http://schemas.microsoft.com/office/drawing/2014/chart" uri="{C3380CC4-5D6E-409C-BE32-E72D297353CC}">
              <c16:uniqueId val="{00000003-6A9C-4750-976E-750A49829F5E}"/>
            </c:ext>
          </c:extLst>
        </c:ser>
        <c:ser>
          <c:idx val="4"/>
          <c:order val="4"/>
          <c:tx>
            <c:strRef>
              <c:f>中复神鹰!$N$180</c:f>
              <c:strCache>
                <c:ptCount val="1"/>
                <c:pt idx="0">
                  <c:v>碳/碳复合材料</c:v>
                </c:pt>
              </c:strCache>
            </c:strRef>
          </c:tx>
          <c:spPr>
            <a:ln w="12700" cap="rnd">
              <a:solidFill>
                <a:srgbClr val="DCB464"/>
              </a:solidFill>
              <a:prstDash val="solid"/>
              <a:round/>
            </a:ln>
            <a:effectLst/>
          </c:spPr>
          <c:marker>
            <c:symbol val="diamond"/>
            <c:size val="2"/>
            <c:spPr>
              <a:solidFill>
                <a:srgbClr val="DCB464"/>
              </a:solidFill>
              <a:ln w="12700">
                <a:solidFill>
                  <a:srgbClr val="DCB464"/>
                </a:solidFill>
                <a:prstDash val="solid"/>
              </a:ln>
              <a:effectLst/>
            </c:spPr>
          </c:marker>
          <c:cat>
            <c:strRef>
              <c:f>中复神鹰!$O$175:$R$175</c:f>
              <c:strCache>
                <c:ptCount val="4"/>
                <c:pt idx="0">
                  <c:v>2018</c:v>
                </c:pt>
                <c:pt idx="1">
                  <c:v>2019</c:v>
                </c:pt>
                <c:pt idx="2">
                  <c:v>2020</c:v>
                </c:pt>
                <c:pt idx="3">
                  <c:v>2020H</c:v>
                </c:pt>
              </c:strCache>
            </c:strRef>
          </c:cat>
          <c:val>
            <c:numRef>
              <c:f>中复神鹰!$O$180:$R$180</c:f>
              <c:numCache>
                <c:formatCode>0%</c:formatCode>
                <c:ptCount val="4"/>
                <c:pt idx="0">
                  <c:v>0.28210000000000002</c:v>
                </c:pt>
                <c:pt idx="1">
                  <c:v>0.35460000000000003</c:v>
                </c:pt>
                <c:pt idx="2">
                  <c:v>0.48209999999999997</c:v>
                </c:pt>
                <c:pt idx="3">
                  <c:v>0.46660000000000001</c:v>
                </c:pt>
              </c:numCache>
            </c:numRef>
          </c:val>
          <c:smooth val="1"/>
          <c:extLst>
            <c:ext xmlns:c16="http://schemas.microsoft.com/office/drawing/2014/chart" uri="{C3380CC4-5D6E-409C-BE32-E72D297353CC}">
              <c16:uniqueId val="{00000004-6A9C-4750-976E-750A49829F5E}"/>
            </c:ext>
          </c:extLst>
        </c:ser>
        <c:ser>
          <c:idx val="5"/>
          <c:order val="5"/>
          <c:tx>
            <c:strRef>
              <c:f>中复神鹰!$N$181</c:f>
              <c:strCache>
                <c:ptCount val="1"/>
                <c:pt idx="0">
                  <c:v>航空航天</c:v>
                </c:pt>
              </c:strCache>
            </c:strRef>
          </c:tx>
          <c:spPr>
            <a:ln w="12700" cap="rnd">
              <a:solidFill>
                <a:srgbClr val="B40014"/>
              </a:solidFill>
              <a:prstDash val="solid"/>
              <a:round/>
            </a:ln>
            <a:effectLst/>
          </c:spPr>
          <c:marker>
            <c:symbol val="diamond"/>
            <c:size val="2"/>
            <c:spPr>
              <a:solidFill>
                <a:srgbClr val="B40014"/>
              </a:solidFill>
              <a:ln w="12700">
                <a:solidFill>
                  <a:srgbClr val="B40014"/>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中复神鹰!$O$175:$R$175</c:f>
              <c:strCache>
                <c:ptCount val="4"/>
                <c:pt idx="0">
                  <c:v>2018</c:v>
                </c:pt>
                <c:pt idx="1">
                  <c:v>2019</c:v>
                </c:pt>
                <c:pt idx="2">
                  <c:v>2020</c:v>
                </c:pt>
                <c:pt idx="3">
                  <c:v>2020H</c:v>
                </c:pt>
              </c:strCache>
            </c:strRef>
          </c:cat>
          <c:val>
            <c:numRef>
              <c:f>中复神鹰!$O$181:$R$181</c:f>
              <c:numCache>
                <c:formatCode>0%</c:formatCode>
                <c:ptCount val="4"/>
                <c:pt idx="0">
                  <c:v>0.24049999999999999</c:v>
                </c:pt>
                <c:pt idx="1">
                  <c:v>0.32229999999999998</c:v>
                </c:pt>
                <c:pt idx="2">
                  <c:v>0.53039999999999998</c:v>
                </c:pt>
                <c:pt idx="3">
                  <c:v>0.5917</c:v>
                </c:pt>
              </c:numCache>
            </c:numRef>
          </c:val>
          <c:smooth val="1"/>
          <c:extLst>
            <c:ext xmlns:c16="http://schemas.microsoft.com/office/drawing/2014/chart" uri="{C3380CC4-5D6E-409C-BE32-E72D297353CC}">
              <c16:uniqueId val="{00000005-6A9C-4750-976E-750A49829F5E}"/>
            </c:ext>
          </c:extLst>
        </c:ser>
        <c:ser>
          <c:idx val="7"/>
          <c:order val="6"/>
          <c:tx>
            <c:strRef>
              <c:f>中复神鹰!$N$183</c:f>
              <c:strCache>
                <c:ptCount val="1"/>
                <c:pt idx="0">
                  <c:v>合计</c:v>
                </c:pt>
              </c:strCache>
            </c:strRef>
          </c:tx>
          <c:spPr>
            <a:ln w="12700" cap="rnd">
              <a:solidFill>
                <a:srgbClr val="FABE78"/>
              </a:solidFill>
              <a:prstDash val="solid"/>
              <a:round/>
            </a:ln>
            <a:effectLst/>
          </c:spPr>
          <c:marker>
            <c:symbol val="diamond"/>
            <c:size val="2"/>
            <c:spPr>
              <a:solidFill>
                <a:srgbClr val="FABE78"/>
              </a:solidFill>
              <a:ln w="12700">
                <a:solidFill>
                  <a:srgbClr val="FABE78"/>
                </a:solidFill>
                <a:prstDash val="solid"/>
              </a:ln>
              <a:effectLst/>
            </c:spPr>
          </c:marker>
          <c:cat>
            <c:strRef>
              <c:f>中复神鹰!$O$175:$R$175</c:f>
              <c:strCache>
                <c:ptCount val="4"/>
                <c:pt idx="0">
                  <c:v>2018</c:v>
                </c:pt>
                <c:pt idx="1">
                  <c:v>2019</c:v>
                </c:pt>
                <c:pt idx="2">
                  <c:v>2020</c:v>
                </c:pt>
                <c:pt idx="3">
                  <c:v>2020H</c:v>
                </c:pt>
              </c:strCache>
            </c:strRef>
          </c:cat>
          <c:val>
            <c:numRef>
              <c:f>中复神鹰!$O$183:$R$183</c:f>
              <c:numCache>
                <c:formatCode>0%</c:formatCode>
                <c:ptCount val="4"/>
                <c:pt idx="0">
                  <c:v>0.1133</c:v>
                </c:pt>
                <c:pt idx="1">
                  <c:v>0.25540000000000002</c:v>
                </c:pt>
                <c:pt idx="2">
                  <c:v>0.43149999999999999</c:v>
                </c:pt>
                <c:pt idx="3">
                  <c:v>0.4768</c:v>
                </c:pt>
              </c:numCache>
            </c:numRef>
          </c:val>
          <c:smooth val="1"/>
          <c:extLst>
            <c:ext xmlns:c16="http://schemas.microsoft.com/office/drawing/2014/chart" uri="{C3380CC4-5D6E-409C-BE32-E72D297353CC}">
              <c16:uniqueId val="{00000006-6A9C-4750-976E-750A49829F5E}"/>
            </c:ext>
          </c:extLst>
        </c:ser>
        <c:dLbls>
          <c:showLegendKey val="0"/>
          <c:showVal val="0"/>
          <c:showCatName val="0"/>
          <c:showSerName val="0"/>
          <c:showPercent val="0"/>
          <c:showBubbleSize val="0"/>
        </c:dLbls>
        <c:marker val="1"/>
        <c:smooth val="0"/>
        <c:axId val="1048758512"/>
        <c:axId val="1048754248"/>
      </c:lineChart>
      <c:catAx>
        <c:axId val="1048758512"/>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048754248"/>
        <c:crosses val="autoZero"/>
        <c:auto val="1"/>
        <c:lblAlgn val="ctr"/>
        <c:lblOffset val="100"/>
        <c:noMultiLvlLbl val="0"/>
      </c:catAx>
      <c:valAx>
        <c:axId val="1048754248"/>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1048758512"/>
        <c:crosses val="autoZero"/>
        <c:crossBetween val="between"/>
      </c:valAx>
      <c:spPr>
        <a:noFill/>
        <a:ln>
          <a:noFill/>
        </a:ln>
        <a:effectLst/>
      </c:spPr>
    </c:plotArea>
    <c:legend>
      <c:legendPos val="b"/>
      <c:layout>
        <c:manualLayout>
          <c:xMode val="edge"/>
          <c:yMode val="edge"/>
          <c:x val="0"/>
          <c:y val="0.83891776051433176"/>
          <c:w val="1"/>
          <c:h val="0.12706134476292524"/>
        </c:manualLayout>
      </c:layout>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7010283884474E-2"/>
          <c:y val="2.7338284361209771E-2"/>
          <c:w val="0.90055298971611553"/>
          <c:h val="0.77084382735981061"/>
        </c:manualLayout>
      </c:layout>
      <c:barChart>
        <c:barDir val="col"/>
        <c:grouping val="percentStacked"/>
        <c:varyColors val="0"/>
        <c:ser>
          <c:idx val="0"/>
          <c:order val="0"/>
          <c:tx>
            <c:strRef>
              <c:f>中复神鹰!$N$187</c:f>
              <c:strCache>
                <c:ptCount val="1"/>
                <c:pt idx="0">
                  <c:v>体育休闲</c:v>
                </c:pt>
              </c:strCache>
            </c:strRef>
          </c:tx>
          <c:spPr>
            <a:solidFill>
              <a:srgbClr val="E10000"/>
            </a:solidFill>
            <a:ln w="6350">
              <a:solidFill>
                <a:srgbClr val="FFFFFF"/>
              </a:solid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中复神鹰!$O$186:$R$186</c:f>
              <c:strCache>
                <c:ptCount val="4"/>
                <c:pt idx="0">
                  <c:v>2018</c:v>
                </c:pt>
                <c:pt idx="1">
                  <c:v>2019</c:v>
                </c:pt>
                <c:pt idx="2">
                  <c:v>2020</c:v>
                </c:pt>
                <c:pt idx="3">
                  <c:v>2021H</c:v>
                </c:pt>
              </c:strCache>
            </c:strRef>
          </c:cat>
          <c:val>
            <c:numRef>
              <c:f>中复神鹰!$O$187:$R$187</c:f>
              <c:numCache>
                <c:formatCode>0%</c:formatCode>
                <c:ptCount val="4"/>
                <c:pt idx="0">
                  <c:v>0.51853669541401326</c:v>
                </c:pt>
                <c:pt idx="1">
                  <c:v>0.44686884657719178</c:v>
                </c:pt>
                <c:pt idx="2">
                  <c:v>0.31163668004390416</c:v>
                </c:pt>
                <c:pt idx="3">
                  <c:v>0.27099117118475458</c:v>
                </c:pt>
              </c:numCache>
            </c:numRef>
          </c:val>
          <c:extLst>
            <c:ext xmlns:c16="http://schemas.microsoft.com/office/drawing/2014/chart" uri="{C3380CC4-5D6E-409C-BE32-E72D297353CC}">
              <c16:uniqueId val="{00000000-D12E-4548-BA55-AC18C14F1436}"/>
            </c:ext>
          </c:extLst>
        </c:ser>
        <c:ser>
          <c:idx val="1"/>
          <c:order val="1"/>
          <c:tx>
            <c:strRef>
              <c:f>中复神鹰!$N$188</c:f>
              <c:strCache>
                <c:ptCount val="1"/>
                <c:pt idx="0">
                  <c:v>交通建设</c:v>
                </c:pt>
              </c:strCache>
            </c:strRef>
          </c:tx>
          <c:spPr>
            <a:solidFill>
              <a:srgbClr val="C8C8C8"/>
            </a:solidFill>
            <a:ln w="6350">
              <a:solidFill>
                <a:srgbClr val="FFFFFF"/>
              </a:solid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中复神鹰!$O$186:$R$186</c:f>
              <c:strCache>
                <c:ptCount val="4"/>
                <c:pt idx="0">
                  <c:v>2018</c:v>
                </c:pt>
                <c:pt idx="1">
                  <c:v>2019</c:v>
                </c:pt>
                <c:pt idx="2">
                  <c:v>2020</c:v>
                </c:pt>
                <c:pt idx="3">
                  <c:v>2021H</c:v>
                </c:pt>
              </c:strCache>
            </c:strRef>
          </c:cat>
          <c:val>
            <c:numRef>
              <c:f>中复神鹰!$O$188:$R$188</c:f>
              <c:numCache>
                <c:formatCode>0%</c:formatCode>
                <c:ptCount val="4"/>
                <c:pt idx="0">
                  <c:v>0.24152223730611372</c:v>
                </c:pt>
                <c:pt idx="1">
                  <c:v>0.2206615138560335</c:v>
                </c:pt>
                <c:pt idx="2">
                  <c:v>0.1724243762712957</c:v>
                </c:pt>
                <c:pt idx="3">
                  <c:v>7.9928534412451763E-2</c:v>
                </c:pt>
              </c:numCache>
            </c:numRef>
          </c:val>
          <c:extLst>
            <c:ext xmlns:c16="http://schemas.microsoft.com/office/drawing/2014/chart" uri="{C3380CC4-5D6E-409C-BE32-E72D297353CC}">
              <c16:uniqueId val="{00000001-D12E-4548-BA55-AC18C14F1436}"/>
            </c:ext>
          </c:extLst>
        </c:ser>
        <c:ser>
          <c:idx val="2"/>
          <c:order val="2"/>
          <c:tx>
            <c:strRef>
              <c:f>中复神鹰!$N$189</c:f>
              <c:strCache>
                <c:ptCount val="1"/>
                <c:pt idx="0">
                  <c:v>风电叶片</c:v>
                </c:pt>
              </c:strCache>
            </c:strRef>
          </c:tx>
          <c:spPr>
            <a:solidFill>
              <a:srgbClr val="FA6400"/>
            </a:solidFill>
            <a:ln w="6350">
              <a:solidFill>
                <a:srgbClr val="FFFFFF"/>
              </a:solidFill>
              <a:prstDash val="solid"/>
            </a:ln>
            <a:effectLst/>
          </c:spPr>
          <c:invertIfNegative val="0"/>
          <c:dLbls>
            <c:dLbl>
              <c:idx val="0"/>
              <c:layout>
                <c:manualLayout>
                  <c:x val="0"/>
                  <c:y val="1.36691421806048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12E-4548-BA55-AC18C14F143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中复神鹰!$O$186:$R$186</c:f>
              <c:strCache>
                <c:ptCount val="4"/>
                <c:pt idx="0">
                  <c:v>2018</c:v>
                </c:pt>
                <c:pt idx="1">
                  <c:v>2019</c:v>
                </c:pt>
                <c:pt idx="2">
                  <c:v>2020</c:v>
                </c:pt>
                <c:pt idx="3">
                  <c:v>2021H</c:v>
                </c:pt>
              </c:strCache>
            </c:strRef>
          </c:cat>
          <c:val>
            <c:numRef>
              <c:f>中复神鹰!$O$189:$R$189</c:f>
              <c:numCache>
                <c:formatCode>0%</c:formatCode>
                <c:ptCount val="4"/>
                <c:pt idx="0">
                  <c:v>2.5673399007629459E-2</c:v>
                </c:pt>
                <c:pt idx="1">
                  <c:v>5.0591762395023145E-2</c:v>
                </c:pt>
                <c:pt idx="2">
                  <c:v>0.16455348019859226</c:v>
                </c:pt>
                <c:pt idx="3">
                  <c:v>0.14949703641339332</c:v>
                </c:pt>
              </c:numCache>
            </c:numRef>
          </c:val>
          <c:extLst>
            <c:ext xmlns:c16="http://schemas.microsoft.com/office/drawing/2014/chart" uri="{C3380CC4-5D6E-409C-BE32-E72D297353CC}">
              <c16:uniqueId val="{00000003-D12E-4548-BA55-AC18C14F1436}"/>
            </c:ext>
          </c:extLst>
        </c:ser>
        <c:ser>
          <c:idx val="3"/>
          <c:order val="3"/>
          <c:tx>
            <c:strRef>
              <c:f>中复神鹰!$N$190</c:f>
              <c:strCache>
                <c:ptCount val="1"/>
                <c:pt idx="0">
                  <c:v>压力容器</c:v>
                </c:pt>
              </c:strCache>
            </c:strRef>
          </c:tx>
          <c:spPr>
            <a:solidFill>
              <a:srgbClr val="FFC000"/>
            </a:solidFill>
            <a:ln w="6350">
              <a:solidFill>
                <a:srgbClr val="FFFFFF"/>
              </a:solid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中复神鹰!$O$186:$R$186</c:f>
              <c:strCache>
                <c:ptCount val="4"/>
                <c:pt idx="0">
                  <c:v>2018</c:v>
                </c:pt>
                <c:pt idx="1">
                  <c:v>2019</c:v>
                </c:pt>
                <c:pt idx="2">
                  <c:v>2020</c:v>
                </c:pt>
                <c:pt idx="3">
                  <c:v>2021H</c:v>
                </c:pt>
              </c:strCache>
            </c:strRef>
          </c:cat>
          <c:val>
            <c:numRef>
              <c:f>中复神鹰!$O$190:$R$190</c:f>
              <c:numCache>
                <c:formatCode>0%</c:formatCode>
                <c:ptCount val="4"/>
                <c:pt idx="0">
                  <c:v>8.5100523362661176E-2</c:v>
                </c:pt>
                <c:pt idx="1">
                  <c:v>0.1573016461831295</c:v>
                </c:pt>
                <c:pt idx="2">
                  <c:v>0.13198082322141824</c:v>
                </c:pt>
                <c:pt idx="3">
                  <c:v>0.10529048842374518</c:v>
                </c:pt>
              </c:numCache>
            </c:numRef>
          </c:val>
          <c:extLst>
            <c:ext xmlns:c16="http://schemas.microsoft.com/office/drawing/2014/chart" uri="{C3380CC4-5D6E-409C-BE32-E72D297353CC}">
              <c16:uniqueId val="{00000004-D12E-4548-BA55-AC18C14F1436}"/>
            </c:ext>
          </c:extLst>
        </c:ser>
        <c:ser>
          <c:idx val="4"/>
          <c:order val="4"/>
          <c:tx>
            <c:strRef>
              <c:f>中复神鹰!$N$191</c:f>
              <c:strCache>
                <c:ptCount val="1"/>
                <c:pt idx="0">
                  <c:v>碳/碳复材</c:v>
                </c:pt>
              </c:strCache>
            </c:strRef>
          </c:tx>
          <c:spPr>
            <a:solidFill>
              <a:srgbClr val="DCB464"/>
            </a:solidFill>
            <a:ln w="6350">
              <a:no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中复神鹰!$O$186:$R$186</c:f>
              <c:strCache>
                <c:ptCount val="4"/>
                <c:pt idx="0">
                  <c:v>2018</c:v>
                </c:pt>
                <c:pt idx="1">
                  <c:v>2019</c:v>
                </c:pt>
                <c:pt idx="2">
                  <c:v>2020</c:v>
                </c:pt>
                <c:pt idx="3">
                  <c:v>2021H</c:v>
                </c:pt>
              </c:strCache>
            </c:strRef>
          </c:cat>
          <c:val>
            <c:numRef>
              <c:f>中复神鹰!$O$191:$R$191</c:f>
              <c:numCache>
                <c:formatCode>0%</c:formatCode>
                <c:ptCount val="4"/>
                <c:pt idx="0">
                  <c:v>3.0638549941093669E-2</c:v>
                </c:pt>
                <c:pt idx="1">
                  <c:v>3.889565254407356E-2</c:v>
                </c:pt>
                <c:pt idx="2">
                  <c:v>0.1158238754305581</c:v>
                </c:pt>
                <c:pt idx="3">
                  <c:v>0.22441596809880768</c:v>
                </c:pt>
              </c:numCache>
            </c:numRef>
          </c:val>
          <c:extLst>
            <c:ext xmlns:c16="http://schemas.microsoft.com/office/drawing/2014/chart" uri="{C3380CC4-5D6E-409C-BE32-E72D297353CC}">
              <c16:uniqueId val="{00000005-D12E-4548-BA55-AC18C14F1436}"/>
            </c:ext>
          </c:extLst>
        </c:ser>
        <c:ser>
          <c:idx val="5"/>
          <c:order val="5"/>
          <c:tx>
            <c:strRef>
              <c:f>中复神鹰!$N$192</c:f>
              <c:strCache>
                <c:ptCount val="1"/>
                <c:pt idx="0">
                  <c:v>航空航天</c:v>
                </c:pt>
              </c:strCache>
            </c:strRef>
          </c:tx>
          <c:spPr>
            <a:solidFill>
              <a:srgbClr val="B40014"/>
            </a:solidFill>
            <a:ln w="6350">
              <a:noFill/>
              <a:prstDash val="solid"/>
            </a:ln>
            <a:effectLst/>
          </c:spPr>
          <c:invertIfNegative val="0"/>
          <c:dLbls>
            <c:dLbl>
              <c:idx val="0"/>
              <c:layout>
                <c:manualLayout>
                  <c:x val="0"/>
                  <c:y val="-2.05037132709073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12E-4548-BA55-AC18C14F143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中复神鹰!$O$186:$R$186</c:f>
              <c:strCache>
                <c:ptCount val="4"/>
                <c:pt idx="0">
                  <c:v>2018</c:v>
                </c:pt>
                <c:pt idx="1">
                  <c:v>2019</c:v>
                </c:pt>
                <c:pt idx="2">
                  <c:v>2020</c:v>
                </c:pt>
                <c:pt idx="3">
                  <c:v>2021H</c:v>
                </c:pt>
              </c:strCache>
            </c:strRef>
          </c:cat>
          <c:val>
            <c:numRef>
              <c:f>中复神鹰!$O$192:$R$192</c:f>
              <c:numCache>
                <c:formatCode>0%</c:formatCode>
                <c:ptCount val="4"/>
                <c:pt idx="0">
                  <c:v>5.0776534566078661E-2</c:v>
                </c:pt>
                <c:pt idx="1">
                  <c:v>5.1239289471603798E-2</c:v>
                </c:pt>
                <c:pt idx="2">
                  <c:v>8.1123877515814777E-2</c:v>
                </c:pt>
                <c:pt idx="3">
                  <c:v>0.13977621929328357</c:v>
                </c:pt>
              </c:numCache>
            </c:numRef>
          </c:val>
          <c:extLst>
            <c:ext xmlns:c16="http://schemas.microsoft.com/office/drawing/2014/chart" uri="{C3380CC4-5D6E-409C-BE32-E72D297353CC}">
              <c16:uniqueId val="{00000007-D12E-4548-BA55-AC18C14F1436}"/>
            </c:ext>
          </c:extLst>
        </c:ser>
        <c:ser>
          <c:idx val="6"/>
          <c:order val="6"/>
          <c:tx>
            <c:strRef>
              <c:f>中复神鹰!$N$193</c:f>
              <c:strCache>
                <c:ptCount val="1"/>
                <c:pt idx="0">
                  <c:v>其他</c:v>
                </c:pt>
              </c:strCache>
            </c:strRef>
          </c:tx>
          <c:spPr>
            <a:solidFill>
              <a:srgbClr val="FABE78"/>
            </a:solidFill>
            <a:ln w="6350">
              <a:noFill/>
              <a:prstDash val="solid"/>
            </a:ln>
            <a:effectLst/>
          </c:spPr>
          <c:invertIfNegative val="0"/>
          <c:cat>
            <c:strRef>
              <c:f>中复神鹰!$O$186:$R$186</c:f>
              <c:strCache>
                <c:ptCount val="4"/>
                <c:pt idx="0">
                  <c:v>2018</c:v>
                </c:pt>
                <c:pt idx="1">
                  <c:v>2019</c:v>
                </c:pt>
                <c:pt idx="2">
                  <c:v>2020</c:v>
                </c:pt>
                <c:pt idx="3">
                  <c:v>2021H</c:v>
                </c:pt>
              </c:strCache>
            </c:strRef>
          </c:cat>
          <c:val>
            <c:numRef>
              <c:f>中复神鹰!$O$193:$R$193</c:f>
              <c:numCache>
                <c:formatCode>0%</c:formatCode>
                <c:ptCount val="4"/>
                <c:pt idx="0">
                  <c:v>4.7751730579709571E-2</c:v>
                </c:pt>
                <c:pt idx="1">
                  <c:v>3.4441045724606399E-2</c:v>
                </c:pt>
                <c:pt idx="2">
                  <c:v>2.2457266455992553E-2</c:v>
                </c:pt>
                <c:pt idx="3">
                  <c:v>3.0100318579629359E-2</c:v>
                </c:pt>
              </c:numCache>
            </c:numRef>
          </c:val>
          <c:extLst>
            <c:ext xmlns:c16="http://schemas.microsoft.com/office/drawing/2014/chart" uri="{C3380CC4-5D6E-409C-BE32-E72D297353CC}">
              <c16:uniqueId val="{00000008-D12E-4548-BA55-AC18C14F1436}"/>
            </c:ext>
          </c:extLst>
        </c:ser>
        <c:dLbls>
          <c:showLegendKey val="0"/>
          <c:showVal val="0"/>
          <c:showCatName val="0"/>
          <c:showSerName val="0"/>
          <c:showPercent val="0"/>
          <c:showBubbleSize val="0"/>
        </c:dLbls>
        <c:gapWidth val="150"/>
        <c:overlap val="100"/>
        <c:axId val="991005216"/>
        <c:axId val="991000296"/>
      </c:barChart>
      <c:catAx>
        <c:axId val="991005216"/>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991000296"/>
        <c:crosses val="autoZero"/>
        <c:auto val="1"/>
        <c:lblAlgn val="ctr"/>
        <c:lblOffset val="100"/>
        <c:noMultiLvlLbl val="0"/>
      </c:catAx>
      <c:valAx>
        <c:axId val="991000296"/>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700" b="0" i="0" u="none" strike="noStrike" kern="1200" baseline="0">
                <a:solidFill>
                  <a:srgbClr val="000000"/>
                </a:solidFill>
                <a:latin typeface="Arial"/>
                <a:ea typeface="Arial"/>
                <a:cs typeface="Arial"/>
              </a:defRPr>
            </a:pPr>
            <a:endParaRPr lang="zh-CN"/>
          </a:p>
        </c:txPr>
        <c:crossAx val="991005216"/>
        <c:crosses val="autoZero"/>
        <c:crossBetween val="between"/>
      </c:valAx>
      <c:spPr>
        <a:noFill/>
        <a:ln>
          <a:noFill/>
        </a:ln>
        <a:effectLst/>
      </c:spPr>
    </c:plotArea>
    <c:legend>
      <c:legendPos val="b"/>
      <c:layout>
        <c:manualLayout>
          <c:xMode val="edge"/>
          <c:yMode val="edge"/>
          <c:x val="8.8496828622452242E-3"/>
          <c:y val="0.86477666559035626"/>
          <c:w val="0.97447995566229462"/>
          <c:h val="0.13522333440964374"/>
        </c:manualLayout>
      </c:layout>
      <c:overlay val="0"/>
      <c:spPr>
        <a:noFill/>
        <a:ln>
          <a:noFill/>
        </a:ln>
        <a:effectLst/>
      </c:spPr>
      <c:txPr>
        <a:bodyPr rot="0" spcFirstLastPara="1" vertOverflow="ellipsis" vert="horz" wrap="square" anchor="ctr" anchorCtr="1"/>
        <a:lstStyle/>
        <a:p>
          <a:pPr>
            <a:defRPr sz="700" b="0" i="0" u="none" strike="noStrike" kern="1200" baseline="0">
              <a:solidFill>
                <a:srgbClr val="000000"/>
              </a:solidFill>
              <a:latin typeface="微软雅黑"/>
              <a:ea typeface="微软雅黑"/>
              <a:cs typeface="微软雅黑"/>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08011155757099"/>
          <c:y val="9.87224678823104E-2"/>
          <c:w val="0.84050010192003399"/>
          <c:h val="0.69023107905394199"/>
        </c:manualLayout>
      </c:layout>
      <c:barChart>
        <c:barDir val="col"/>
        <c:grouping val="stacked"/>
        <c:varyColors val="0"/>
        <c:ser>
          <c:idx val="0"/>
          <c:order val="0"/>
          <c:tx>
            <c:strRef>
              <c:f>'需求量 中国 分'!$B$2</c:f>
              <c:strCache>
                <c:ptCount val="1"/>
                <c:pt idx="0">
                  <c:v>风电叶片</c:v>
                </c:pt>
              </c:strCache>
            </c:strRef>
          </c:tx>
          <c:spPr>
            <a:solidFill>
              <a:srgbClr val="E10000"/>
            </a:solidFill>
            <a:ln w="6350">
              <a:solidFill>
                <a:srgbClr val="FFFFFF"/>
              </a:solidFill>
              <a:prstDash val="solid"/>
            </a:ln>
            <a:effectLst/>
          </c:spPr>
          <c:invertIfNegative val="0"/>
          <c:cat>
            <c:numRef>
              <c:f>'需求量 中国 分'!$C$1:$G$1</c:f>
              <c:numCache>
                <c:formatCode>General</c:formatCode>
                <c:ptCount val="5"/>
                <c:pt idx="0">
                  <c:v>2016</c:v>
                </c:pt>
                <c:pt idx="1">
                  <c:v>2017</c:v>
                </c:pt>
                <c:pt idx="2">
                  <c:v>2018</c:v>
                </c:pt>
                <c:pt idx="3">
                  <c:v>2019</c:v>
                </c:pt>
                <c:pt idx="4">
                  <c:v>2020</c:v>
                </c:pt>
              </c:numCache>
            </c:numRef>
          </c:cat>
          <c:val>
            <c:numRef>
              <c:f>'需求量 中国 分'!$C$2:$G$2</c:f>
              <c:numCache>
                <c:formatCode>#,##0_ </c:formatCode>
                <c:ptCount val="5"/>
                <c:pt idx="0">
                  <c:v>3000</c:v>
                </c:pt>
                <c:pt idx="1">
                  <c:v>3060</c:v>
                </c:pt>
                <c:pt idx="2">
                  <c:v>7000</c:v>
                </c:pt>
                <c:pt idx="3">
                  <c:v>13800</c:v>
                </c:pt>
                <c:pt idx="4">
                  <c:v>20000</c:v>
                </c:pt>
              </c:numCache>
            </c:numRef>
          </c:val>
          <c:extLst>
            <c:ext xmlns:c16="http://schemas.microsoft.com/office/drawing/2014/chart" uri="{C3380CC4-5D6E-409C-BE32-E72D297353CC}">
              <c16:uniqueId val="{00000000-B08E-4320-A029-FEF01807B0FA}"/>
            </c:ext>
          </c:extLst>
        </c:ser>
        <c:ser>
          <c:idx val="1"/>
          <c:order val="1"/>
          <c:tx>
            <c:strRef>
              <c:f>'需求量 中国 分'!$B$3</c:f>
              <c:strCache>
                <c:ptCount val="1"/>
                <c:pt idx="0">
                  <c:v>体育休闲</c:v>
                </c:pt>
              </c:strCache>
            </c:strRef>
          </c:tx>
          <c:spPr>
            <a:solidFill>
              <a:srgbClr val="C8C8C8"/>
            </a:solidFill>
            <a:ln w="6350">
              <a:solidFill>
                <a:srgbClr val="FFFFFF"/>
              </a:solidFill>
              <a:prstDash val="solid"/>
            </a:ln>
            <a:effectLst/>
          </c:spPr>
          <c:invertIfNegative val="0"/>
          <c:cat>
            <c:numRef>
              <c:f>'需求量 中国 分'!$C$1:$G$1</c:f>
              <c:numCache>
                <c:formatCode>General</c:formatCode>
                <c:ptCount val="5"/>
                <c:pt idx="0">
                  <c:v>2016</c:v>
                </c:pt>
                <c:pt idx="1">
                  <c:v>2017</c:v>
                </c:pt>
                <c:pt idx="2">
                  <c:v>2018</c:v>
                </c:pt>
                <c:pt idx="3">
                  <c:v>2019</c:v>
                </c:pt>
                <c:pt idx="4">
                  <c:v>2020</c:v>
                </c:pt>
              </c:numCache>
            </c:numRef>
          </c:cat>
          <c:val>
            <c:numRef>
              <c:f>'需求量 中国 分'!$C$3:$G$3</c:f>
              <c:numCache>
                <c:formatCode>#,##0_ </c:formatCode>
                <c:ptCount val="5"/>
                <c:pt idx="0">
                  <c:v>9700</c:v>
                </c:pt>
                <c:pt idx="1">
                  <c:v>12000</c:v>
                </c:pt>
                <c:pt idx="2">
                  <c:v>13500</c:v>
                </c:pt>
                <c:pt idx="3">
                  <c:v>14000</c:v>
                </c:pt>
                <c:pt idx="4">
                  <c:v>14600</c:v>
                </c:pt>
              </c:numCache>
            </c:numRef>
          </c:val>
          <c:extLst>
            <c:ext xmlns:c16="http://schemas.microsoft.com/office/drawing/2014/chart" uri="{C3380CC4-5D6E-409C-BE32-E72D297353CC}">
              <c16:uniqueId val="{00000001-B08E-4320-A029-FEF01807B0FA}"/>
            </c:ext>
          </c:extLst>
        </c:ser>
        <c:ser>
          <c:idx val="2"/>
          <c:order val="2"/>
          <c:tx>
            <c:strRef>
              <c:f>'需求量 中国 分'!$B$4</c:f>
              <c:strCache>
                <c:ptCount val="1"/>
                <c:pt idx="0">
                  <c:v>碳碳复材</c:v>
                </c:pt>
              </c:strCache>
            </c:strRef>
          </c:tx>
          <c:spPr>
            <a:solidFill>
              <a:srgbClr val="FA6400"/>
            </a:solidFill>
            <a:ln w="6350">
              <a:solidFill>
                <a:srgbClr val="FFFFFF"/>
              </a:solidFill>
              <a:prstDash val="solid"/>
            </a:ln>
            <a:effectLst/>
          </c:spPr>
          <c:invertIfNegative val="0"/>
          <c:cat>
            <c:numRef>
              <c:f>'需求量 中国 分'!$C$1:$G$1</c:f>
              <c:numCache>
                <c:formatCode>General</c:formatCode>
                <c:ptCount val="5"/>
                <c:pt idx="0">
                  <c:v>2016</c:v>
                </c:pt>
                <c:pt idx="1">
                  <c:v>2017</c:v>
                </c:pt>
                <c:pt idx="2">
                  <c:v>2018</c:v>
                </c:pt>
                <c:pt idx="3">
                  <c:v>2019</c:v>
                </c:pt>
                <c:pt idx="4">
                  <c:v>2020</c:v>
                </c:pt>
              </c:numCache>
            </c:numRef>
          </c:cat>
          <c:val>
            <c:numRef>
              <c:f>'需求量 中国 分'!$C$4:$G$4</c:f>
              <c:numCache>
                <c:formatCode>#,##0_ </c:formatCode>
                <c:ptCount val="5"/>
                <c:pt idx="0">
                  <c:v>900</c:v>
                </c:pt>
                <c:pt idx="1">
                  <c:v>900</c:v>
                </c:pt>
                <c:pt idx="2">
                  <c:v>1100</c:v>
                </c:pt>
                <c:pt idx="3">
                  <c:v>1200</c:v>
                </c:pt>
                <c:pt idx="4">
                  <c:v>3000</c:v>
                </c:pt>
              </c:numCache>
            </c:numRef>
          </c:val>
          <c:extLst>
            <c:ext xmlns:c16="http://schemas.microsoft.com/office/drawing/2014/chart" uri="{C3380CC4-5D6E-409C-BE32-E72D297353CC}">
              <c16:uniqueId val="{00000002-B08E-4320-A029-FEF01807B0FA}"/>
            </c:ext>
          </c:extLst>
        </c:ser>
        <c:ser>
          <c:idx val="3"/>
          <c:order val="3"/>
          <c:tx>
            <c:strRef>
              <c:f>'需求量 中国 分'!$B$5</c:f>
              <c:strCache>
                <c:ptCount val="1"/>
                <c:pt idx="0">
                  <c:v>建筑</c:v>
                </c:pt>
              </c:strCache>
            </c:strRef>
          </c:tx>
          <c:spPr>
            <a:solidFill>
              <a:srgbClr val="FFC000"/>
            </a:solidFill>
            <a:ln w="6350">
              <a:solidFill>
                <a:srgbClr val="FFFFFF"/>
              </a:solidFill>
              <a:prstDash val="solid"/>
            </a:ln>
            <a:effectLst/>
          </c:spPr>
          <c:invertIfNegative val="0"/>
          <c:cat>
            <c:numRef>
              <c:f>'需求量 中国 分'!$C$1:$G$1</c:f>
              <c:numCache>
                <c:formatCode>General</c:formatCode>
                <c:ptCount val="5"/>
                <c:pt idx="0">
                  <c:v>2016</c:v>
                </c:pt>
                <c:pt idx="1">
                  <c:v>2017</c:v>
                </c:pt>
                <c:pt idx="2">
                  <c:v>2018</c:v>
                </c:pt>
                <c:pt idx="3">
                  <c:v>2019</c:v>
                </c:pt>
                <c:pt idx="4">
                  <c:v>2020</c:v>
                </c:pt>
              </c:numCache>
            </c:numRef>
          </c:cat>
          <c:val>
            <c:numRef>
              <c:f>'需求量 中国 分'!$C$5:$G$5</c:f>
              <c:numCache>
                <c:formatCode>#,##0_ </c:formatCode>
                <c:ptCount val="5"/>
                <c:pt idx="0">
                  <c:v>1500</c:v>
                </c:pt>
                <c:pt idx="1">
                  <c:v>1800</c:v>
                </c:pt>
                <c:pt idx="2">
                  <c:v>2000</c:v>
                </c:pt>
                <c:pt idx="3">
                  <c:v>2000</c:v>
                </c:pt>
                <c:pt idx="4">
                  <c:v>2200</c:v>
                </c:pt>
              </c:numCache>
            </c:numRef>
          </c:val>
          <c:extLst>
            <c:ext xmlns:c16="http://schemas.microsoft.com/office/drawing/2014/chart" uri="{C3380CC4-5D6E-409C-BE32-E72D297353CC}">
              <c16:uniqueId val="{00000003-B08E-4320-A029-FEF01807B0FA}"/>
            </c:ext>
          </c:extLst>
        </c:ser>
        <c:ser>
          <c:idx val="4"/>
          <c:order val="4"/>
          <c:tx>
            <c:strRef>
              <c:f>'需求量 中国 分'!$B$6</c:f>
              <c:strCache>
                <c:ptCount val="1"/>
                <c:pt idx="0">
                  <c:v>压力容器</c:v>
                </c:pt>
              </c:strCache>
            </c:strRef>
          </c:tx>
          <c:spPr>
            <a:solidFill>
              <a:srgbClr val="DCB464"/>
            </a:solidFill>
            <a:ln w="6350">
              <a:solidFill>
                <a:srgbClr val="FFFFFF"/>
              </a:solidFill>
              <a:prstDash val="solid"/>
            </a:ln>
            <a:effectLst/>
          </c:spPr>
          <c:invertIfNegative val="0"/>
          <c:cat>
            <c:numRef>
              <c:f>'需求量 中国 分'!$C$1:$G$1</c:f>
              <c:numCache>
                <c:formatCode>General</c:formatCode>
                <c:ptCount val="5"/>
                <c:pt idx="0">
                  <c:v>2016</c:v>
                </c:pt>
                <c:pt idx="1">
                  <c:v>2017</c:v>
                </c:pt>
                <c:pt idx="2">
                  <c:v>2018</c:v>
                </c:pt>
                <c:pt idx="3">
                  <c:v>2019</c:v>
                </c:pt>
                <c:pt idx="4">
                  <c:v>2020</c:v>
                </c:pt>
              </c:numCache>
            </c:numRef>
          </c:cat>
          <c:val>
            <c:numRef>
              <c:f>'需求量 中国 分'!$C$6:$G$6</c:f>
              <c:numCache>
                <c:formatCode>#,##0_ </c:formatCode>
                <c:ptCount val="5"/>
                <c:pt idx="0">
                  <c:v>1000</c:v>
                </c:pt>
                <c:pt idx="1">
                  <c:v>1000</c:v>
                </c:pt>
                <c:pt idx="2">
                  <c:v>1200</c:v>
                </c:pt>
                <c:pt idx="3">
                  <c:v>1500</c:v>
                </c:pt>
                <c:pt idx="4">
                  <c:v>2000</c:v>
                </c:pt>
              </c:numCache>
            </c:numRef>
          </c:val>
          <c:extLst>
            <c:ext xmlns:c16="http://schemas.microsoft.com/office/drawing/2014/chart" uri="{C3380CC4-5D6E-409C-BE32-E72D297353CC}">
              <c16:uniqueId val="{00000004-B08E-4320-A029-FEF01807B0FA}"/>
            </c:ext>
          </c:extLst>
        </c:ser>
        <c:ser>
          <c:idx val="5"/>
          <c:order val="5"/>
          <c:tx>
            <c:strRef>
              <c:f>'需求量 中国 分'!$B$7</c:f>
              <c:strCache>
                <c:ptCount val="1"/>
                <c:pt idx="0">
                  <c:v>航空航天</c:v>
                </c:pt>
              </c:strCache>
            </c:strRef>
          </c:tx>
          <c:spPr>
            <a:solidFill>
              <a:srgbClr val="B40014"/>
            </a:solidFill>
            <a:ln w="6350">
              <a:solidFill>
                <a:srgbClr val="FFFFFF"/>
              </a:solidFill>
              <a:prstDash val="solid"/>
            </a:ln>
            <a:effectLst/>
          </c:spPr>
          <c:invertIfNegative val="0"/>
          <c:cat>
            <c:numRef>
              <c:f>'需求量 中国 分'!$C$1:$G$1</c:f>
              <c:numCache>
                <c:formatCode>General</c:formatCode>
                <c:ptCount val="5"/>
                <c:pt idx="0">
                  <c:v>2016</c:v>
                </c:pt>
                <c:pt idx="1">
                  <c:v>2017</c:v>
                </c:pt>
                <c:pt idx="2">
                  <c:v>2018</c:v>
                </c:pt>
                <c:pt idx="3">
                  <c:v>2019</c:v>
                </c:pt>
                <c:pt idx="4">
                  <c:v>2020</c:v>
                </c:pt>
              </c:numCache>
            </c:numRef>
          </c:cat>
          <c:val>
            <c:numRef>
              <c:f>'需求量 中国 分'!$C$7:$G$7</c:f>
              <c:numCache>
                <c:formatCode>#,##0_ </c:formatCode>
                <c:ptCount val="5"/>
                <c:pt idx="0">
                  <c:v>400</c:v>
                </c:pt>
                <c:pt idx="1">
                  <c:v>900</c:v>
                </c:pt>
                <c:pt idx="2">
                  <c:v>1000</c:v>
                </c:pt>
                <c:pt idx="3">
                  <c:v>1400</c:v>
                </c:pt>
                <c:pt idx="4">
                  <c:v>1700</c:v>
                </c:pt>
              </c:numCache>
            </c:numRef>
          </c:val>
          <c:extLst>
            <c:ext xmlns:c16="http://schemas.microsoft.com/office/drawing/2014/chart" uri="{C3380CC4-5D6E-409C-BE32-E72D297353CC}">
              <c16:uniqueId val="{00000005-B08E-4320-A029-FEF01807B0FA}"/>
            </c:ext>
          </c:extLst>
        </c:ser>
        <c:ser>
          <c:idx val="6"/>
          <c:order val="6"/>
          <c:tx>
            <c:strRef>
              <c:f>'需求量 中国 分'!$B$8</c:f>
              <c:strCache>
                <c:ptCount val="1"/>
                <c:pt idx="0">
                  <c:v>汽车</c:v>
                </c:pt>
              </c:strCache>
            </c:strRef>
          </c:tx>
          <c:spPr>
            <a:solidFill>
              <a:srgbClr val="FABE78"/>
            </a:solidFill>
            <a:ln w="6350">
              <a:solidFill>
                <a:srgbClr val="FFFFFF"/>
              </a:solidFill>
              <a:prstDash val="solid"/>
            </a:ln>
            <a:effectLst/>
          </c:spPr>
          <c:invertIfNegative val="0"/>
          <c:cat>
            <c:numRef>
              <c:f>'需求量 中国 分'!$C$1:$G$1</c:f>
              <c:numCache>
                <c:formatCode>General</c:formatCode>
                <c:ptCount val="5"/>
                <c:pt idx="0">
                  <c:v>2016</c:v>
                </c:pt>
                <c:pt idx="1">
                  <c:v>2017</c:v>
                </c:pt>
                <c:pt idx="2">
                  <c:v>2018</c:v>
                </c:pt>
                <c:pt idx="3">
                  <c:v>2019</c:v>
                </c:pt>
                <c:pt idx="4">
                  <c:v>2020</c:v>
                </c:pt>
              </c:numCache>
            </c:numRef>
          </c:cat>
          <c:val>
            <c:numRef>
              <c:f>'需求量 中国 分'!$C$8:$G$8</c:f>
              <c:numCache>
                <c:formatCode>#,##0_ </c:formatCode>
                <c:ptCount val="5"/>
                <c:pt idx="0">
                  <c:v>300</c:v>
                </c:pt>
                <c:pt idx="1">
                  <c:v>600</c:v>
                </c:pt>
                <c:pt idx="2">
                  <c:v>800</c:v>
                </c:pt>
                <c:pt idx="3">
                  <c:v>700</c:v>
                </c:pt>
                <c:pt idx="4">
                  <c:v>1200</c:v>
                </c:pt>
              </c:numCache>
            </c:numRef>
          </c:val>
          <c:extLst>
            <c:ext xmlns:c16="http://schemas.microsoft.com/office/drawing/2014/chart" uri="{C3380CC4-5D6E-409C-BE32-E72D297353CC}">
              <c16:uniqueId val="{00000006-B08E-4320-A029-FEF01807B0FA}"/>
            </c:ext>
          </c:extLst>
        </c:ser>
        <c:ser>
          <c:idx val="7"/>
          <c:order val="7"/>
          <c:tx>
            <c:strRef>
              <c:f>'需求量 中国 分'!$B$9</c:f>
              <c:strCache>
                <c:ptCount val="1"/>
                <c:pt idx="0">
                  <c:v>其他</c:v>
                </c:pt>
              </c:strCache>
            </c:strRef>
          </c:tx>
          <c:spPr>
            <a:solidFill>
              <a:srgbClr val="D74114"/>
            </a:solidFill>
            <a:ln w="6350">
              <a:solidFill>
                <a:srgbClr val="FFFFFF"/>
              </a:solidFill>
              <a:prstDash val="solid"/>
            </a:ln>
            <a:effectLst/>
          </c:spPr>
          <c:invertIfNegative val="0"/>
          <c:cat>
            <c:numRef>
              <c:f>'需求量 中国 分'!$C$1:$G$1</c:f>
              <c:numCache>
                <c:formatCode>General</c:formatCode>
                <c:ptCount val="5"/>
                <c:pt idx="0">
                  <c:v>2016</c:v>
                </c:pt>
                <c:pt idx="1">
                  <c:v>2017</c:v>
                </c:pt>
                <c:pt idx="2">
                  <c:v>2018</c:v>
                </c:pt>
                <c:pt idx="3">
                  <c:v>2019</c:v>
                </c:pt>
                <c:pt idx="4">
                  <c:v>2020</c:v>
                </c:pt>
              </c:numCache>
            </c:numRef>
          </c:cat>
          <c:val>
            <c:numRef>
              <c:f>'需求量 中国 分'!$C$9:$G$9</c:f>
              <c:numCache>
                <c:formatCode>#,##0_ </c:formatCode>
                <c:ptCount val="5"/>
                <c:pt idx="0">
                  <c:v>1500</c:v>
                </c:pt>
                <c:pt idx="1">
                  <c:v>1800</c:v>
                </c:pt>
                <c:pt idx="2">
                  <c:v>2500</c:v>
                </c:pt>
                <c:pt idx="3">
                  <c:v>2100</c:v>
                </c:pt>
                <c:pt idx="4">
                  <c:v>2220</c:v>
                </c:pt>
              </c:numCache>
            </c:numRef>
          </c:val>
          <c:extLst>
            <c:ext xmlns:c16="http://schemas.microsoft.com/office/drawing/2014/chart" uri="{C3380CC4-5D6E-409C-BE32-E72D297353CC}">
              <c16:uniqueId val="{00000007-B08E-4320-A029-FEF01807B0FA}"/>
            </c:ext>
          </c:extLst>
        </c:ser>
        <c:dLbls>
          <c:showLegendKey val="0"/>
          <c:showVal val="0"/>
          <c:showCatName val="0"/>
          <c:showSerName val="0"/>
          <c:showPercent val="0"/>
          <c:showBubbleSize val="0"/>
        </c:dLbls>
        <c:gapWidth val="150"/>
        <c:overlap val="100"/>
        <c:axId val="847258800"/>
        <c:axId val="847253552"/>
      </c:barChart>
      <c:catAx>
        <c:axId val="847258800"/>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847253552"/>
        <c:crosses val="autoZero"/>
        <c:auto val="1"/>
        <c:lblAlgn val="ctr"/>
        <c:lblOffset val="100"/>
        <c:noMultiLvlLbl val="0"/>
      </c:catAx>
      <c:valAx>
        <c:axId val="847253552"/>
        <c:scaling>
          <c:orientation val="minMax"/>
        </c:scaling>
        <c:delete val="0"/>
        <c:axPos val="l"/>
        <c:majorGridlines>
          <c:spPr>
            <a:ln w="9525" cap="flat" cmpd="sng" algn="ctr">
              <a:noFill/>
              <a:round/>
            </a:ln>
            <a:effectLst/>
          </c:spPr>
        </c:majorGridlines>
        <c:numFmt formatCode="#,##0_ "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847258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7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6350">
              <a:solidFill>
                <a:srgbClr val="FFFFFF"/>
              </a:solidFill>
              <a:prstDash val="solid"/>
            </a:ln>
          </c:spPr>
          <c:dPt>
            <c:idx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1-EFAB-4B67-A977-67AC1E8E0473}"/>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03-EFAB-4B67-A977-67AC1E8E0473}"/>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05-EFAB-4B67-A977-67AC1E8E0473}"/>
              </c:ext>
            </c:extLst>
          </c:dPt>
          <c:dPt>
            <c:idx val="3"/>
            <c:bubble3D val="0"/>
            <c:spPr>
              <a:solidFill>
                <a:srgbClr val="FFC000"/>
              </a:solidFill>
              <a:ln w="6350">
                <a:solidFill>
                  <a:srgbClr val="FFFFFF"/>
                </a:solidFill>
                <a:prstDash val="solid"/>
              </a:ln>
              <a:effectLst/>
            </c:spPr>
            <c:extLst>
              <c:ext xmlns:c16="http://schemas.microsoft.com/office/drawing/2014/chart" uri="{C3380CC4-5D6E-409C-BE32-E72D297353CC}">
                <c16:uniqueId val="{00000007-EFAB-4B67-A977-67AC1E8E0473}"/>
              </c:ext>
            </c:extLst>
          </c:dPt>
          <c:dPt>
            <c:idx val="4"/>
            <c:bubble3D val="0"/>
            <c:spPr>
              <a:solidFill>
                <a:srgbClr val="DCB464"/>
              </a:solidFill>
              <a:ln w="6350">
                <a:solidFill>
                  <a:srgbClr val="FFFFFF"/>
                </a:solidFill>
                <a:prstDash val="solid"/>
              </a:ln>
              <a:effectLst/>
            </c:spPr>
            <c:extLst>
              <c:ext xmlns:c16="http://schemas.microsoft.com/office/drawing/2014/chart" uri="{C3380CC4-5D6E-409C-BE32-E72D297353CC}">
                <c16:uniqueId val="{00000009-EFAB-4B67-A977-67AC1E8E0473}"/>
              </c:ext>
            </c:extLst>
          </c:dPt>
          <c:dPt>
            <c:idx val="5"/>
            <c:bubble3D val="0"/>
            <c:spPr>
              <a:solidFill>
                <a:srgbClr val="B40014"/>
              </a:solidFill>
              <a:ln w="6350">
                <a:solidFill>
                  <a:srgbClr val="FFFFFF"/>
                </a:solidFill>
                <a:prstDash val="solid"/>
              </a:ln>
              <a:effectLst/>
            </c:spPr>
            <c:extLst>
              <c:ext xmlns:c16="http://schemas.microsoft.com/office/drawing/2014/chart" uri="{C3380CC4-5D6E-409C-BE32-E72D297353CC}">
                <c16:uniqueId val="{0000000B-EFAB-4B67-A977-67AC1E8E0473}"/>
              </c:ext>
            </c:extLst>
          </c:dPt>
          <c:dPt>
            <c:idx val="6"/>
            <c:bubble3D val="0"/>
            <c:spPr>
              <a:solidFill>
                <a:srgbClr val="FABE78"/>
              </a:solidFill>
              <a:ln w="6350">
                <a:solidFill>
                  <a:srgbClr val="FFFFFF"/>
                </a:solidFill>
                <a:prstDash val="solid"/>
              </a:ln>
              <a:effectLst/>
            </c:spPr>
            <c:extLst>
              <c:ext xmlns:c16="http://schemas.microsoft.com/office/drawing/2014/chart" uri="{C3380CC4-5D6E-409C-BE32-E72D297353CC}">
                <c16:uniqueId val="{0000000D-EFAB-4B67-A977-67AC1E8E0473}"/>
              </c:ext>
            </c:extLst>
          </c:dPt>
          <c:dPt>
            <c:idx val="7"/>
            <c:bubble3D val="0"/>
            <c:spPr>
              <a:solidFill>
                <a:srgbClr val="D74114"/>
              </a:solidFill>
              <a:ln w="6350">
                <a:solidFill>
                  <a:srgbClr val="FFFFFF"/>
                </a:solidFill>
                <a:prstDash val="solid"/>
              </a:ln>
              <a:effectLst/>
            </c:spPr>
            <c:extLst>
              <c:ext xmlns:c16="http://schemas.microsoft.com/office/drawing/2014/chart" uri="{C3380CC4-5D6E-409C-BE32-E72D297353CC}">
                <c16:uniqueId val="{0000000F-EFAB-4B67-A977-67AC1E8E0473}"/>
              </c:ext>
            </c:extLst>
          </c:dPt>
          <c:dPt>
            <c:idx val="8"/>
            <c:bubble3D val="0"/>
            <c:spPr>
              <a:solidFill>
                <a:srgbClr val="DC8C00"/>
              </a:solidFill>
              <a:ln w="6350">
                <a:solidFill>
                  <a:srgbClr val="FFFFFF"/>
                </a:solidFill>
                <a:prstDash val="solid"/>
              </a:ln>
              <a:effectLst/>
            </c:spPr>
            <c:extLst>
              <c:ext xmlns:c16="http://schemas.microsoft.com/office/drawing/2014/chart" uri="{C3380CC4-5D6E-409C-BE32-E72D297353CC}">
                <c16:uniqueId val="{00000011-EFAB-4B67-A977-67AC1E8E0473}"/>
              </c:ext>
            </c:extLst>
          </c:dPt>
          <c:dPt>
            <c:idx val="9"/>
            <c:bubble3D val="0"/>
            <c:spPr>
              <a:solidFill>
                <a:srgbClr val="785546"/>
              </a:solidFill>
              <a:ln w="6350">
                <a:solidFill>
                  <a:srgbClr val="FFFFFF"/>
                </a:solidFill>
                <a:prstDash val="solid"/>
              </a:ln>
              <a:effectLst/>
            </c:spPr>
            <c:extLst>
              <c:ext xmlns:c16="http://schemas.microsoft.com/office/drawing/2014/chart" uri="{C3380CC4-5D6E-409C-BE32-E72D297353CC}">
                <c16:uniqueId val="{00000013-EFAB-4B67-A977-67AC1E8E0473}"/>
              </c:ext>
            </c:extLst>
          </c:dPt>
          <c:dPt>
            <c:idx val="1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5-EFAB-4B67-A977-67AC1E8E0473}"/>
              </c:ext>
            </c:extLst>
          </c:dPt>
          <c:dPt>
            <c:idx val="11"/>
            <c:bubble3D val="0"/>
            <c:spPr>
              <a:solidFill>
                <a:srgbClr val="C8C8C8"/>
              </a:solidFill>
              <a:ln w="6350">
                <a:solidFill>
                  <a:srgbClr val="FFFFFF"/>
                </a:solidFill>
                <a:prstDash val="solid"/>
              </a:ln>
              <a:effectLst/>
            </c:spPr>
            <c:extLst>
              <c:ext xmlns:c16="http://schemas.microsoft.com/office/drawing/2014/chart" uri="{C3380CC4-5D6E-409C-BE32-E72D297353CC}">
                <c16:uniqueId val="{00000017-EFAB-4B67-A977-67AC1E8E047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总市场!$A$7:$A$18</c:f>
              <c:strCache>
                <c:ptCount val="12"/>
                <c:pt idx="0">
                  <c:v>风电叶片</c:v>
                </c:pt>
                <c:pt idx="1">
                  <c:v>航空航天</c:v>
                </c:pt>
                <c:pt idx="2">
                  <c:v>体娱休闲</c:v>
                </c:pt>
                <c:pt idx="3">
                  <c:v>汽车</c:v>
                </c:pt>
                <c:pt idx="4">
                  <c:v>混配模成器</c:v>
                </c:pt>
                <c:pt idx="5">
                  <c:v>压力容器</c:v>
                </c:pt>
                <c:pt idx="6">
                  <c:v>碳碳复材</c:v>
                </c:pt>
                <c:pt idx="7">
                  <c:v>建筑</c:v>
                </c:pt>
                <c:pt idx="8">
                  <c:v>电子电器</c:v>
                </c:pt>
                <c:pt idx="9">
                  <c:v>船舶</c:v>
                </c:pt>
                <c:pt idx="10">
                  <c:v>电缆芯</c:v>
                </c:pt>
                <c:pt idx="11">
                  <c:v>其他</c:v>
                </c:pt>
              </c:strCache>
            </c:strRef>
          </c:cat>
          <c:val>
            <c:numRef>
              <c:f>总市场!$J$7:$J$18</c:f>
              <c:numCache>
                <c:formatCode>0%</c:formatCode>
                <c:ptCount val="12"/>
                <c:pt idx="0">
                  <c:v>0.28635597978663674</c:v>
                </c:pt>
                <c:pt idx="1">
                  <c:v>0.15393973423170504</c:v>
                </c:pt>
                <c:pt idx="2">
                  <c:v>0.14411379374883024</c:v>
                </c:pt>
                <c:pt idx="3">
                  <c:v>0.11697548193898559</c:v>
                </c:pt>
                <c:pt idx="4">
                  <c:v>8.8901366273629046E-2</c:v>
                </c:pt>
                <c:pt idx="5">
                  <c:v>8.2350739285045854E-2</c:v>
                </c:pt>
                <c:pt idx="6">
                  <c:v>4.6790192775594236E-2</c:v>
                </c:pt>
                <c:pt idx="7">
                  <c:v>3.8367958075987273E-2</c:v>
                </c:pt>
                <c:pt idx="8">
                  <c:v>1.403705783267827E-2</c:v>
                </c:pt>
                <c:pt idx="9">
                  <c:v>1.1229646266142616E-2</c:v>
                </c:pt>
                <c:pt idx="10">
                  <c:v>9.3580385551188475E-3</c:v>
                </c:pt>
                <c:pt idx="11">
                  <c:v>7.5800112296462207E-3</c:v>
                </c:pt>
              </c:numCache>
            </c:numRef>
          </c:val>
          <c:extLst>
            <c:ext xmlns:c16="http://schemas.microsoft.com/office/drawing/2014/chart" uri="{C3380CC4-5D6E-409C-BE32-E72D297353CC}">
              <c16:uniqueId val="{00000018-EFAB-4B67-A977-67AC1E8E047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82195505003305147"/>
          <c:y val="7.7760316106147004E-2"/>
          <c:w val="0.16067584509129038"/>
          <c:h val="0.89009878317093982"/>
        </c:manualLayout>
      </c:layout>
      <c:overlay val="0"/>
      <c:spPr>
        <a:noFill/>
        <a:ln>
          <a:noFill/>
        </a:ln>
        <a:effectLst/>
      </c:spPr>
      <c:txPr>
        <a:bodyPr rot="0" spcFirstLastPara="1" vertOverflow="ellipsis" vert="horz" wrap="square" anchor="ctr" anchorCtr="1"/>
        <a:lstStyle/>
        <a:p>
          <a:pPr>
            <a:defRPr sz="800" b="0" i="0" u="none" strike="noStrike" kern="1200" baseline="0">
              <a:solidFill>
                <a:srgbClr val="000000"/>
              </a:solidFill>
              <a:latin typeface="微软雅黑"/>
              <a:ea typeface="微软雅黑"/>
              <a:cs typeface="微软雅黑"/>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6350">
              <a:solidFill>
                <a:srgbClr val="FFFFFF"/>
              </a:solidFill>
              <a:prstDash val="solid"/>
            </a:ln>
          </c:spPr>
          <c:dPt>
            <c:idx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1-2035-4BF8-8E77-00760401D1FC}"/>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03-2035-4BF8-8E77-00760401D1FC}"/>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05-2035-4BF8-8E77-00760401D1FC}"/>
              </c:ext>
            </c:extLst>
          </c:dPt>
          <c:dPt>
            <c:idx val="3"/>
            <c:bubble3D val="0"/>
            <c:spPr>
              <a:solidFill>
                <a:srgbClr val="FFC000"/>
              </a:solidFill>
              <a:ln w="6350">
                <a:solidFill>
                  <a:srgbClr val="FFFFFF"/>
                </a:solidFill>
                <a:prstDash val="solid"/>
              </a:ln>
              <a:effectLst/>
            </c:spPr>
            <c:extLst>
              <c:ext xmlns:c16="http://schemas.microsoft.com/office/drawing/2014/chart" uri="{C3380CC4-5D6E-409C-BE32-E72D297353CC}">
                <c16:uniqueId val="{00000007-2035-4BF8-8E77-00760401D1FC}"/>
              </c:ext>
            </c:extLst>
          </c:dPt>
          <c:dPt>
            <c:idx val="4"/>
            <c:bubble3D val="0"/>
            <c:spPr>
              <a:solidFill>
                <a:srgbClr val="DCB464"/>
              </a:solidFill>
              <a:ln w="6350">
                <a:solidFill>
                  <a:srgbClr val="FFFFFF"/>
                </a:solidFill>
                <a:prstDash val="solid"/>
              </a:ln>
              <a:effectLst/>
            </c:spPr>
            <c:extLst>
              <c:ext xmlns:c16="http://schemas.microsoft.com/office/drawing/2014/chart" uri="{C3380CC4-5D6E-409C-BE32-E72D297353CC}">
                <c16:uniqueId val="{00000009-2035-4BF8-8E77-00760401D1FC}"/>
              </c:ext>
            </c:extLst>
          </c:dPt>
          <c:dPt>
            <c:idx val="5"/>
            <c:bubble3D val="0"/>
            <c:spPr>
              <a:solidFill>
                <a:srgbClr val="B40014"/>
              </a:solidFill>
              <a:ln w="6350">
                <a:solidFill>
                  <a:srgbClr val="FFFFFF"/>
                </a:solidFill>
                <a:prstDash val="solid"/>
              </a:ln>
              <a:effectLst/>
            </c:spPr>
            <c:extLst>
              <c:ext xmlns:c16="http://schemas.microsoft.com/office/drawing/2014/chart" uri="{C3380CC4-5D6E-409C-BE32-E72D297353CC}">
                <c16:uniqueId val="{0000000B-2035-4BF8-8E77-00760401D1FC}"/>
              </c:ext>
            </c:extLst>
          </c:dPt>
          <c:dPt>
            <c:idx val="6"/>
            <c:bubble3D val="0"/>
            <c:spPr>
              <a:solidFill>
                <a:srgbClr val="FABE78"/>
              </a:solidFill>
              <a:ln w="6350">
                <a:solidFill>
                  <a:srgbClr val="FFFFFF"/>
                </a:solidFill>
                <a:prstDash val="solid"/>
              </a:ln>
              <a:effectLst/>
            </c:spPr>
            <c:extLst>
              <c:ext xmlns:c16="http://schemas.microsoft.com/office/drawing/2014/chart" uri="{C3380CC4-5D6E-409C-BE32-E72D297353CC}">
                <c16:uniqueId val="{0000000D-2035-4BF8-8E77-00760401D1FC}"/>
              </c:ext>
            </c:extLst>
          </c:dPt>
          <c:dPt>
            <c:idx val="7"/>
            <c:bubble3D val="0"/>
            <c:spPr>
              <a:solidFill>
                <a:srgbClr val="D74114"/>
              </a:solidFill>
              <a:ln w="6350">
                <a:solidFill>
                  <a:srgbClr val="FFFFFF"/>
                </a:solidFill>
                <a:prstDash val="solid"/>
              </a:ln>
              <a:effectLst/>
            </c:spPr>
            <c:extLst>
              <c:ext xmlns:c16="http://schemas.microsoft.com/office/drawing/2014/chart" uri="{C3380CC4-5D6E-409C-BE32-E72D297353CC}">
                <c16:uniqueId val="{0000000F-2035-4BF8-8E77-00760401D1FC}"/>
              </c:ext>
            </c:extLst>
          </c:dPt>
          <c:dPt>
            <c:idx val="8"/>
            <c:bubble3D val="0"/>
            <c:spPr>
              <a:solidFill>
                <a:srgbClr val="DC8C00"/>
              </a:solidFill>
              <a:ln w="6350">
                <a:solidFill>
                  <a:srgbClr val="FFFFFF"/>
                </a:solidFill>
                <a:prstDash val="solid"/>
              </a:ln>
              <a:effectLst/>
            </c:spPr>
            <c:extLst>
              <c:ext xmlns:c16="http://schemas.microsoft.com/office/drawing/2014/chart" uri="{C3380CC4-5D6E-409C-BE32-E72D297353CC}">
                <c16:uniqueId val="{00000011-2035-4BF8-8E77-00760401D1FC}"/>
              </c:ext>
            </c:extLst>
          </c:dPt>
          <c:dPt>
            <c:idx val="9"/>
            <c:bubble3D val="0"/>
            <c:spPr>
              <a:solidFill>
                <a:srgbClr val="785546"/>
              </a:solidFill>
              <a:ln w="6350">
                <a:solidFill>
                  <a:srgbClr val="FFFFFF"/>
                </a:solidFill>
                <a:prstDash val="solid"/>
              </a:ln>
              <a:effectLst/>
            </c:spPr>
            <c:extLst>
              <c:ext xmlns:c16="http://schemas.microsoft.com/office/drawing/2014/chart" uri="{C3380CC4-5D6E-409C-BE32-E72D297353CC}">
                <c16:uniqueId val="{00000013-2035-4BF8-8E77-00760401D1FC}"/>
              </c:ext>
            </c:extLst>
          </c:dPt>
          <c:dPt>
            <c:idx val="1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5-2035-4BF8-8E77-00760401D1FC}"/>
              </c:ext>
            </c:extLst>
          </c:dPt>
          <c:dPt>
            <c:idx val="11"/>
            <c:bubble3D val="0"/>
            <c:spPr>
              <a:solidFill>
                <a:srgbClr val="C8C8C8"/>
              </a:solidFill>
              <a:ln w="6350">
                <a:solidFill>
                  <a:srgbClr val="FFFFFF"/>
                </a:solidFill>
                <a:prstDash val="solid"/>
              </a:ln>
              <a:effectLst/>
            </c:spPr>
            <c:extLst>
              <c:ext xmlns:c16="http://schemas.microsoft.com/office/drawing/2014/chart" uri="{C3380CC4-5D6E-409C-BE32-E72D297353CC}">
                <c16:uniqueId val="{00000017-2035-4BF8-8E77-00760401D1F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总市场!$A$27:$A$38</c:f>
              <c:strCache>
                <c:ptCount val="12"/>
                <c:pt idx="0">
                  <c:v>风电叶片</c:v>
                </c:pt>
                <c:pt idx="1">
                  <c:v>体娱休闲</c:v>
                </c:pt>
                <c:pt idx="2">
                  <c:v>碳碳复材</c:v>
                </c:pt>
                <c:pt idx="3">
                  <c:v>建筑</c:v>
                </c:pt>
                <c:pt idx="4">
                  <c:v>混配模成器</c:v>
                </c:pt>
                <c:pt idx="5">
                  <c:v>航空航天</c:v>
                </c:pt>
                <c:pt idx="6">
                  <c:v>压力容器</c:v>
                </c:pt>
                <c:pt idx="7">
                  <c:v>电子电器</c:v>
                </c:pt>
                <c:pt idx="8">
                  <c:v>汽车</c:v>
                </c:pt>
                <c:pt idx="9">
                  <c:v>船舶</c:v>
                </c:pt>
                <c:pt idx="10">
                  <c:v>电缆芯</c:v>
                </c:pt>
                <c:pt idx="11">
                  <c:v>其他</c:v>
                </c:pt>
              </c:strCache>
            </c:strRef>
          </c:cat>
          <c:val>
            <c:numRef>
              <c:f>总市场!$J$27:$J$38</c:f>
              <c:numCache>
                <c:formatCode>0%</c:formatCode>
                <c:ptCount val="12"/>
                <c:pt idx="0">
                  <c:v>0.40940820044625492</c:v>
                </c:pt>
                <c:pt idx="1">
                  <c:v>0.29886798632576606</c:v>
                </c:pt>
                <c:pt idx="2">
                  <c:v>6.141123006693823E-2</c:v>
                </c:pt>
                <c:pt idx="3">
                  <c:v>4.5034902049088041E-2</c:v>
                </c:pt>
                <c:pt idx="4">
                  <c:v>3.4799697037931669E-2</c:v>
                </c:pt>
                <c:pt idx="5">
                  <c:v>3.4799697037931669E-2</c:v>
                </c:pt>
                <c:pt idx="6">
                  <c:v>4.0940820044625494E-2</c:v>
                </c:pt>
                <c:pt idx="7">
                  <c:v>2.4564492026775294E-2</c:v>
                </c:pt>
                <c:pt idx="8">
                  <c:v>2.4564492026775294E-2</c:v>
                </c:pt>
                <c:pt idx="9">
                  <c:v>2.4564492026775296E-3</c:v>
                </c:pt>
                <c:pt idx="10">
                  <c:v>8.188164008925098E-3</c:v>
                </c:pt>
                <c:pt idx="11">
                  <c:v>1.496386972631065E-2</c:v>
                </c:pt>
              </c:numCache>
            </c:numRef>
          </c:val>
          <c:extLst>
            <c:ext xmlns:c16="http://schemas.microsoft.com/office/drawing/2014/chart" uri="{C3380CC4-5D6E-409C-BE32-E72D297353CC}">
              <c16:uniqueId val="{00000018-2035-4BF8-8E77-00760401D1FC}"/>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82195505003305147"/>
          <c:y val="7.7760316106147004E-2"/>
          <c:w val="0.16067584509129038"/>
          <c:h val="0.90720623232005737"/>
        </c:manualLayout>
      </c:layout>
      <c:overlay val="0"/>
      <c:spPr>
        <a:noFill/>
        <a:ln>
          <a:noFill/>
        </a:ln>
        <a:effectLst/>
      </c:spPr>
      <c:txPr>
        <a:bodyPr rot="0" spcFirstLastPara="1" vertOverflow="ellipsis" vert="horz" wrap="square" anchor="ctr" anchorCtr="1"/>
        <a:lstStyle/>
        <a:p>
          <a:pPr>
            <a:defRPr sz="800" b="0" i="0" u="none" strike="noStrike" kern="1200" baseline="0">
              <a:solidFill>
                <a:srgbClr val="000000"/>
              </a:solidFill>
              <a:latin typeface="微软雅黑"/>
              <a:ea typeface="微软雅黑"/>
              <a:cs typeface="微软雅黑"/>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'需求量 中国 分'!$A$20</c:f>
              <c:strCache>
                <c:ptCount val="1"/>
                <c:pt idx="0">
                  <c:v>风电叶片</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numRef>
              <c:f>'需求量 中国 分'!$B$19:$E$19</c:f>
              <c:numCache>
                <c:formatCode>General</c:formatCode>
                <c:ptCount val="4"/>
                <c:pt idx="0">
                  <c:v>2017</c:v>
                </c:pt>
                <c:pt idx="1">
                  <c:v>2018</c:v>
                </c:pt>
                <c:pt idx="2">
                  <c:v>2019</c:v>
                </c:pt>
                <c:pt idx="3">
                  <c:v>2020</c:v>
                </c:pt>
              </c:numCache>
            </c:numRef>
          </c:cat>
          <c:val>
            <c:numRef>
              <c:f>'需求量 中国 分'!$B$20:$E$20</c:f>
              <c:numCache>
                <c:formatCode>0.0%</c:formatCode>
                <c:ptCount val="4"/>
                <c:pt idx="0">
                  <c:v>0.02</c:v>
                </c:pt>
                <c:pt idx="1">
                  <c:v>1.28758169934641</c:v>
                </c:pt>
                <c:pt idx="2">
                  <c:v>0.97142857142857197</c:v>
                </c:pt>
                <c:pt idx="3">
                  <c:v>0.44927536231884102</c:v>
                </c:pt>
              </c:numCache>
            </c:numRef>
          </c:val>
          <c:smooth val="1"/>
          <c:extLst>
            <c:ext xmlns:c16="http://schemas.microsoft.com/office/drawing/2014/chart" uri="{C3380CC4-5D6E-409C-BE32-E72D297353CC}">
              <c16:uniqueId val="{00000000-F522-4FC2-BDDE-069CD364E76B}"/>
            </c:ext>
          </c:extLst>
        </c:ser>
        <c:ser>
          <c:idx val="1"/>
          <c:order val="1"/>
          <c:tx>
            <c:strRef>
              <c:f>'需求量 中国 分'!$A$21</c:f>
              <c:strCache>
                <c:ptCount val="1"/>
                <c:pt idx="0">
                  <c:v>体育休闲</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'需求量 中国 分'!$B$19:$E$19</c:f>
              <c:numCache>
                <c:formatCode>General</c:formatCode>
                <c:ptCount val="4"/>
                <c:pt idx="0">
                  <c:v>2017</c:v>
                </c:pt>
                <c:pt idx="1">
                  <c:v>2018</c:v>
                </c:pt>
                <c:pt idx="2">
                  <c:v>2019</c:v>
                </c:pt>
                <c:pt idx="3">
                  <c:v>2020</c:v>
                </c:pt>
              </c:numCache>
            </c:numRef>
          </c:cat>
          <c:val>
            <c:numRef>
              <c:f>'需求量 中国 分'!$B$21:$E$21</c:f>
              <c:numCache>
                <c:formatCode>0.0%</c:formatCode>
                <c:ptCount val="4"/>
                <c:pt idx="0">
                  <c:v>0.23711340206185599</c:v>
                </c:pt>
                <c:pt idx="1">
                  <c:v>0.125</c:v>
                </c:pt>
                <c:pt idx="2">
                  <c:v>3.7037037037037E-2</c:v>
                </c:pt>
                <c:pt idx="3">
                  <c:v>4.2857142857142899E-2</c:v>
                </c:pt>
              </c:numCache>
            </c:numRef>
          </c:val>
          <c:smooth val="1"/>
          <c:extLst>
            <c:ext xmlns:c16="http://schemas.microsoft.com/office/drawing/2014/chart" uri="{C3380CC4-5D6E-409C-BE32-E72D297353CC}">
              <c16:uniqueId val="{00000001-F522-4FC2-BDDE-069CD364E76B}"/>
            </c:ext>
          </c:extLst>
        </c:ser>
        <c:ser>
          <c:idx val="2"/>
          <c:order val="2"/>
          <c:tx>
            <c:strRef>
              <c:f>'需求量 中国 分'!$A$22</c:f>
              <c:strCache>
                <c:ptCount val="1"/>
                <c:pt idx="0">
                  <c:v>碳碳复材</c:v>
                </c:pt>
              </c:strCache>
            </c:strRef>
          </c:tx>
          <c:spPr>
            <a:ln w="12700" cap="rnd">
              <a:solidFill>
                <a:srgbClr val="FA6400"/>
              </a:solidFill>
              <a:prstDash val="solid"/>
              <a:round/>
            </a:ln>
            <a:effectLst/>
          </c:spPr>
          <c:marker>
            <c:symbol val="diamond"/>
            <c:size val="2"/>
            <c:spPr>
              <a:solidFill>
                <a:srgbClr val="FA6400"/>
              </a:solidFill>
              <a:ln w="12700">
                <a:solidFill>
                  <a:srgbClr val="FA6400"/>
                </a:solidFill>
                <a:prstDash val="solid"/>
              </a:ln>
              <a:effectLst/>
            </c:spPr>
          </c:marker>
          <c:cat>
            <c:numRef>
              <c:f>'需求量 中国 分'!$B$19:$E$19</c:f>
              <c:numCache>
                <c:formatCode>General</c:formatCode>
                <c:ptCount val="4"/>
                <c:pt idx="0">
                  <c:v>2017</c:v>
                </c:pt>
                <c:pt idx="1">
                  <c:v>2018</c:v>
                </c:pt>
                <c:pt idx="2">
                  <c:v>2019</c:v>
                </c:pt>
                <c:pt idx="3">
                  <c:v>2020</c:v>
                </c:pt>
              </c:numCache>
            </c:numRef>
          </c:cat>
          <c:val>
            <c:numRef>
              <c:f>'需求量 中国 分'!$B$22:$E$22</c:f>
              <c:numCache>
                <c:formatCode>0.0%</c:formatCode>
                <c:ptCount val="4"/>
                <c:pt idx="0">
                  <c:v>0</c:v>
                </c:pt>
                <c:pt idx="1">
                  <c:v>0.22222222222222199</c:v>
                </c:pt>
                <c:pt idx="2">
                  <c:v>9.0909090909090801E-2</c:v>
                </c:pt>
                <c:pt idx="3">
                  <c:v>1.5</c:v>
                </c:pt>
              </c:numCache>
            </c:numRef>
          </c:val>
          <c:smooth val="1"/>
          <c:extLst>
            <c:ext xmlns:c16="http://schemas.microsoft.com/office/drawing/2014/chart" uri="{C3380CC4-5D6E-409C-BE32-E72D297353CC}">
              <c16:uniqueId val="{00000002-F522-4FC2-BDDE-069CD364E76B}"/>
            </c:ext>
          </c:extLst>
        </c:ser>
        <c:ser>
          <c:idx val="3"/>
          <c:order val="3"/>
          <c:tx>
            <c:strRef>
              <c:f>'需求量 中国 分'!$A$23</c:f>
              <c:strCache>
                <c:ptCount val="1"/>
                <c:pt idx="0">
                  <c:v>压力容器</c:v>
                </c:pt>
              </c:strCache>
            </c:strRef>
          </c:tx>
          <c:spPr>
            <a:ln w="12700" cap="rnd">
              <a:solidFill>
                <a:srgbClr val="FFC000"/>
              </a:solidFill>
              <a:prstDash val="solid"/>
              <a:round/>
            </a:ln>
            <a:effectLst/>
          </c:spPr>
          <c:marker>
            <c:symbol val="diamond"/>
            <c:size val="2"/>
            <c:spPr>
              <a:solidFill>
                <a:srgbClr val="FFC000"/>
              </a:solidFill>
              <a:ln w="12700">
                <a:solidFill>
                  <a:srgbClr val="FFC000"/>
                </a:solidFill>
                <a:prstDash val="solid"/>
              </a:ln>
              <a:effectLst/>
            </c:spPr>
          </c:marker>
          <c:cat>
            <c:numRef>
              <c:f>'需求量 中国 分'!$B$19:$E$19</c:f>
              <c:numCache>
                <c:formatCode>General</c:formatCode>
                <c:ptCount val="4"/>
                <c:pt idx="0">
                  <c:v>2017</c:v>
                </c:pt>
                <c:pt idx="1">
                  <c:v>2018</c:v>
                </c:pt>
                <c:pt idx="2">
                  <c:v>2019</c:v>
                </c:pt>
                <c:pt idx="3">
                  <c:v>2020</c:v>
                </c:pt>
              </c:numCache>
            </c:numRef>
          </c:cat>
          <c:val>
            <c:numRef>
              <c:f>'需求量 中国 分'!$B$23:$E$23</c:f>
              <c:numCache>
                <c:formatCode>0.0%</c:formatCode>
                <c:ptCount val="4"/>
                <c:pt idx="0">
                  <c:v>0</c:v>
                </c:pt>
                <c:pt idx="1">
                  <c:v>0.2</c:v>
                </c:pt>
                <c:pt idx="2">
                  <c:v>0.25</c:v>
                </c:pt>
                <c:pt idx="3">
                  <c:v>0.33333333333333298</c:v>
                </c:pt>
              </c:numCache>
            </c:numRef>
          </c:val>
          <c:smooth val="1"/>
          <c:extLst>
            <c:ext xmlns:c16="http://schemas.microsoft.com/office/drawing/2014/chart" uri="{C3380CC4-5D6E-409C-BE32-E72D297353CC}">
              <c16:uniqueId val="{00000003-F522-4FC2-BDDE-069CD364E76B}"/>
            </c:ext>
          </c:extLst>
        </c:ser>
        <c:ser>
          <c:idx val="4"/>
          <c:order val="4"/>
          <c:tx>
            <c:strRef>
              <c:f>'需求量 中国 分'!$A$24</c:f>
              <c:strCache>
                <c:ptCount val="1"/>
                <c:pt idx="0">
                  <c:v>航空航天</c:v>
                </c:pt>
              </c:strCache>
            </c:strRef>
          </c:tx>
          <c:spPr>
            <a:ln w="12700" cap="rnd">
              <a:solidFill>
                <a:srgbClr val="DCB464"/>
              </a:solidFill>
              <a:prstDash val="solid"/>
              <a:round/>
            </a:ln>
            <a:effectLst/>
          </c:spPr>
          <c:marker>
            <c:symbol val="diamond"/>
            <c:size val="2"/>
            <c:spPr>
              <a:solidFill>
                <a:srgbClr val="DCB464"/>
              </a:solidFill>
              <a:ln w="12700">
                <a:solidFill>
                  <a:srgbClr val="DCB464"/>
                </a:solidFill>
                <a:prstDash val="solid"/>
              </a:ln>
              <a:effectLst/>
            </c:spPr>
          </c:marker>
          <c:cat>
            <c:numRef>
              <c:f>'需求量 中国 分'!$B$19:$E$19</c:f>
              <c:numCache>
                <c:formatCode>General</c:formatCode>
                <c:ptCount val="4"/>
                <c:pt idx="0">
                  <c:v>2017</c:v>
                </c:pt>
                <c:pt idx="1">
                  <c:v>2018</c:v>
                </c:pt>
                <c:pt idx="2">
                  <c:v>2019</c:v>
                </c:pt>
                <c:pt idx="3">
                  <c:v>2020</c:v>
                </c:pt>
              </c:numCache>
            </c:numRef>
          </c:cat>
          <c:val>
            <c:numRef>
              <c:f>'需求量 中国 分'!$B$24:$E$24</c:f>
              <c:numCache>
                <c:formatCode>0.0%</c:formatCode>
                <c:ptCount val="4"/>
                <c:pt idx="0">
                  <c:v>1.25</c:v>
                </c:pt>
                <c:pt idx="1">
                  <c:v>0.11111111111111099</c:v>
                </c:pt>
                <c:pt idx="2">
                  <c:v>0.4</c:v>
                </c:pt>
                <c:pt idx="3">
                  <c:v>0.214285714285714</c:v>
                </c:pt>
              </c:numCache>
            </c:numRef>
          </c:val>
          <c:smooth val="1"/>
          <c:extLst>
            <c:ext xmlns:c16="http://schemas.microsoft.com/office/drawing/2014/chart" uri="{C3380CC4-5D6E-409C-BE32-E72D297353CC}">
              <c16:uniqueId val="{00000004-F522-4FC2-BDDE-069CD364E76B}"/>
            </c:ext>
          </c:extLst>
        </c:ser>
        <c:ser>
          <c:idx val="5"/>
          <c:order val="5"/>
          <c:tx>
            <c:strRef>
              <c:f>'需求量 中国 分'!$A$25</c:f>
              <c:strCache>
                <c:ptCount val="1"/>
                <c:pt idx="0">
                  <c:v>汽车</c:v>
                </c:pt>
              </c:strCache>
            </c:strRef>
          </c:tx>
          <c:spPr>
            <a:ln w="12700" cap="rnd">
              <a:solidFill>
                <a:srgbClr val="B40014"/>
              </a:solidFill>
              <a:prstDash val="solid"/>
              <a:round/>
            </a:ln>
            <a:effectLst/>
          </c:spPr>
          <c:marker>
            <c:symbol val="diamond"/>
            <c:size val="2"/>
            <c:spPr>
              <a:solidFill>
                <a:srgbClr val="B40014"/>
              </a:solidFill>
              <a:ln w="12700">
                <a:solidFill>
                  <a:srgbClr val="B40014"/>
                </a:solidFill>
                <a:prstDash val="solid"/>
              </a:ln>
              <a:effectLst/>
            </c:spPr>
          </c:marker>
          <c:cat>
            <c:numRef>
              <c:f>'需求量 中国 分'!$B$19:$E$19</c:f>
              <c:numCache>
                <c:formatCode>General</c:formatCode>
                <c:ptCount val="4"/>
                <c:pt idx="0">
                  <c:v>2017</c:v>
                </c:pt>
                <c:pt idx="1">
                  <c:v>2018</c:v>
                </c:pt>
                <c:pt idx="2">
                  <c:v>2019</c:v>
                </c:pt>
                <c:pt idx="3">
                  <c:v>2020</c:v>
                </c:pt>
              </c:numCache>
            </c:numRef>
          </c:cat>
          <c:val>
            <c:numRef>
              <c:f>'需求量 中国 分'!$B$25:$E$25</c:f>
              <c:numCache>
                <c:formatCode>0.0%</c:formatCode>
                <c:ptCount val="4"/>
                <c:pt idx="0">
                  <c:v>1</c:v>
                </c:pt>
                <c:pt idx="1">
                  <c:v>0.33333333333333298</c:v>
                </c:pt>
                <c:pt idx="2">
                  <c:v>-0.125</c:v>
                </c:pt>
                <c:pt idx="3">
                  <c:v>0.71428571428571397</c:v>
                </c:pt>
              </c:numCache>
            </c:numRef>
          </c:val>
          <c:smooth val="1"/>
          <c:extLst>
            <c:ext xmlns:c16="http://schemas.microsoft.com/office/drawing/2014/chart" uri="{C3380CC4-5D6E-409C-BE32-E72D297353CC}">
              <c16:uniqueId val="{00000005-F522-4FC2-BDDE-069CD364E76B}"/>
            </c:ext>
          </c:extLst>
        </c:ser>
        <c:dLbls>
          <c:showLegendKey val="0"/>
          <c:showVal val="0"/>
          <c:showCatName val="0"/>
          <c:showSerName val="0"/>
          <c:showPercent val="0"/>
          <c:showBubbleSize val="0"/>
        </c:dLbls>
        <c:marker val="1"/>
        <c:smooth val="0"/>
        <c:axId val="1147541400"/>
        <c:axId val="1147541728"/>
      </c:lineChart>
      <c:catAx>
        <c:axId val="1147541400"/>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7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147541728"/>
        <c:crosses val="autoZero"/>
        <c:auto val="1"/>
        <c:lblAlgn val="ctr"/>
        <c:lblOffset val="100"/>
        <c:noMultiLvlLbl val="0"/>
      </c:catAx>
      <c:valAx>
        <c:axId val="1147541728"/>
        <c:scaling>
          <c:orientation val="minMax"/>
        </c:scaling>
        <c:delete val="0"/>
        <c:axPos val="l"/>
        <c:majorGridlines>
          <c:spPr>
            <a:ln w="9525" cap="flat" cmpd="sng" algn="ctr">
              <a:noFill/>
              <a:round/>
            </a:ln>
            <a:effectLst/>
          </c:spPr>
        </c:majorGridlines>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2"/>
                <a:ea typeface="Arial" panose="020B0604020202020204" pitchFamily="2"/>
                <a:cs typeface="Arial" panose="020B0604020202020204" pitchFamily="2"/>
              </a:defRPr>
            </a:pPr>
            <a:endParaRPr lang="zh-CN"/>
          </a:p>
        </c:txPr>
        <c:crossAx val="1147541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0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'需求量 中国 分'!$C$1</c:f>
              <c:strCache>
                <c:ptCount val="1"/>
                <c:pt idx="0">
                  <c:v>2016</c:v>
                </c:pt>
              </c:strCache>
            </c:strRef>
          </c:tx>
          <c:spPr>
            <a:ln w="6350">
              <a:solidFill>
                <a:srgbClr val="FFFFFF"/>
              </a:solidFill>
              <a:prstDash val="solid"/>
            </a:ln>
          </c:spPr>
          <c:dPt>
            <c:idx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1-B381-4E9C-ADD8-8177FA108870}"/>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03-B381-4E9C-ADD8-8177FA108870}"/>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05-B381-4E9C-ADD8-8177FA108870}"/>
              </c:ext>
            </c:extLst>
          </c:dPt>
          <c:dPt>
            <c:idx val="3"/>
            <c:bubble3D val="0"/>
            <c:spPr>
              <a:solidFill>
                <a:srgbClr val="FFC000"/>
              </a:solidFill>
              <a:ln w="6350">
                <a:solidFill>
                  <a:srgbClr val="FFFFFF"/>
                </a:solidFill>
                <a:prstDash val="solid"/>
              </a:ln>
              <a:effectLst/>
            </c:spPr>
            <c:extLst>
              <c:ext xmlns:c16="http://schemas.microsoft.com/office/drawing/2014/chart" uri="{C3380CC4-5D6E-409C-BE32-E72D297353CC}">
                <c16:uniqueId val="{00000007-B381-4E9C-ADD8-8177FA108870}"/>
              </c:ext>
            </c:extLst>
          </c:dPt>
          <c:dPt>
            <c:idx val="4"/>
            <c:bubble3D val="0"/>
            <c:spPr>
              <a:solidFill>
                <a:srgbClr val="DCB464"/>
              </a:solidFill>
              <a:ln w="6350">
                <a:solidFill>
                  <a:srgbClr val="FFFFFF"/>
                </a:solidFill>
                <a:prstDash val="solid"/>
              </a:ln>
              <a:effectLst/>
            </c:spPr>
            <c:extLst>
              <c:ext xmlns:c16="http://schemas.microsoft.com/office/drawing/2014/chart" uri="{C3380CC4-5D6E-409C-BE32-E72D297353CC}">
                <c16:uniqueId val="{00000009-B381-4E9C-ADD8-8177FA108870}"/>
              </c:ext>
            </c:extLst>
          </c:dPt>
          <c:dPt>
            <c:idx val="5"/>
            <c:bubble3D val="0"/>
            <c:spPr>
              <a:solidFill>
                <a:srgbClr val="B40014"/>
              </a:solidFill>
              <a:ln w="6350">
                <a:solidFill>
                  <a:srgbClr val="FFFFFF"/>
                </a:solidFill>
                <a:prstDash val="solid"/>
              </a:ln>
              <a:effectLst/>
            </c:spPr>
            <c:extLst>
              <c:ext xmlns:c16="http://schemas.microsoft.com/office/drawing/2014/chart" uri="{C3380CC4-5D6E-409C-BE32-E72D297353CC}">
                <c16:uniqueId val="{0000000B-B381-4E9C-ADD8-8177FA108870}"/>
              </c:ext>
            </c:extLst>
          </c:dPt>
          <c:dPt>
            <c:idx val="6"/>
            <c:bubble3D val="0"/>
            <c:spPr>
              <a:solidFill>
                <a:srgbClr val="FABE78"/>
              </a:solidFill>
              <a:ln w="6350">
                <a:solidFill>
                  <a:srgbClr val="FFFFFF"/>
                </a:solidFill>
                <a:prstDash val="solid"/>
              </a:ln>
              <a:effectLst/>
            </c:spPr>
            <c:extLst>
              <c:ext xmlns:c16="http://schemas.microsoft.com/office/drawing/2014/chart" uri="{C3380CC4-5D6E-409C-BE32-E72D297353CC}">
                <c16:uniqueId val="{0000000D-B381-4E9C-ADD8-8177FA108870}"/>
              </c:ext>
            </c:extLst>
          </c:dPt>
          <c:dPt>
            <c:idx val="7"/>
            <c:bubble3D val="0"/>
            <c:spPr>
              <a:solidFill>
                <a:srgbClr val="D74114"/>
              </a:solidFill>
              <a:ln w="6350">
                <a:solidFill>
                  <a:srgbClr val="FFFFFF"/>
                </a:solidFill>
                <a:prstDash val="solid"/>
              </a:ln>
              <a:effectLst/>
            </c:spPr>
            <c:extLst>
              <c:ext xmlns:c16="http://schemas.microsoft.com/office/drawing/2014/chart" uri="{C3380CC4-5D6E-409C-BE32-E72D297353CC}">
                <c16:uniqueId val="{0000000F-B381-4E9C-ADD8-8177FA108870}"/>
              </c:ext>
            </c:extLst>
          </c:dPt>
          <c:cat>
            <c:strRef>
              <c:f>'需求量 中国 分'!$B$2:$B$9</c:f>
              <c:strCache>
                <c:ptCount val="8"/>
                <c:pt idx="0">
                  <c:v>风电叶片</c:v>
                </c:pt>
                <c:pt idx="1">
                  <c:v>体育休闲</c:v>
                </c:pt>
                <c:pt idx="2">
                  <c:v>碳碳复材</c:v>
                </c:pt>
                <c:pt idx="3">
                  <c:v>建筑</c:v>
                </c:pt>
                <c:pt idx="4">
                  <c:v>压力容器</c:v>
                </c:pt>
                <c:pt idx="5">
                  <c:v>航空航天</c:v>
                </c:pt>
                <c:pt idx="6">
                  <c:v>汽车</c:v>
                </c:pt>
                <c:pt idx="7">
                  <c:v>其他</c:v>
                </c:pt>
              </c:strCache>
            </c:strRef>
          </c:cat>
          <c:val>
            <c:numRef>
              <c:f>'需求量 中国 分'!$C$2:$C$9</c:f>
              <c:numCache>
                <c:formatCode>#,##0_ </c:formatCode>
                <c:ptCount val="8"/>
                <c:pt idx="0">
                  <c:v>3000</c:v>
                </c:pt>
                <c:pt idx="1">
                  <c:v>9700</c:v>
                </c:pt>
                <c:pt idx="2">
                  <c:v>900</c:v>
                </c:pt>
                <c:pt idx="3">
                  <c:v>1500</c:v>
                </c:pt>
                <c:pt idx="4">
                  <c:v>1000</c:v>
                </c:pt>
                <c:pt idx="5">
                  <c:v>400</c:v>
                </c:pt>
                <c:pt idx="6">
                  <c:v>300</c:v>
                </c:pt>
                <c:pt idx="7">
                  <c:v>1500</c:v>
                </c:pt>
              </c:numCache>
            </c:numRef>
          </c:val>
          <c:extLst>
            <c:ext xmlns:c16="http://schemas.microsoft.com/office/drawing/2014/chart" uri="{C3380CC4-5D6E-409C-BE32-E72D297353CC}">
              <c16:uniqueId val="{00000010-B381-4E9C-ADD8-8177FA108870}"/>
            </c:ext>
          </c:extLst>
        </c:ser>
        <c:ser>
          <c:idx val="1"/>
          <c:order val="1"/>
          <c:tx>
            <c:strRef>
              <c:f>'需求量 中国 分'!$G$1</c:f>
              <c:strCache>
                <c:ptCount val="1"/>
                <c:pt idx="0">
                  <c:v>2020</c:v>
                </c:pt>
              </c:strCache>
            </c:strRef>
          </c:tx>
          <c:spPr>
            <a:ln w="6350">
              <a:solidFill>
                <a:srgbClr val="FFFFFF"/>
              </a:solidFill>
              <a:prstDash val="solid"/>
            </a:ln>
          </c:spPr>
          <c:dPt>
            <c:idx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2-B381-4E9C-ADD8-8177FA108870}"/>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14-B381-4E9C-ADD8-8177FA108870}"/>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16-B381-4E9C-ADD8-8177FA108870}"/>
              </c:ext>
            </c:extLst>
          </c:dPt>
          <c:dPt>
            <c:idx val="3"/>
            <c:bubble3D val="0"/>
            <c:spPr>
              <a:solidFill>
                <a:srgbClr val="FFC000"/>
              </a:solidFill>
              <a:ln w="6350">
                <a:solidFill>
                  <a:srgbClr val="FFFFFF"/>
                </a:solidFill>
                <a:prstDash val="solid"/>
              </a:ln>
              <a:effectLst/>
            </c:spPr>
            <c:extLst>
              <c:ext xmlns:c16="http://schemas.microsoft.com/office/drawing/2014/chart" uri="{C3380CC4-5D6E-409C-BE32-E72D297353CC}">
                <c16:uniqueId val="{00000018-B381-4E9C-ADD8-8177FA108870}"/>
              </c:ext>
            </c:extLst>
          </c:dPt>
          <c:dPt>
            <c:idx val="4"/>
            <c:bubble3D val="0"/>
            <c:spPr>
              <a:solidFill>
                <a:srgbClr val="DCB464"/>
              </a:solidFill>
              <a:ln w="6350">
                <a:solidFill>
                  <a:srgbClr val="FFFFFF"/>
                </a:solidFill>
                <a:prstDash val="solid"/>
              </a:ln>
              <a:effectLst/>
            </c:spPr>
            <c:extLst>
              <c:ext xmlns:c16="http://schemas.microsoft.com/office/drawing/2014/chart" uri="{C3380CC4-5D6E-409C-BE32-E72D297353CC}">
                <c16:uniqueId val="{0000001A-B381-4E9C-ADD8-8177FA108870}"/>
              </c:ext>
            </c:extLst>
          </c:dPt>
          <c:dPt>
            <c:idx val="5"/>
            <c:bubble3D val="0"/>
            <c:spPr>
              <a:solidFill>
                <a:srgbClr val="B40014"/>
              </a:solidFill>
              <a:ln w="6350">
                <a:solidFill>
                  <a:srgbClr val="FFFFFF"/>
                </a:solidFill>
                <a:prstDash val="solid"/>
              </a:ln>
              <a:effectLst/>
            </c:spPr>
            <c:extLst>
              <c:ext xmlns:c16="http://schemas.microsoft.com/office/drawing/2014/chart" uri="{C3380CC4-5D6E-409C-BE32-E72D297353CC}">
                <c16:uniqueId val="{0000001C-B381-4E9C-ADD8-8177FA108870}"/>
              </c:ext>
            </c:extLst>
          </c:dPt>
          <c:dPt>
            <c:idx val="6"/>
            <c:bubble3D val="0"/>
            <c:spPr>
              <a:solidFill>
                <a:srgbClr val="FABE78"/>
              </a:solidFill>
              <a:ln w="6350">
                <a:solidFill>
                  <a:srgbClr val="FFFFFF"/>
                </a:solidFill>
                <a:prstDash val="solid"/>
              </a:ln>
              <a:effectLst/>
            </c:spPr>
            <c:extLst>
              <c:ext xmlns:c16="http://schemas.microsoft.com/office/drawing/2014/chart" uri="{C3380CC4-5D6E-409C-BE32-E72D297353CC}">
                <c16:uniqueId val="{0000001E-B381-4E9C-ADD8-8177FA108870}"/>
              </c:ext>
            </c:extLst>
          </c:dPt>
          <c:dPt>
            <c:idx val="7"/>
            <c:bubble3D val="0"/>
            <c:spPr>
              <a:solidFill>
                <a:srgbClr val="D74114"/>
              </a:solidFill>
              <a:ln w="6350">
                <a:solidFill>
                  <a:srgbClr val="FFFFFF"/>
                </a:solidFill>
                <a:prstDash val="solid"/>
              </a:ln>
              <a:effectLst/>
            </c:spPr>
            <c:extLst>
              <c:ext xmlns:c16="http://schemas.microsoft.com/office/drawing/2014/chart" uri="{C3380CC4-5D6E-409C-BE32-E72D297353CC}">
                <c16:uniqueId val="{00000020-B381-4E9C-ADD8-8177FA108870}"/>
              </c:ext>
            </c:extLst>
          </c:dPt>
          <c:cat>
            <c:strRef>
              <c:f>'需求量 中国 分'!$B$2:$B$9</c:f>
              <c:strCache>
                <c:ptCount val="8"/>
                <c:pt idx="0">
                  <c:v>风电叶片</c:v>
                </c:pt>
                <c:pt idx="1">
                  <c:v>体育休闲</c:v>
                </c:pt>
                <c:pt idx="2">
                  <c:v>碳碳复材</c:v>
                </c:pt>
                <c:pt idx="3">
                  <c:v>建筑</c:v>
                </c:pt>
                <c:pt idx="4">
                  <c:v>压力容器</c:v>
                </c:pt>
                <c:pt idx="5">
                  <c:v>航空航天</c:v>
                </c:pt>
                <c:pt idx="6">
                  <c:v>汽车</c:v>
                </c:pt>
                <c:pt idx="7">
                  <c:v>其他</c:v>
                </c:pt>
              </c:strCache>
            </c:strRef>
          </c:cat>
          <c:val>
            <c:numRef>
              <c:f>'需求量 中国 分'!$G$2:$G$9</c:f>
              <c:numCache>
                <c:formatCode>#,##0_ </c:formatCode>
                <c:ptCount val="8"/>
                <c:pt idx="0">
                  <c:v>20000</c:v>
                </c:pt>
                <c:pt idx="1">
                  <c:v>14600</c:v>
                </c:pt>
                <c:pt idx="2">
                  <c:v>3000</c:v>
                </c:pt>
                <c:pt idx="3">
                  <c:v>2200</c:v>
                </c:pt>
                <c:pt idx="4">
                  <c:v>2000</c:v>
                </c:pt>
                <c:pt idx="5">
                  <c:v>1700</c:v>
                </c:pt>
                <c:pt idx="6">
                  <c:v>1200</c:v>
                </c:pt>
                <c:pt idx="7">
                  <c:v>2220</c:v>
                </c:pt>
              </c:numCache>
            </c:numRef>
          </c:val>
          <c:extLst>
            <c:ext xmlns:c16="http://schemas.microsoft.com/office/drawing/2014/chart" uri="{C3380CC4-5D6E-409C-BE32-E72D297353CC}">
              <c16:uniqueId val="{00000021-B381-4E9C-ADD8-8177FA108870}"/>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79750809054349481"/>
          <c:y val="0.13575963675149008"/>
          <c:w val="0.18721027311011582"/>
          <c:h val="0.62753729652791723"/>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0.31458</cdr:x>
      <cdr:y>0.45182</cdr:y>
    </cdr:from>
    <cdr:to>
      <cdr:x>0.61981</cdr:x>
      <cdr:y>0.69686</cdr:y>
    </cdr:to>
    <cdr:sp macro="" textlink="">
      <cdr:nvSpPr>
        <cdr:cNvPr id="2" name="矩形 1"/>
        <cdr:cNvSpPr/>
      </cdr:nvSpPr>
      <cdr:spPr>
        <a:xfrm xmlns:a="http://schemas.openxmlformats.org/drawingml/2006/main">
          <a:off x="1568611" y="1477956"/>
          <a:ext cx="1521992" cy="801563"/>
        </a:xfrm>
        <a:prstGeom xmlns:a="http://schemas.openxmlformats.org/drawingml/2006/main" prst="rect">
          <a:avLst/>
        </a:prstGeom>
        <a:noFill xmlns:a="http://schemas.openxmlformats.org/drawingml/2006/main"/>
      </cdr:spPr>
      <cdr:txBody>
        <a:bodyPr xmlns:a="http://schemas.openxmlformats.org/drawingml/2006/main" vert="horz" wrap="square" lIns="45720" tIns="45720" rIns="45720" bIns="45720" rtlCol="0" anchor="t" anchorCtr="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1400" b="1" dirty="0">
              <a:solidFill>
                <a:srgbClr val="E30613"/>
              </a:solidFill>
              <a:latin typeface="微软雅黑" panose="020B0503020204020204" pitchFamily="34" charset="-122"/>
              <a:ea typeface="微软雅黑" panose="020B0503020204020204" pitchFamily="34" charset="-122"/>
            </a:rPr>
            <a:t>内圈：</a:t>
          </a:r>
          <a:r>
            <a:rPr lang="en-US" altLang="zh-CN" sz="1400" b="1" dirty="0">
              <a:solidFill>
                <a:srgbClr val="E30613"/>
              </a:solidFill>
              <a:latin typeface="微软雅黑" panose="020B0503020204020204" pitchFamily="34" charset="-122"/>
              <a:ea typeface="微软雅黑" panose="020B0503020204020204" pitchFamily="34" charset="-122"/>
            </a:rPr>
            <a:t>2016</a:t>
          </a:r>
        </a:p>
        <a:p xmlns:a="http://schemas.openxmlformats.org/drawingml/2006/main">
          <a:r>
            <a:rPr lang="zh-CN" altLang="en-US" sz="1400" b="1" dirty="0">
              <a:solidFill>
                <a:srgbClr val="E30613"/>
              </a:solidFill>
              <a:latin typeface="微软雅黑" panose="020B0503020204020204" pitchFamily="34" charset="-122"/>
              <a:ea typeface="微软雅黑" panose="020B0503020204020204" pitchFamily="34" charset="-122"/>
            </a:rPr>
            <a:t>外圈：</a:t>
          </a:r>
          <a:r>
            <a:rPr lang="en-US" altLang="zh-CN" sz="1400" b="1" dirty="0">
              <a:solidFill>
                <a:srgbClr val="E30613"/>
              </a:solidFill>
              <a:latin typeface="微软雅黑" panose="020B0503020204020204" pitchFamily="34" charset="-122"/>
              <a:ea typeface="微软雅黑" panose="020B0503020204020204" pitchFamily="34" charset="-122"/>
            </a:rPr>
            <a:t>2020</a:t>
          </a:r>
          <a:endParaRPr lang="zh-CN" altLang="en-US" sz="1400" b="1" dirty="0">
            <a:solidFill>
              <a:srgbClr val="E30613"/>
            </a:solidFill>
            <a:latin typeface="微软雅黑" panose="020B0503020204020204" pitchFamily="34" charset="-122"/>
            <a:ea typeface="微软雅黑" panose="020B0503020204020204" pitchFamily="34" charset="-122"/>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03430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794801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808890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602096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119107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回答四个问题：碳纤维是否值得我们关注？他的下游市场又有多大的空间？国内碳纤维行业又处于什么状态？有哪些值得关注的企业？</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580253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191412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771788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126668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24497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性能如此优越，那么应用空间也当然非常广阔，从军用、工业到民用，哪里都有碳纤维的身影。从天上飞的飞机到地上跑的汽车，风电用的叶片，光伏用的坩埚，上天入地，风火雷电，哪里都有碳纤维的身影。</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价格高，首先就代表着能赚钱。碳纤维的产业链附加值非常之大，每一个环节都能有几倍的跃升。而在这个行业里的企业，也保持着相当高的毛利率，像中简科技和光威复材等主营军品的企业，其毛利率可以达到</a:t>
            </a:r>
            <a:r>
              <a:rPr lang="en-US" altLang="zh-CN" dirty="0"/>
              <a:t>65-85</a:t>
            </a:r>
            <a:r>
              <a:rPr lang="zh-CN" altLang="en-US" dirty="0"/>
              <a:t>，即使是主营民品的中复神鹰，近年来，也，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价格高，首先就代表着能赚钱。碳纤维的产业链附加值非常之大，每一个环节都能有几倍的跃升。而在这个行业里的企业，也保持着相当高的毛利率，像中简科技和光威复材等主营军品的企业，其毛利率可以达到</a:t>
            </a:r>
            <a:r>
              <a:rPr lang="en-US" altLang="zh-CN" dirty="0"/>
              <a:t>65-85</a:t>
            </a:r>
            <a:r>
              <a:rPr lang="zh-CN" altLang="en-US" dirty="0"/>
              <a:t>，即使是主营民品的中复神鹰，近年来，也，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材料虽好，可如果没有下游需求的对接，那也只能被摆在展览馆里。</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2021/12/1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72199" y="1825625"/>
            <a:ext cx="51816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2021/12/1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839789" y="2505075"/>
            <a:ext cx="5157787"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2021/12/1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t>2021/12/1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2021/12/1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2021/12/1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2021/12/1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24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2021/12/1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2021/12/1</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2021/12/1</a:t>
            </a:fld>
            <a:endParaRPr lang="zh-CN" alt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599"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3.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chart" Target="../charts/char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3.xml"/><Relationship Id="rId1" Type="http://schemas.openxmlformats.org/officeDocument/2006/relationships/tags" Target="../tags/tag6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tags" Target="../tags/tag70.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chart" Target="../charts/chart13.xml"/><Relationship Id="rId4" Type="http://schemas.openxmlformats.org/officeDocument/2006/relationships/chart" Target="../charts/char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3.xml"/><Relationship Id="rId1" Type="http://schemas.openxmlformats.org/officeDocument/2006/relationships/tags" Target="../tags/tag71.xml"/><Relationship Id="rId6" Type="http://schemas.openxmlformats.org/officeDocument/2006/relationships/chart" Target="../charts/chart15.xml"/><Relationship Id="rId5" Type="http://schemas.openxmlformats.org/officeDocument/2006/relationships/image" Target="../media/image19.png"/><Relationship Id="rId4" Type="http://schemas.openxmlformats.org/officeDocument/2006/relationships/chart" Target="../charts/char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3.xml"/><Relationship Id="rId1" Type="http://schemas.openxmlformats.org/officeDocument/2006/relationships/tags" Target="../tags/tag7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chart" Target="../charts/chart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chart" Target="../charts/chart22.xml"/><Relationship Id="rId2" Type="http://schemas.openxmlformats.org/officeDocument/2006/relationships/slideLayout" Target="../slideLayouts/slideLayout23.xml"/><Relationship Id="rId1" Type="http://schemas.openxmlformats.org/officeDocument/2006/relationships/tags" Target="../tags/tag75.xml"/><Relationship Id="rId6" Type="http://schemas.openxmlformats.org/officeDocument/2006/relationships/image" Target="../media/image28.jpeg"/><Relationship Id="rId5" Type="http://schemas.openxmlformats.org/officeDocument/2006/relationships/chart" Target="../charts/chart21.xml"/><Relationship Id="rId4" Type="http://schemas.openxmlformats.org/officeDocument/2006/relationships/chart" Target="../charts/chart20.xml"/></Relationships>
</file>

<file path=ppt/slides/_rels/slide2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3.xml"/><Relationship Id="rId5" Type="http://schemas.openxmlformats.org/officeDocument/2006/relationships/chart" Target="../charts/chart26.xml"/><Relationship Id="rId4" Type="http://schemas.openxmlformats.org/officeDocument/2006/relationships/chart" Target="../charts/chart25.xml"/></Relationships>
</file>

<file path=ppt/slides/_rels/slide27.xml.rels><?xml version="1.0" encoding="UTF-8" standalone="yes"?>
<Relationships xmlns="http://schemas.openxmlformats.org/package/2006/relationships"><Relationship Id="rId3" Type="http://schemas.openxmlformats.org/officeDocument/2006/relationships/chart" Target="../charts/chart27.xml"/><Relationship Id="rId7" Type="http://schemas.openxmlformats.org/officeDocument/2006/relationships/chart" Target="../charts/chart31.xml"/><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chart" Target="../charts/char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hart" Target="../charts/chart34.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23.xml"/><Relationship Id="rId5" Type="http://schemas.openxmlformats.org/officeDocument/2006/relationships/chart" Target="../charts/chart38.xml"/><Relationship Id="rId4" Type="http://schemas.openxmlformats.org/officeDocument/2006/relationships/chart" Target="../charts/chart37.xml"/></Relationships>
</file>

<file path=ppt/slides/_rels/slide35.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3.xml"/><Relationship Id="rId1" Type="http://schemas.openxmlformats.org/officeDocument/2006/relationships/tags" Target="../tags/tag78.xml"/><Relationship Id="rId5" Type="http://schemas.openxmlformats.org/officeDocument/2006/relationships/chart" Target="../charts/chart42.xml"/><Relationship Id="rId4" Type="http://schemas.openxmlformats.org/officeDocument/2006/relationships/chart" Target="../charts/chart41.xml"/></Relationships>
</file>

<file path=ppt/slides/_rels/slide3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chart" Target="../charts/chart46.xml"/><Relationship Id="rId5" Type="http://schemas.openxmlformats.org/officeDocument/2006/relationships/chart" Target="../charts/chart45.xml"/><Relationship Id="rId4" Type="http://schemas.openxmlformats.org/officeDocument/2006/relationships/chart" Target="../charts/chart44.xml"/></Relationships>
</file>

<file path=ppt/slides/_rels/slide38.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4"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3.xml"/><Relationship Id="rId7" Type="http://schemas.openxmlformats.org/officeDocument/2006/relationships/image" Target="../media/image10.jpeg"/><Relationship Id="rId2" Type="http://schemas.openxmlformats.org/officeDocument/2006/relationships/slideLayout" Target="../slideLayouts/slideLayout23.xml"/><Relationship Id="rId1" Type="http://schemas.openxmlformats.org/officeDocument/2006/relationships/tags" Target="../tags/tag6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8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notesSlide" Target="../notesSlides/notesSlide6.xml"/><Relationship Id="rId7" Type="http://schemas.openxmlformats.org/officeDocument/2006/relationships/image" Target="../media/image15.jpeg"/><Relationship Id="rId2" Type="http://schemas.openxmlformats.org/officeDocument/2006/relationships/slideLayout" Target="../slideLayouts/slideLayout23.xml"/><Relationship Id="rId1" Type="http://schemas.openxmlformats.org/officeDocument/2006/relationships/tags" Target="../tags/tag6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67.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685800" y="2483485"/>
            <a:ext cx="9129395"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碳纤维行业：黑金时代</a:t>
            </a:r>
          </a:p>
        </p:txBody>
      </p:sp>
      <p:sp>
        <p:nvSpPr>
          <p:cNvPr id="14" name="文本框 13"/>
          <p:cNvSpPr txBox="1"/>
          <p:nvPr/>
        </p:nvSpPr>
        <p:spPr>
          <a:xfrm>
            <a:off x="686284" y="4987523"/>
            <a:ext cx="5714692" cy="306705"/>
          </a:xfrm>
          <a:prstGeom prst="rect">
            <a:avLst/>
          </a:prstGeom>
          <a:noFill/>
        </p:spPr>
        <p:txBody>
          <a:bodyPr wrap="square" rtlCol="0">
            <a:spAutoFit/>
          </a:bodyPr>
          <a:lstStyle/>
          <a:p>
            <a:r>
              <a:rPr lang="zh-CN" altLang="en-US" sz="14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长江证券研究所非金属建材研究小组</a:t>
            </a:r>
            <a:r>
              <a:rPr lang="zh-CN" altLang="en-US" sz="1400" dirty="0">
                <a:solidFill>
                  <a:schemeClr val="bg1"/>
                </a:solidFill>
                <a:latin typeface="微软雅黑" panose="020B0503020204020204" pitchFamily="34" charset="-122"/>
                <a:ea typeface="微软雅黑" panose="020B0503020204020204" pitchFamily="34" charset="-122"/>
                <a:sym typeface="+mn-ea"/>
              </a:rPr>
              <a:t>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91" y="633166"/>
            <a:ext cx="1676310" cy="4337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0" name="文本框 29"/>
          <p:cNvSpPr txBox="1"/>
          <p:nvPr/>
        </p:nvSpPr>
        <p:spPr>
          <a:xfrm>
            <a:off x="9505603" y="3194062"/>
            <a:ext cx="1797749" cy="16541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02</a:t>
            </a:r>
            <a:endParaRPr kumimoji="0" lang="zh-CN" altLang="en-US"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p:cNvSpPr txBox="1"/>
          <p:nvPr/>
        </p:nvSpPr>
        <p:spPr>
          <a:xfrm>
            <a:off x="5852795" y="4730750"/>
            <a:ext cx="5721985" cy="492443"/>
          </a:xfrm>
          <a:prstGeom prst="rect">
            <a:avLst/>
          </a:prstGeom>
          <a:noFill/>
        </p:spPr>
        <p:txBody>
          <a:bodyPr wrap="square" rtlCol="0">
            <a:spAutoFit/>
          </a:bodyPr>
          <a:lstStyle/>
          <a:p>
            <a:pPr marL="0" marR="0" lvl="0" indent="0" algn="r" defTabSz="967740" rtl="0" eaLnBrk="1" fontAlgn="auto" latinLnBrk="0" hangingPunct="1">
              <a:lnSpc>
                <a:spcPct val="100000"/>
              </a:lnSpc>
              <a:spcBef>
                <a:spcPts val="0"/>
              </a:spcBef>
              <a:spcAft>
                <a:spcPts val="0"/>
              </a:spcAft>
              <a:buClrTx/>
              <a:buSzTx/>
              <a:buFontTx/>
              <a:buNone/>
              <a:defRPr/>
            </a:pPr>
            <a:r>
              <a:rPr lang="zh-CN" altLang="en-US" sz="2600" b="1" dirty="0">
                <a:solidFill>
                  <a:srgbClr val="6D6D6D"/>
                </a:solidFill>
                <a:latin typeface="微软雅黑" panose="020B0503020204020204" pitchFamily="34" charset="-122"/>
                <a:ea typeface="微软雅黑" panose="020B0503020204020204" pitchFamily="34" charset="-122"/>
              </a:rPr>
              <a:t>行业质变：国产替代加速进行时</a:t>
            </a:r>
            <a:endParaRPr kumimoji="0" lang="zh-CN" altLang="en-US" sz="2600" b="1"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811339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中国碳纤维的艰难发展之路</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565998" y="6529705"/>
            <a:ext cx="5080000" cy="213995"/>
          </a:xfrm>
          <a:prstGeom prst="rect">
            <a:avLst/>
          </a:prstGeom>
          <a:noFill/>
          <a:ln w="9525">
            <a:noFill/>
          </a:ln>
        </p:spPr>
        <p:txBody>
          <a:bodyPr>
            <a:spAutoFit/>
          </a:bodyPr>
          <a:lstStyle/>
          <a:p>
            <a:pPr>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碳纤维工匠，</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wind</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
        <p:nvSpPr>
          <p:cNvPr id="28" name="文本框 19"/>
          <p:cNvSpPr txBox="1"/>
          <p:nvPr/>
        </p:nvSpPr>
        <p:spPr>
          <a:xfrm>
            <a:off x="4990409" y="2575479"/>
            <a:ext cx="1445145" cy="664012"/>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latin typeface="微软雅黑" panose="020B0503020204020204" pitchFamily="34" charset="-122"/>
                <a:ea typeface="微软雅黑" panose="020B0503020204020204" pitchFamily="34" charset="-122"/>
              </a:rPr>
              <a:t>启动碳纤维研发，但多年未实质性进展。</a:t>
            </a:r>
            <a:endParaRPr lang="en-US" altLang="zh-CN" sz="1100" b="1" dirty="0">
              <a:latin typeface="微软雅黑" panose="020B0503020204020204" pitchFamily="34" charset="-122"/>
              <a:ea typeface="微软雅黑" panose="020B0503020204020204" pitchFamily="34" charset="-122"/>
            </a:endParaRPr>
          </a:p>
        </p:txBody>
      </p:sp>
      <p:sp>
        <p:nvSpPr>
          <p:cNvPr id="30" name="文本框 20"/>
          <p:cNvSpPr txBox="1"/>
          <p:nvPr/>
        </p:nvSpPr>
        <p:spPr>
          <a:xfrm>
            <a:off x="5288073" y="1978107"/>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rgbClr val="E30613"/>
                </a:solidFill>
                <a:latin typeface="微软雅黑" panose="020B0503020204020204" pitchFamily="34" charset="-122"/>
                <a:ea typeface="微软雅黑" panose="020B0503020204020204" pitchFamily="34" charset="-122"/>
              </a:rPr>
              <a:t>1962</a:t>
            </a:r>
          </a:p>
        </p:txBody>
      </p:sp>
      <p:sp>
        <p:nvSpPr>
          <p:cNvPr id="32" name="文本框 29"/>
          <p:cNvSpPr txBox="1"/>
          <p:nvPr/>
        </p:nvSpPr>
        <p:spPr>
          <a:xfrm>
            <a:off x="6168116" y="2608284"/>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rgbClr val="E30613"/>
                </a:solidFill>
                <a:latin typeface="微软雅黑" panose="020B0503020204020204" pitchFamily="34" charset="-122"/>
                <a:ea typeface="微软雅黑" panose="020B0503020204020204" pitchFamily="34" charset="-122"/>
              </a:rPr>
              <a:t>1975</a:t>
            </a:r>
          </a:p>
        </p:txBody>
      </p:sp>
      <p:sp>
        <p:nvSpPr>
          <p:cNvPr id="33" name="文本框 30"/>
          <p:cNvSpPr txBox="1"/>
          <p:nvPr/>
        </p:nvSpPr>
        <p:spPr>
          <a:xfrm>
            <a:off x="5898867" y="1662203"/>
            <a:ext cx="1585661" cy="685411"/>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latin typeface="微软雅黑" panose="020B0503020204020204" pitchFamily="34" charset="-122"/>
                <a:ea typeface="微软雅黑" panose="020B0503020204020204" pitchFamily="34" charset="-122"/>
                <a:sym typeface="+mn-ea"/>
              </a:rPr>
              <a:t>“</a:t>
            </a:r>
            <a:r>
              <a:rPr lang="en-US" altLang="zh-CN" sz="1100" b="1" dirty="0">
                <a:latin typeface="微软雅黑" panose="020B0503020204020204" pitchFamily="34" charset="-122"/>
                <a:ea typeface="微软雅黑" panose="020B0503020204020204" pitchFamily="34" charset="-122"/>
                <a:sym typeface="+mn-ea"/>
              </a:rPr>
              <a:t>7511</a:t>
            </a:r>
            <a:r>
              <a:rPr lang="zh-CN" altLang="en-US" sz="1100" b="1" dirty="0">
                <a:latin typeface="微软雅黑" panose="020B0503020204020204" pitchFamily="34" charset="-122"/>
                <a:ea typeface="微软雅黑" panose="020B0503020204020204" pitchFamily="34" charset="-122"/>
                <a:sym typeface="+mn-ea"/>
              </a:rPr>
              <a:t>”会议，张爱萍将军主持研发工作，进展缓慢</a:t>
            </a:r>
          </a:p>
        </p:txBody>
      </p:sp>
      <p:sp>
        <p:nvSpPr>
          <p:cNvPr id="34" name="文本框 32"/>
          <p:cNvSpPr txBox="1"/>
          <p:nvPr/>
        </p:nvSpPr>
        <p:spPr>
          <a:xfrm>
            <a:off x="6967780" y="2100455"/>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rgbClr val="E30613"/>
                </a:solidFill>
                <a:latin typeface="微软雅黑" panose="020B0503020204020204" pitchFamily="34" charset="-122"/>
                <a:ea typeface="微软雅黑" panose="020B0503020204020204" pitchFamily="34" charset="-122"/>
              </a:rPr>
              <a:t>80</a:t>
            </a:r>
            <a:r>
              <a:rPr lang="zh-CN" altLang="en-US" sz="1000" b="1" dirty="0">
                <a:solidFill>
                  <a:srgbClr val="E30613"/>
                </a:solidFill>
                <a:latin typeface="微软雅黑" panose="020B0503020204020204" pitchFamily="34" charset="-122"/>
                <a:ea typeface="微软雅黑" panose="020B0503020204020204" pitchFamily="34" charset="-122"/>
              </a:rPr>
              <a:t>年代</a:t>
            </a:r>
            <a:endParaRPr lang="en-US" altLang="zh-CN" sz="1000" b="1" dirty="0">
              <a:solidFill>
                <a:srgbClr val="E30613"/>
              </a:solidFill>
              <a:latin typeface="微软雅黑" panose="020B0503020204020204" pitchFamily="34" charset="-122"/>
              <a:ea typeface="微软雅黑" panose="020B0503020204020204" pitchFamily="34" charset="-122"/>
            </a:endParaRPr>
          </a:p>
        </p:txBody>
      </p:sp>
      <p:sp>
        <p:nvSpPr>
          <p:cNvPr id="35" name="文本框 33"/>
          <p:cNvSpPr txBox="1"/>
          <p:nvPr/>
        </p:nvSpPr>
        <p:spPr>
          <a:xfrm>
            <a:off x="6779721" y="2645005"/>
            <a:ext cx="1175815" cy="668058"/>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latin typeface="微软雅黑" panose="020B0503020204020204" pitchFamily="34" charset="-122"/>
                <a:ea typeface="微软雅黑" panose="020B0503020204020204" pitchFamily="34" charset="-122"/>
                <a:sym typeface="+mn-ea"/>
              </a:rPr>
              <a:t>尝试引进开发之路，失败告终</a:t>
            </a:r>
          </a:p>
        </p:txBody>
      </p:sp>
      <p:sp>
        <p:nvSpPr>
          <p:cNvPr id="36" name="文本框 36"/>
          <p:cNvSpPr txBox="1"/>
          <p:nvPr/>
        </p:nvSpPr>
        <p:spPr>
          <a:xfrm>
            <a:off x="7861778" y="2671320"/>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rgbClr val="E30613"/>
                </a:solidFill>
                <a:latin typeface="微软雅黑" panose="020B0503020204020204" pitchFamily="34" charset="-122"/>
                <a:ea typeface="微软雅黑" panose="020B0503020204020204" pitchFamily="34" charset="-122"/>
              </a:rPr>
              <a:t>2000</a:t>
            </a:r>
          </a:p>
        </p:txBody>
      </p:sp>
      <p:sp>
        <p:nvSpPr>
          <p:cNvPr id="37" name="文本框 40"/>
          <p:cNvSpPr txBox="1"/>
          <p:nvPr/>
        </p:nvSpPr>
        <p:spPr>
          <a:xfrm>
            <a:off x="7613538" y="1652829"/>
            <a:ext cx="1302711" cy="664012"/>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latin typeface="微软雅黑" panose="020B0503020204020204" pitchFamily="34" charset="-122"/>
                <a:ea typeface="微软雅黑" panose="020B0503020204020204" pitchFamily="34" charset="-122"/>
                <a:sym typeface="+mn-ea"/>
              </a:rPr>
              <a:t>师昌绪院士大力倡导，碳纤维名列</a:t>
            </a:r>
            <a:r>
              <a:rPr lang="en-US" altLang="zh-CN" sz="1100" b="1" dirty="0">
                <a:latin typeface="微软雅黑" panose="020B0503020204020204" pitchFamily="34" charset="-122"/>
                <a:ea typeface="微软雅黑" panose="020B0503020204020204" pitchFamily="34" charset="-122"/>
                <a:sym typeface="+mn-ea"/>
              </a:rPr>
              <a:t>863/973</a:t>
            </a:r>
            <a:r>
              <a:rPr lang="zh-CN" altLang="en-US" sz="1100" b="1" dirty="0">
                <a:latin typeface="微软雅黑" panose="020B0503020204020204" pitchFamily="34" charset="-122"/>
                <a:ea typeface="微软雅黑" panose="020B0503020204020204" pitchFamily="34" charset="-122"/>
                <a:sym typeface="+mn-ea"/>
              </a:rPr>
              <a:t>计划</a:t>
            </a:r>
          </a:p>
        </p:txBody>
      </p:sp>
      <p:sp>
        <p:nvSpPr>
          <p:cNvPr id="39" name="文本框 44"/>
          <p:cNvSpPr txBox="1"/>
          <p:nvPr/>
        </p:nvSpPr>
        <p:spPr>
          <a:xfrm>
            <a:off x="8502465" y="2661751"/>
            <a:ext cx="1415031" cy="664012"/>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latin typeface="微软雅黑" panose="020B0503020204020204" pitchFamily="34" charset="-122"/>
                <a:ea typeface="微软雅黑" panose="020B0503020204020204" pitchFamily="34" charset="-122"/>
                <a:sym typeface="+mn-ea"/>
              </a:rPr>
              <a:t>碳纤维企业仅有</a:t>
            </a:r>
            <a:r>
              <a:rPr lang="en-US" altLang="zh-CN" sz="1100" b="1" dirty="0">
                <a:latin typeface="微软雅黑" panose="020B0503020204020204" pitchFamily="34" charset="-122"/>
                <a:ea typeface="微软雅黑" panose="020B0503020204020204" pitchFamily="34" charset="-122"/>
                <a:sym typeface="+mn-ea"/>
              </a:rPr>
              <a:t>10</a:t>
            </a:r>
            <a:r>
              <a:rPr lang="zh-CN" altLang="en-US" sz="1100" b="1" dirty="0">
                <a:latin typeface="微软雅黑" panose="020B0503020204020204" pitchFamily="34" charset="-122"/>
                <a:ea typeface="微软雅黑" panose="020B0503020204020204" pitchFamily="34" charset="-122"/>
                <a:sym typeface="+mn-ea"/>
              </a:rPr>
              <a:t>家，合计产能仅占全球</a:t>
            </a:r>
            <a:r>
              <a:rPr lang="en-US" altLang="zh-CN" sz="1100" b="1" dirty="0">
                <a:latin typeface="微软雅黑" panose="020B0503020204020204" pitchFamily="34" charset="-122"/>
                <a:ea typeface="微软雅黑" panose="020B0503020204020204" pitchFamily="34" charset="-122"/>
                <a:sym typeface="+mn-ea"/>
              </a:rPr>
              <a:t>1%</a:t>
            </a:r>
            <a:endParaRPr lang="zh-CN" altLang="en-US" sz="1100" b="1" dirty="0">
              <a:latin typeface="微软雅黑" panose="020B0503020204020204" pitchFamily="34" charset="-122"/>
              <a:ea typeface="微软雅黑" panose="020B0503020204020204" pitchFamily="34" charset="-122"/>
              <a:sym typeface="+mn-ea"/>
            </a:endParaRPr>
          </a:p>
        </p:txBody>
      </p:sp>
      <p:sp>
        <p:nvSpPr>
          <p:cNvPr id="40" name="文本框 45"/>
          <p:cNvSpPr txBox="1"/>
          <p:nvPr/>
        </p:nvSpPr>
        <p:spPr>
          <a:xfrm>
            <a:off x="8721572" y="2021319"/>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rgbClr val="E30613"/>
                </a:solidFill>
                <a:latin typeface="微软雅黑" panose="020B0503020204020204" pitchFamily="34" charset="-122"/>
                <a:ea typeface="微软雅黑" panose="020B0503020204020204" pitchFamily="34" charset="-122"/>
              </a:rPr>
              <a:t>2005</a:t>
            </a:r>
          </a:p>
        </p:txBody>
      </p:sp>
      <p:sp>
        <p:nvSpPr>
          <p:cNvPr id="47" name="文本框 49"/>
          <p:cNvSpPr txBox="1"/>
          <p:nvPr/>
        </p:nvSpPr>
        <p:spPr>
          <a:xfrm>
            <a:off x="10514535" y="2701439"/>
            <a:ext cx="1304925" cy="477591"/>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latin typeface="微软雅黑" panose="020B0503020204020204" pitchFamily="34" charset="-122"/>
                <a:ea typeface="微软雅黑" panose="020B0503020204020204" pitchFamily="34" charset="-122"/>
                <a:sym typeface="+mn-ea"/>
              </a:rPr>
              <a:t>国内碳纤维产量仅占世界的</a:t>
            </a:r>
            <a:r>
              <a:rPr lang="en-US" altLang="zh-CN" sz="1100" b="1" dirty="0">
                <a:latin typeface="微软雅黑" panose="020B0503020204020204" pitchFamily="34" charset="-122"/>
                <a:ea typeface="微软雅黑" panose="020B0503020204020204" pitchFamily="34" charset="-122"/>
                <a:sym typeface="+mn-ea"/>
              </a:rPr>
              <a:t>0.5%</a:t>
            </a:r>
          </a:p>
        </p:txBody>
      </p:sp>
      <p:sp>
        <p:nvSpPr>
          <p:cNvPr id="48" name="文本框 50"/>
          <p:cNvSpPr txBox="1"/>
          <p:nvPr/>
        </p:nvSpPr>
        <p:spPr>
          <a:xfrm>
            <a:off x="10825662" y="2077146"/>
            <a:ext cx="770255" cy="245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rgbClr val="E30613"/>
                </a:solidFill>
                <a:latin typeface="微软雅黑" panose="020B0503020204020204" pitchFamily="34" charset="-122"/>
                <a:ea typeface="微软雅黑" panose="020B0503020204020204" pitchFamily="34" charset="-122"/>
              </a:rPr>
              <a:t>2010</a:t>
            </a:r>
          </a:p>
        </p:txBody>
      </p:sp>
      <p:cxnSp>
        <p:nvCxnSpPr>
          <p:cNvPr id="50" name="直接箭头连接符 49"/>
          <p:cNvCxnSpPr>
            <a:cxnSpLocks/>
          </p:cNvCxnSpPr>
          <p:nvPr/>
        </p:nvCxnSpPr>
        <p:spPr>
          <a:xfrm>
            <a:off x="5471464" y="2476924"/>
            <a:ext cx="6275943" cy="15312"/>
          </a:xfrm>
          <a:prstGeom prst="straightConnector1">
            <a:avLst/>
          </a:prstGeom>
          <a:ln w="114300">
            <a:solidFill>
              <a:srgbClr val="E10000"/>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1" name="菱形 50"/>
          <p:cNvSpPr/>
          <p:nvPr/>
        </p:nvSpPr>
        <p:spPr>
          <a:xfrm>
            <a:off x="5560268" y="2300239"/>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52" name="菱形 51"/>
          <p:cNvSpPr/>
          <p:nvPr/>
        </p:nvSpPr>
        <p:spPr>
          <a:xfrm>
            <a:off x="8979022" y="2332626"/>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54" name="菱形 53"/>
          <p:cNvSpPr/>
          <p:nvPr/>
        </p:nvSpPr>
        <p:spPr>
          <a:xfrm>
            <a:off x="8056474" y="2307409"/>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55" name="菱形 54"/>
          <p:cNvSpPr/>
          <p:nvPr/>
        </p:nvSpPr>
        <p:spPr>
          <a:xfrm>
            <a:off x="7229742" y="2315235"/>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58" name="菱形 57"/>
          <p:cNvSpPr/>
          <p:nvPr/>
        </p:nvSpPr>
        <p:spPr>
          <a:xfrm>
            <a:off x="6403010" y="2323367"/>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60" name="菱形 59"/>
          <p:cNvSpPr/>
          <p:nvPr/>
        </p:nvSpPr>
        <p:spPr>
          <a:xfrm>
            <a:off x="10978857" y="2312507"/>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61" name="矩形 60"/>
          <p:cNvSpPr/>
          <p:nvPr/>
        </p:nvSpPr>
        <p:spPr>
          <a:xfrm>
            <a:off x="7505517" y="1292508"/>
            <a:ext cx="3309938"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中国碳纤维行业探索之路</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文本框 44"/>
          <p:cNvSpPr txBox="1"/>
          <p:nvPr/>
        </p:nvSpPr>
        <p:spPr>
          <a:xfrm>
            <a:off x="9611637" y="1673837"/>
            <a:ext cx="1415031" cy="663591"/>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en-US" altLang="zh-CN" sz="1100" b="1" dirty="0">
                <a:latin typeface="微软雅黑" panose="020B0503020204020204" pitchFamily="34" charset="-122"/>
                <a:ea typeface="微软雅黑" panose="020B0503020204020204" pitchFamily="34" charset="-122"/>
                <a:sym typeface="+mn-ea"/>
              </a:rPr>
              <a:t>T300</a:t>
            </a:r>
            <a:r>
              <a:rPr lang="zh-CN" altLang="en-US" sz="1100" b="1" dirty="0">
                <a:latin typeface="微软雅黑" panose="020B0503020204020204" pitchFamily="34" charset="-122"/>
                <a:ea typeface="微软雅黑" panose="020B0503020204020204" pitchFamily="34" charset="-122"/>
                <a:sym typeface="+mn-ea"/>
              </a:rPr>
              <a:t>取得突破，国际巨头随即采取低价倾销措施打压</a:t>
            </a:r>
          </a:p>
        </p:txBody>
      </p:sp>
      <p:sp>
        <p:nvSpPr>
          <p:cNvPr id="63" name="菱形 62"/>
          <p:cNvSpPr/>
          <p:nvPr/>
        </p:nvSpPr>
        <p:spPr>
          <a:xfrm>
            <a:off x="10097125" y="2344565"/>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64" name="文本框 50"/>
          <p:cNvSpPr txBox="1"/>
          <p:nvPr/>
        </p:nvSpPr>
        <p:spPr>
          <a:xfrm>
            <a:off x="9801501" y="2673690"/>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rgbClr val="E30613"/>
                </a:solidFill>
                <a:latin typeface="微软雅黑" panose="020B0503020204020204" pitchFamily="34" charset="-122"/>
                <a:ea typeface="微软雅黑" panose="020B0503020204020204" pitchFamily="34" charset="-122"/>
              </a:rPr>
              <a:t>2008</a:t>
            </a:r>
          </a:p>
        </p:txBody>
      </p:sp>
      <p:sp>
        <p:nvSpPr>
          <p:cNvPr id="42" name="矩形 41">
            <a:extLst>
              <a:ext uri="{FF2B5EF4-FFF2-40B4-BE49-F238E27FC236}">
                <a16:creationId xmlns:a16="http://schemas.microsoft.com/office/drawing/2014/main" id="{DF81C7A9-7CF2-4906-9342-0ABC7BD468D6}"/>
              </a:ext>
            </a:extLst>
          </p:cNvPr>
          <p:cNvSpPr/>
          <p:nvPr/>
        </p:nvSpPr>
        <p:spPr>
          <a:xfrm>
            <a:off x="259783" y="1085187"/>
            <a:ext cx="4676615" cy="2552686"/>
          </a:xfrm>
          <a:prstGeom prst="rect">
            <a:avLst/>
          </a:prstGeom>
        </p:spPr>
        <p:txBody>
          <a:bodyPr wrap="square">
            <a:spAutoFit/>
          </a:bodyPr>
          <a:lstStyle/>
          <a:p>
            <a:pPr marL="171450" indent="-171450">
              <a:lnSpc>
                <a:spcPct val="150000"/>
              </a:lnSpc>
              <a:buFont typeface="Wingdings" panose="05000000000000000000" pitchFamily="2" charset="2"/>
              <a:buChar char="Ø"/>
            </a:pPr>
            <a:r>
              <a:rPr lang="zh-CN" altLang="en-US" sz="1200" b="1" kern="100" dirty="0">
                <a:latin typeface="微软雅黑" panose="020B0503020204020204" pitchFamily="34" charset="-122"/>
                <a:ea typeface="微软雅黑" panose="020B0503020204020204" pitchFamily="34" charset="-122"/>
                <a:cs typeface="Times New Roman" panose="02020603050405020304" pitchFamily="18" charset="0"/>
              </a:rPr>
              <a:t>战略地位极高，海外长期封锁：</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高性能碳纤维可用于制造导弹、战机等国防重器，长期以来一直在美国对华的禁运清单中，与原子能、半导体核心技术等同列。</a:t>
            </a:r>
          </a:p>
          <a:p>
            <a:pPr marL="171450" indent="-171450">
              <a:lnSpc>
                <a:spcPct val="150000"/>
              </a:lnSpc>
              <a:buFont typeface="Wingdings" panose="05000000000000000000" pitchFamily="2" charset="2"/>
              <a:buChar char="Ø"/>
            </a:pPr>
            <a:r>
              <a:rPr lang="zh-CN" altLang="en-US" sz="1200" b="1" kern="100" dirty="0">
                <a:latin typeface="微软雅黑" panose="020B0503020204020204" pitchFamily="34" charset="-122"/>
                <a:ea typeface="微软雅黑" panose="020B0503020204020204" pitchFamily="34" charset="-122"/>
                <a:cs typeface="Times New Roman" panose="02020603050405020304" pitchFamily="18" charset="0"/>
              </a:rPr>
              <a:t>政策高度重视碳纤维发展：</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早在</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世纪</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60</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年代，我国就认识到碳纤维的重要战略地位，几十年间先后由张爱萍将军和师昌绪院士主导过两次研发大潮。随着中美贸易摩擦，国外进一步收紧对中国的碳纤维供应，碳纤维的国产化工作愈加迫在眉睫。</a:t>
            </a:r>
            <a:r>
              <a:rPr lang="en-US" altLang="zh-CN" sz="1200" u="sng"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u="sng" kern="100" dirty="0">
                <a:latin typeface="微软雅黑" panose="020B0503020204020204" pitchFamily="34" charset="-122"/>
                <a:ea typeface="微软雅黑" panose="020B0503020204020204" pitchFamily="34" charset="-122"/>
                <a:cs typeface="Times New Roman" panose="02020603050405020304" pitchFamily="18" charset="0"/>
              </a:rPr>
              <a:t>中国制造</a:t>
            </a:r>
            <a:r>
              <a:rPr lang="en-US" altLang="zh-CN" sz="1200" u="sng" kern="100" dirty="0">
                <a:latin typeface="微软雅黑" panose="020B0503020204020204" pitchFamily="34" charset="-122"/>
                <a:ea typeface="微软雅黑" panose="020B0503020204020204" pitchFamily="34" charset="-122"/>
                <a:cs typeface="Times New Roman" panose="02020603050405020304" pitchFamily="18" charset="0"/>
              </a:rPr>
              <a:t>2025》</a:t>
            </a:r>
            <a:r>
              <a:rPr lang="zh-CN" altLang="en-US" sz="1200" u="sng" kern="100" dirty="0">
                <a:latin typeface="微软雅黑" panose="020B0503020204020204" pitchFamily="34" charset="-122"/>
                <a:ea typeface="微软雅黑" panose="020B0503020204020204" pitchFamily="34" charset="-122"/>
                <a:cs typeface="Times New Roman" panose="02020603050405020304" pitchFamily="18" charset="0"/>
              </a:rPr>
              <a:t>和十四五计划均强调碳纤维及其产业链的发展。</a:t>
            </a:r>
          </a:p>
          <a:p>
            <a:pPr marL="171450" indent="-171450">
              <a:lnSpc>
                <a:spcPct val="150000"/>
              </a:lnSpc>
              <a:buFont typeface="Wingdings" panose="05000000000000000000" pitchFamily="2" charset="2"/>
              <a:buChar char="Ø"/>
            </a:pPr>
            <a:endPar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3" name="表格 42">
            <a:extLst>
              <a:ext uri="{FF2B5EF4-FFF2-40B4-BE49-F238E27FC236}">
                <a16:creationId xmlns:a16="http://schemas.microsoft.com/office/drawing/2014/main" id="{D3C75C13-A1BF-4C82-97BE-DD63D80F891F}"/>
              </a:ext>
            </a:extLst>
          </p:cNvPr>
          <p:cNvGraphicFramePr/>
          <p:nvPr>
            <p:custDataLst>
              <p:tags r:id="rId1"/>
            </p:custDataLst>
            <p:extLst>
              <p:ext uri="{D42A27DB-BD31-4B8C-83A1-F6EECF244321}">
                <p14:modId xmlns:p14="http://schemas.microsoft.com/office/powerpoint/2010/main" val="3694560603"/>
              </p:ext>
            </p:extLst>
          </p:nvPr>
        </p:nvGraphicFramePr>
        <p:xfrm>
          <a:off x="403598" y="3899298"/>
          <a:ext cx="11552802" cy="2521741"/>
        </p:xfrm>
        <a:graphic>
          <a:graphicData uri="http://schemas.openxmlformats.org/drawingml/2006/table">
            <a:tbl>
              <a:tblPr firstRow="1" bandRow="1">
                <a:tableStyleId>{5940675A-B579-460E-94D1-54222C63F5DA}</a:tableStyleId>
              </a:tblPr>
              <a:tblGrid>
                <a:gridCol w="3035115">
                  <a:extLst>
                    <a:ext uri="{9D8B030D-6E8A-4147-A177-3AD203B41FA5}">
                      <a16:colId xmlns:a16="http://schemas.microsoft.com/office/drawing/2014/main" val="20000"/>
                    </a:ext>
                  </a:extLst>
                </a:gridCol>
                <a:gridCol w="1782633">
                  <a:extLst>
                    <a:ext uri="{9D8B030D-6E8A-4147-A177-3AD203B41FA5}">
                      <a16:colId xmlns:a16="http://schemas.microsoft.com/office/drawing/2014/main" val="20001"/>
                    </a:ext>
                  </a:extLst>
                </a:gridCol>
                <a:gridCol w="814837">
                  <a:extLst>
                    <a:ext uri="{9D8B030D-6E8A-4147-A177-3AD203B41FA5}">
                      <a16:colId xmlns:a16="http://schemas.microsoft.com/office/drawing/2014/main" val="20002"/>
                    </a:ext>
                  </a:extLst>
                </a:gridCol>
                <a:gridCol w="5920217">
                  <a:extLst>
                    <a:ext uri="{9D8B030D-6E8A-4147-A177-3AD203B41FA5}">
                      <a16:colId xmlns:a16="http://schemas.microsoft.com/office/drawing/2014/main" val="20003"/>
                    </a:ext>
                  </a:extLst>
                </a:gridCol>
              </a:tblGrid>
              <a:tr h="236103">
                <a:tc>
                  <a:txBody>
                    <a:bodyPr/>
                    <a:lstStyle/>
                    <a:p>
                      <a:pPr indent="0" algn="ctr">
                        <a:buNone/>
                      </a:pPr>
                      <a:r>
                        <a:rPr lang="en-US" sz="9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政策名称</a:t>
                      </a:r>
                      <a:endParaRPr lang="en-US" altLang="en-US" sz="900" b="1" dirty="0">
                        <a:solidFill>
                          <a:srgbClr val="FFFFFF"/>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a:noFill/>
                    </a:lnL>
                    <a:lnR w="12700" cap="flat" cmpd="sng">
                      <a:noFill/>
                      <a:prstDash val="solid"/>
                      <a:headEnd type="none" w="med" len="med"/>
                      <a:tailEnd type="none" w="med" len="med"/>
                    </a:lnR>
                    <a:lnT w="12700" cap="flat" cmpd="sng">
                      <a:noFill/>
                      <a:prstDash val="solid"/>
                      <a:headEnd type="none" w="med" len="med"/>
                      <a:tailEnd type="none" w="med" len="med"/>
                    </a:lnT>
                    <a:lnB w="12700" cap="flat" cmpd="sng">
                      <a:noFill/>
                      <a:prstDash val="solid"/>
                      <a:headEnd type="none" w="med" len="med"/>
                      <a:tailEnd type="none" w="med" len="med"/>
                    </a:lnB>
                    <a:lnTlToBr>
                      <a:noFill/>
                    </a:lnTlToBr>
                    <a:lnBlToTr>
                      <a:noFill/>
                    </a:lnBlToTr>
                    <a:solidFill>
                      <a:srgbClr val="E30613"/>
                    </a:solidFill>
                  </a:tcPr>
                </a:tc>
                <a:tc>
                  <a:txBody>
                    <a:bodyPr/>
                    <a:lstStyle/>
                    <a:p>
                      <a:pPr indent="0" algn="ctr">
                        <a:buNone/>
                      </a:pPr>
                      <a:r>
                        <a:rPr lang="en-US" sz="9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发行部门</a:t>
                      </a:r>
                      <a:endParaRPr lang="en-US" altLang="en-US" sz="900" b="1" dirty="0">
                        <a:solidFill>
                          <a:srgbClr val="FFFFFF"/>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noFill/>
                      <a:prstDash val="solid"/>
                      <a:headEnd type="none" w="med" len="med"/>
                      <a:tailEnd type="none" w="med" len="med"/>
                    </a:lnB>
                    <a:lnTlToBr>
                      <a:noFill/>
                    </a:lnTlToBr>
                    <a:lnBlToTr>
                      <a:noFill/>
                    </a:lnBlToTr>
                    <a:solidFill>
                      <a:srgbClr val="E30613"/>
                    </a:solidFill>
                  </a:tcPr>
                </a:tc>
                <a:tc>
                  <a:txBody>
                    <a:bodyPr/>
                    <a:lstStyle/>
                    <a:p>
                      <a:pPr indent="0" algn="ctr">
                        <a:buNone/>
                      </a:pPr>
                      <a:r>
                        <a:rPr lang="en-US" sz="9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发布时间</a:t>
                      </a:r>
                      <a:endParaRPr lang="en-US" altLang="en-US" sz="900" b="1" dirty="0">
                        <a:solidFill>
                          <a:srgbClr val="FFFFFF"/>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noFill/>
                      <a:prstDash val="solid"/>
                      <a:headEnd type="none" w="med" len="med"/>
                      <a:tailEnd type="none" w="med" len="med"/>
                    </a:lnB>
                    <a:lnTlToBr>
                      <a:noFill/>
                    </a:lnTlToBr>
                    <a:lnBlToTr>
                      <a:noFill/>
                    </a:lnBlToTr>
                    <a:solidFill>
                      <a:srgbClr val="E30613"/>
                    </a:solidFill>
                  </a:tcPr>
                </a:tc>
                <a:tc>
                  <a:txBody>
                    <a:bodyPr/>
                    <a:lstStyle/>
                    <a:p>
                      <a:pPr indent="0" algn="ctr">
                        <a:buNone/>
                      </a:pPr>
                      <a:r>
                        <a:rPr lang="en-US" sz="9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主要内容及影响</a:t>
                      </a:r>
                      <a:endParaRPr lang="en-US" altLang="en-US" sz="900" b="1" dirty="0">
                        <a:solidFill>
                          <a:srgbClr val="FFFFFF"/>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noFill/>
                      <a:prstDash val="solid"/>
                      <a:headEnd type="none" w="med" len="med"/>
                      <a:tailEnd type="none" w="med" len="med"/>
                    </a:lnB>
                    <a:lnTlToBr>
                      <a:noFill/>
                    </a:lnTlToBr>
                    <a:lnBlToTr>
                      <a:noFill/>
                    </a:lnBlToTr>
                    <a:solidFill>
                      <a:srgbClr val="E30613"/>
                    </a:solidFill>
                  </a:tcPr>
                </a:tc>
                <a:extLst>
                  <a:ext uri="{0D108BD9-81ED-4DB2-BD59-A6C34878D82A}">
                    <a16:rowId xmlns:a16="http://schemas.microsoft.com/office/drawing/2014/main" val="10000"/>
                  </a:ext>
                </a:extLst>
              </a:tr>
              <a:tr h="473055">
                <a:tc>
                  <a:txBody>
                    <a:bodyPr/>
                    <a:lstStyle/>
                    <a:p>
                      <a:pPr indent="0" algn="ctr">
                        <a:buNone/>
                      </a:pPr>
                      <a:r>
                        <a:rPr 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rPr>
                        <a:t>《中华人民共和国国民经济和社会发展第十四个五年规划和2035年远景目标纲要》</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a:noFill/>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dirty="0" err="1">
                          <a:solidFill>
                            <a:srgbClr val="333333"/>
                          </a:solidFill>
                          <a:latin typeface="微软雅黑" panose="020B0503020204020204" pitchFamily="34" charset="-122"/>
                          <a:ea typeface="微软雅黑" panose="020B0503020204020204" pitchFamily="34" charset="-122"/>
                          <a:cs typeface="等线" panose="02010600030101010101" charset="-122"/>
                        </a:rPr>
                        <a:t>十三届全国人大四次会议</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rPr>
                        <a:t>2021年3月</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l">
                        <a:buNone/>
                      </a:pPr>
                      <a:r>
                        <a:rPr lang="en-US" sz="900" b="0" u="none" dirty="0" err="1">
                          <a:solidFill>
                            <a:srgbClr val="333333"/>
                          </a:solidFill>
                          <a:latin typeface="微软雅黑" panose="020B0503020204020204" pitchFamily="34" charset="-122"/>
                          <a:ea typeface="微软雅黑" panose="020B0503020204020204" pitchFamily="34" charset="-122"/>
                          <a:cs typeface="等线" panose="02010600030101010101" charset="-122"/>
                        </a:rPr>
                        <a:t>提出要加强碳纤维等高性能纤维及其复合材料的研发应用</a:t>
                      </a:r>
                      <a:endParaRPr lang="en-US" altLang="en-US" sz="900" b="0" u="none"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7257">
                <a:tc>
                  <a:txBody>
                    <a:bodyPr/>
                    <a:lstStyle/>
                    <a:p>
                      <a:pPr indent="0" algn="ctr">
                        <a:buNone/>
                      </a:pPr>
                      <a:r>
                        <a:rPr 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rPr>
                        <a:t>《重点新材料首批次应用示范指导目录（2019年版）》</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a:noFill/>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dirty="0" err="1">
                          <a:solidFill>
                            <a:srgbClr val="333333"/>
                          </a:solidFill>
                          <a:latin typeface="微软雅黑" panose="020B0503020204020204" pitchFamily="34" charset="-122"/>
                          <a:ea typeface="微软雅黑" panose="020B0503020204020204" pitchFamily="34" charset="-122"/>
                          <a:cs typeface="等线" panose="02010600030101010101" charset="-122"/>
                        </a:rPr>
                        <a:t>工信部</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rPr>
                        <a:t>2019年11月</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l">
                        <a:buNone/>
                      </a:pPr>
                      <a:r>
                        <a:rPr lang="en-US" sz="900" b="1" u="none">
                          <a:solidFill>
                            <a:srgbClr val="333333"/>
                          </a:solidFill>
                          <a:latin typeface="微软雅黑" panose="020B0503020204020204" pitchFamily="34" charset="-122"/>
                          <a:ea typeface="微软雅黑" panose="020B0503020204020204" pitchFamily="34" charset="-122"/>
                          <a:cs typeface="宋体" panose="02010600030101010101" pitchFamily="2" charset="-122"/>
                        </a:rPr>
                        <a:t>将应用于航空、航天、轨道交通、海工、风电装备、压力容器等领域的高强型、高强中模型、高模型等碳纤</a:t>
                      </a:r>
                      <a:r>
                        <a:rPr lang="en-US" sz="900" b="0" u="none">
                          <a:solidFill>
                            <a:srgbClr val="333333"/>
                          </a:solidFill>
                          <a:latin typeface="微软雅黑" panose="020B0503020204020204" pitchFamily="34" charset="-122"/>
                          <a:ea typeface="微软雅黑" panose="020B0503020204020204" pitchFamily="34" charset="-122"/>
                          <a:cs typeface="宋体" panose="02010600030101010101" pitchFamily="2" charset="-122"/>
                        </a:rPr>
                        <a:t>维列入关键战略材料</a:t>
                      </a:r>
                      <a:endParaRPr lang="en-US" altLang="en-US" sz="900" b="0" u="none">
                        <a:solidFill>
                          <a:srgbClr val="333333"/>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329">
                <a:tc>
                  <a:txBody>
                    <a:bodyPr/>
                    <a:lstStyle/>
                    <a:p>
                      <a:pPr indent="0" algn="ctr">
                        <a:buNone/>
                      </a:pPr>
                      <a:r>
                        <a:rPr 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rPr>
                        <a:t>《产业发展与转移指导目录（2018年本）》</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dirty="0" err="1">
                          <a:solidFill>
                            <a:srgbClr val="333333"/>
                          </a:solidFill>
                          <a:latin typeface="微软雅黑" panose="020B0503020204020204" pitchFamily="34" charset="-122"/>
                          <a:ea typeface="微软雅黑" panose="020B0503020204020204" pitchFamily="34" charset="-122"/>
                          <a:cs typeface="等线" panose="02010600030101010101" charset="-122"/>
                        </a:rPr>
                        <a:t>工信部</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rPr>
                        <a:t>2018年12月</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l">
                        <a:buNone/>
                      </a:pPr>
                      <a:r>
                        <a:rPr lang="en-US" sz="900" b="0" u="none" dirty="0" err="1">
                          <a:solidFill>
                            <a:srgbClr val="333333"/>
                          </a:solidFill>
                          <a:latin typeface="微软雅黑" panose="020B0503020204020204" pitchFamily="34" charset="-122"/>
                          <a:ea typeface="微软雅黑" panose="020B0503020204020204" pitchFamily="34" charset="-122"/>
                          <a:cs typeface="等线" panose="02010600030101010101" charset="-122"/>
                        </a:rPr>
                        <a:t>鼓励江苏省优先承接发展</a:t>
                      </a:r>
                      <a:r>
                        <a:rPr lang="en-US" sz="900" b="0" u="none" dirty="0">
                          <a:solidFill>
                            <a:srgbClr val="333333"/>
                          </a:solidFill>
                          <a:latin typeface="微软雅黑" panose="020B0503020204020204" pitchFamily="34" charset="-122"/>
                          <a:ea typeface="微软雅黑" panose="020B0503020204020204" pitchFamily="34" charset="-122"/>
                          <a:cs typeface="等线" panose="02010600030101010101" charset="-122"/>
                        </a:rPr>
                        <a:t> </a:t>
                      </a:r>
                      <a:r>
                        <a:rPr lang="en-US" sz="900" b="0" u="none" dirty="0" err="1">
                          <a:solidFill>
                            <a:srgbClr val="333333"/>
                          </a:solidFill>
                          <a:latin typeface="微软雅黑" panose="020B0503020204020204" pitchFamily="34" charset="-122"/>
                          <a:ea typeface="微软雅黑" panose="020B0503020204020204" pitchFamily="34" charset="-122"/>
                          <a:cs typeface="等线" panose="02010600030101010101" charset="-122"/>
                        </a:rPr>
                        <a:t>高性能碳纤维及其复合材料、碳</a:t>
                      </a:r>
                      <a:r>
                        <a:rPr lang="en-US" sz="900" b="0" u="none" dirty="0">
                          <a:solidFill>
                            <a:srgbClr val="333333"/>
                          </a:solidFill>
                          <a:latin typeface="微软雅黑" panose="020B0503020204020204" pitchFamily="34" charset="-122"/>
                          <a:ea typeface="微软雅黑" panose="020B0503020204020204" pitchFamily="34" charset="-122"/>
                          <a:cs typeface="等线" panose="02010600030101010101" charset="-122"/>
                        </a:rPr>
                        <a:t>/</a:t>
                      </a:r>
                      <a:r>
                        <a:rPr lang="en-US" sz="900" b="0" u="none" dirty="0" err="1">
                          <a:solidFill>
                            <a:srgbClr val="333333"/>
                          </a:solidFill>
                          <a:latin typeface="微软雅黑" panose="020B0503020204020204" pitchFamily="34" charset="-122"/>
                          <a:ea typeface="微软雅黑" panose="020B0503020204020204" pitchFamily="34" charset="-122"/>
                          <a:cs typeface="等线" panose="02010600030101010101" charset="-122"/>
                        </a:rPr>
                        <a:t>碳复合材料、无机非金属高性能纤维、新型纤维</a:t>
                      </a:r>
                      <a:endParaRPr lang="en-US" altLang="en-US" sz="900" b="0" u="none"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lgn="ctr">
                      <a:noFill/>
                      <a:prstDash val="solid"/>
                      <a:roun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9959">
                <a:tc>
                  <a:txBody>
                    <a:bodyPr/>
                    <a:lstStyle/>
                    <a:p>
                      <a:pPr indent="0" algn="ctr">
                        <a:buNone/>
                      </a:pPr>
                      <a:r>
                        <a:rPr lang="en-US" sz="900" b="0">
                          <a:solidFill>
                            <a:srgbClr val="333333"/>
                          </a:solidFill>
                          <a:latin typeface="微软雅黑" panose="020B0503020204020204" pitchFamily="34" charset="-122"/>
                          <a:ea typeface="微软雅黑" panose="020B0503020204020204" pitchFamily="34" charset="-122"/>
                          <a:cs typeface="等线" panose="02010600030101010101" charset="-122"/>
                        </a:rPr>
                        <a:t>《战略性新兴产业分类（2018）》</a:t>
                      </a:r>
                      <a:endParaRPr lang="en-US" altLang="en-US" sz="900" b="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a:noFill/>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dirty="0" err="1">
                          <a:solidFill>
                            <a:srgbClr val="333333"/>
                          </a:solidFill>
                          <a:latin typeface="微软雅黑" panose="020B0503020204020204" pitchFamily="34" charset="-122"/>
                          <a:ea typeface="微软雅黑" panose="020B0503020204020204" pitchFamily="34" charset="-122"/>
                          <a:cs typeface="等线" panose="02010600030101010101" charset="-122"/>
                        </a:rPr>
                        <a:t>国家统计局</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dirty="0" err="1">
                          <a:solidFill>
                            <a:srgbClr val="333333"/>
                          </a:solidFill>
                          <a:latin typeface="微软雅黑" panose="020B0503020204020204" pitchFamily="34" charset="-122"/>
                          <a:ea typeface="微软雅黑" panose="020B0503020204020204" pitchFamily="34" charset="-122"/>
                          <a:cs typeface="等线" panose="02010600030101010101" charset="-122"/>
                        </a:rPr>
                        <a:t>2018年11月</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l">
                        <a:buNone/>
                      </a:pPr>
                      <a:r>
                        <a:rPr lang="en-US" sz="900" b="0" u="none" dirty="0" err="1">
                          <a:solidFill>
                            <a:srgbClr val="333333"/>
                          </a:solidFill>
                          <a:latin typeface="微软雅黑" panose="020B0503020204020204" pitchFamily="34" charset="-122"/>
                          <a:ea typeface="微软雅黑" panose="020B0503020204020204" pitchFamily="34" charset="-122"/>
                          <a:cs typeface="等线" panose="02010600030101010101" charset="-122"/>
                        </a:rPr>
                        <a:t>将高性能碳纤维及制品制造列入战略性新兴产业分类</a:t>
                      </a:r>
                      <a:endParaRPr lang="en-US" altLang="en-US" sz="900" b="0" u="none"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8656">
                <a:tc>
                  <a:txBody>
                    <a:bodyPr/>
                    <a:lstStyle/>
                    <a:p>
                      <a:pPr indent="0" algn="ctr">
                        <a:buNone/>
                      </a:pPr>
                      <a:r>
                        <a:rPr lang="en-US" sz="900" b="0">
                          <a:solidFill>
                            <a:srgbClr val="333333"/>
                          </a:solidFill>
                          <a:latin typeface="微软雅黑" panose="020B0503020204020204" pitchFamily="34" charset="-122"/>
                          <a:ea typeface="微软雅黑" panose="020B0503020204020204" pitchFamily="34" charset="-122"/>
                          <a:cs typeface="等线" panose="02010600030101010101" charset="-122"/>
                        </a:rPr>
                        <a:t>《新材料标准领航行动计划（2018～ 2020年）》</a:t>
                      </a:r>
                      <a:endParaRPr lang="en-US" altLang="en-US" sz="900" b="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a:noFill/>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dirty="0" err="1">
                          <a:solidFill>
                            <a:srgbClr val="333333"/>
                          </a:solidFill>
                          <a:latin typeface="微软雅黑" panose="020B0503020204020204" pitchFamily="34" charset="-122"/>
                          <a:ea typeface="微软雅黑" panose="020B0503020204020204" pitchFamily="34" charset="-122"/>
                          <a:cs typeface="等线" panose="02010600030101010101" charset="-122"/>
                        </a:rPr>
                        <a:t>质检总局、工信部、国家发改委、科技部、国防科工局、中国科学院、中国工程院、国家认监委、国家标准委</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dirty="0" err="1">
                          <a:solidFill>
                            <a:srgbClr val="333333"/>
                          </a:solidFill>
                          <a:latin typeface="微软雅黑" panose="020B0503020204020204" pitchFamily="34" charset="-122"/>
                          <a:ea typeface="微软雅黑" panose="020B0503020204020204" pitchFamily="34" charset="-122"/>
                          <a:cs typeface="等线" panose="02010600030101010101" charset="-122"/>
                        </a:rPr>
                        <a:t>2018年3月</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l">
                        <a:buNone/>
                      </a:pPr>
                      <a:r>
                        <a:rPr lang="en-US" sz="900" b="0" u="none" dirty="0" err="1">
                          <a:solidFill>
                            <a:srgbClr val="333333"/>
                          </a:solidFill>
                          <a:latin typeface="微软雅黑" panose="020B0503020204020204" pitchFamily="34" charset="-122"/>
                          <a:ea typeface="微软雅黑" panose="020B0503020204020204" pitchFamily="34" charset="-122"/>
                          <a:cs typeface="等线" panose="02010600030101010101" charset="-122"/>
                        </a:rPr>
                        <a:t>重点发展高性能碳纤维等高性能纤维及其应用</a:t>
                      </a:r>
                      <a:endParaRPr lang="en-US" altLang="en-US" sz="900" b="0" u="none"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5398">
                <a:tc>
                  <a:txBody>
                    <a:bodyPr/>
                    <a:lstStyle/>
                    <a:p>
                      <a:pPr indent="0" algn="ctr">
                        <a:buNone/>
                      </a:pPr>
                      <a:r>
                        <a:rPr 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rPr>
                        <a:t>《</a:t>
                      </a:r>
                      <a:r>
                        <a:rPr lang="en-US" sz="900" b="0" dirty="0" err="1">
                          <a:solidFill>
                            <a:srgbClr val="333333"/>
                          </a:solidFill>
                          <a:latin typeface="微软雅黑" panose="020B0503020204020204" pitchFamily="34" charset="-122"/>
                          <a:ea typeface="微软雅黑" panose="020B0503020204020204" pitchFamily="34" charset="-122"/>
                          <a:cs typeface="等线" panose="02010600030101010101" charset="-122"/>
                        </a:rPr>
                        <a:t>中国制造2025</a:t>
                      </a:r>
                      <a:r>
                        <a:rPr 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rPr>
                        <a:t>》</a:t>
                      </a:r>
                      <a:endParaRPr lang="en-US" altLang="en-US" sz="900" b="0"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a:noFill/>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a:solidFill>
                            <a:srgbClr val="333333"/>
                          </a:solidFill>
                          <a:latin typeface="微软雅黑" panose="020B0503020204020204" pitchFamily="34" charset="-122"/>
                          <a:ea typeface="微软雅黑" panose="020B0503020204020204" pitchFamily="34" charset="-122"/>
                          <a:cs typeface="等线" panose="02010600030101010101" charset="-122"/>
                        </a:rPr>
                        <a:t>国务院</a:t>
                      </a:r>
                      <a:endParaRPr lang="en-US" altLang="en-US" sz="900" b="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900" b="0">
                          <a:solidFill>
                            <a:srgbClr val="333333"/>
                          </a:solidFill>
                          <a:latin typeface="微软雅黑" panose="020B0503020204020204" pitchFamily="34" charset="-122"/>
                          <a:ea typeface="微软雅黑" panose="020B0503020204020204" pitchFamily="34" charset="-122"/>
                          <a:cs typeface="等线" panose="02010600030101010101" charset="-122"/>
                        </a:rPr>
                        <a:t>2015年5月</a:t>
                      </a:r>
                      <a:endParaRPr lang="en-US" altLang="en-US" sz="900" b="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l">
                        <a:buNone/>
                      </a:pPr>
                      <a:r>
                        <a:rPr lang="en-US" sz="900" b="0" u="none" dirty="0" err="1">
                          <a:solidFill>
                            <a:srgbClr val="333333"/>
                          </a:solidFill>
                          <a:latin typeface="微软雅黑" panose="020B0503020204020204" pitchFamily="34" charset="-122"/>
                          <a:ea typeface="微软雅黑" panose="020B0503020204020204" pitchFamily="34" charset="-122"/>
                          <a:cs typeface="等线" panose="02010600030101010101" charset="-122"/>
                        </a:rPr>
                        <a:t>对国家碳纤维及复合材料技术发展制定未来发展指标要求，促进高性能碳纤维及其复合材料技术研发的持续推进</a:t>
                      </a:r>
                      <a:endParaRPr lang="en-US" altLang="en-US" sz="900" b="0" u="none" dirty="0">
                        <a:solidFill>
                          <a:srgbClr val="333333"/>
                        </a:solidFill>
                        <a:latin typeface="微软雅黑" panose="020B0503020204020204" pitchFamily="34" charset="-122"/>
                        <a:ea typeface="微软雅黑" panose="020B0503020204020204" pitchFamily="34" charset="-122"/>
                        <a:cs typeface="等线" panose="02010600030101010101" charset="-122"/>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8" name="文本框 37">
            <a:extLst>
              <a:ext uri="{FF2B5EF4-FFF2-40B4-BE49-F238E27FC236}">
                <a16:creationId xmlns:a16="http://schemas.microsoft.com/office/drawing/2014/main" id="{CDC4B009-619B-45A7-8520-87E6924B74A6}"/>
              </a:ext>
            </a:extLst>
          </p:cNvPr>
          <p:cNvSpPr txBox="1"/>
          <p:nvPr/>
        </p:nvSpPr>
        <p:spPr>
          <a:xfrm>
            <a:off x="4934545" y="3537029"/>
            <a:ext cx="5380990" cy="33669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政策高度重视碳纤维发展</a:t>
            </a:r>
          </a:p>
        </p:txBody>
      </p:sp>
    </p:spTree>
    <p:extLst>
      <p:ext uri="{BB962C8B-B14F-4D97-AF65-F5344CB8AC3E}">
        <p14:creationId xmlns:p14="http://schemas.microsoft.com/office/powerpoint/2010/main" val="2930757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8675716" cy="1015663"/>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技术突破：大小丝束技术路径不同，壁垒亦有不同</a:t>
            </a:r>
          </a:p>
          <a:p>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565998" y="6529705"/>
            <a:ext cx="5080000" cy="213995"/>
          </a:xfrm>
          <a:prstGeom prst="rect">
            <a:avLst/>
          </a:prstGeom>
          <a:noFill/>
          <a:ln w="9525">
            <a:noFill/>
          </a:ln>
        </p:spPr>
        <p:txBody>
          <a:bodyPr>
            <a:spAutoFit/>
          </a:bodyPr>
          <a:lstStyle/>
          <a:p>
            <a:pPr>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各公司招股说明书，</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
        <p:nvSpPr>
          <p:cNvPr id="61" name="矩形 60"/>
          <p:cNvSpPr/>
          <p:nvPr/>
        </p:nvSpPr>
        <p:spPr>
          <a:xfrm>
            <a:off x="4705534" y="2424853"/>
            <a:ext cx="3309938"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碳纤维企业的技术路线存在差异</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矩形 41">
            <a:extLst>
              <a:ext uri="{FF2B5EF4-FFF2-40B4-BE49-F238E27FC236}">
                <a16:creationId xmlns:a16="http://schemas.microsoft.com/office/drawing/2014/main" id="{DF81C7A9-7CF2-4906-9342-0ABC7BD468D6}"/>
              </a:ext>
            </a:extLst>
          </p:cNvPr>
          <p:cNvSpPr/>
          <p:nvPr/>
        </p:nvSpPr>
        <p:spPr>
          <a:xfrm>
            <a:off x="442823" y="985942"/>
            <a:ext cx="11082068" cy="1361911"/>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小丝束和大丝束碳纤维先后实现技术突破，二者技术路线存在差异，大丝束由于性价比优势，更易在大规模工业领域迎来放量。目前国内碳纤维企业发展路径主要是两类：</a:t>
            </a:r>
            <a:endPar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lnSpc>
                <a:spcPct val="150000"/>
              </a:lnSpc>
              <a:buFont typeface="Wingdings" panose="05000000000000000000" pitchFamily="2" charset="2"/>
              <a:buChar char="Ø"/>
            </a:pPr>
            <a:r>
              <a:rPr lang="zh-CN" altLang="en-US" sz="1100" b="1" kern="100" dirty="0">
                <a:latin typeface="微软雅黑" panose="020B0503020204020204" pitchFamily="34" charset="-122"/>
                <a:ea typeface="微软雅黑" panose="020B0503020204020204" pitchFamily="34" charset="-122"/>
                <a:cs typeface="Times New Roman" panose="02020603050405020304" pitchFamily="18" charset="0"/>
              </a:rPr>
              <a:t>一是小丝束，国产替代更为迫切，三大龙头已然崛起</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。小丝束碳纤维因用于军工领域等，故国产替代更为迫切，在重点投入和需求支撑下，小丝束企业更早实现国产替代。</a:t>
            </a:r>
            <a:endPar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lnSpc>
                <a:spcPct val="150000"/>
              </a:lnSpc>
              <a:buFont typeface="Wingdings" panose="05000000000000000000" pitchFamily="2" charset="2"/>
              <a:buChar char="Ø"/>
            </a:pPr>
            <a:r>
              <a:rPr lang="zh-CN" altLang="en-US" sz="1100" b="1" kern="100" dirty="0">
                <a:latin typeface="微软雅黑" panose="020B0503020204020204" pitchFamily="34" charset="-122"/>
                <a:ea typeface="微软雅黑" panose="020B0503020204020204" pitchFamily="34" charset="-122"/>
                <a:cs typeface="Times New Roman" panose="02020603050405020304" pitchFamily="18" charset="0"/>
              </a:rPr>
              <a:t>二是大丝束，利用腈纶工艺是发展趋势，吉林碳谷率先实现突破。</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）吉林碳谷在原奇峰化纤</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年腈纶制备基础上进行研发，</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2008</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年设立就取得了</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DMAC</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为溶剂的湿法两步法专有技术，于</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2013-2015</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年间逐步实现了小丝束产品的</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DMAC</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为溶剂的湿法两步法的技术更新与优化，</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2017-2019</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年突破</a:t>
            </a:r>
            <a:r>
              <a:rPr lang="en-US" altLang="zh-CN" sz="1100" kern="100" dirty="0" err="1">
                <a:latin typeface="微软雅黑" panose="020B0503020204020204" pitchFamily="34" charset="-122"/>
                <a:ea typeface="微软雅黑" panose="020B0503020204020204" pitchFamily="34" charset="-122"/>
                <a:cs typeface="Times New Roman" panose="02020603050405020304" pitchFamily="18" charset="0"/>
              </a:rPr>
              <a:t>24K</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100" kern="100" dirty="0" err="1">
                <a:latin typeface="微软雅黑" panose="020B0503020204020204" pitchFamily="34" charset="-122"/>
                <a:ea typeface="微软雅黑" panose="020B0503020204020204" pitchFamily="34" charset="-122"/>
                <a:cs typeface="Times New Roman" panose="02020603050405020304" pitchFamily="18" charset="0"/>
              </a:rPr>
              <a:t>25K</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100" kern="100" dirty="0" err="1">
                <a:latin typeface="微软雅黑" panose="020B0503020204020204" pitchFamily="34" charset="-122"/>
                <a:ea typeface="微软雅黑" panose="020B0503020204020204" pitchFamily="34" charset="-122"/>
                <a:cs typeface="Times New Roman" panose="02020603050405020304" pitchFamily="18" charset="0"/>
              </a:rPr>
              <a:t>48K</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等大丝束产品稳定产业化</a:t>
            </a:r>
            <a:r>
              <a:rPr lang="zh-CN" altLang="en-US" sz="1100" kern="100">
                <a:latin typeface="微软雅黑" panose="020B0503020204020204" pitchFamily="34" charset="-122"/>
                <a:ea typeface="微软雅黑" panose="020B0503020204020204" pitchFamily="34" charset="-122"/>
                <a:cs typeface="Times New Roman" panose="02020603050405020304" pitchFamily="18" charset="0"/>
              </a:rPr>
              <a:t>生产技术；</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）上海石化曾是国内最大的腈纶生产企业，</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年官方称突破</a:t>
            </a:r>
            <a:r>
              <a:rPr lang="en-US" altLang="zh-CN" sz="1100" kern="100" dirty="0" err="1">
                <a:latin typeface="微软雅黑" panose="020B0503020204020204" pitchFamily="34" charset="-122"/>
                <a:ea typeface="微软雅黑" panose="020B0503020204020204" pitchFamily="34" charset="-122"/>
                <a:cs typeface="Times New Roman" panose="02020603050405020304" pitchFamily="18" charset="0"/>
              </a:rPr>
              <a:t>48K</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大丝束碳纤维，</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2021</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年开始建设</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万吨大丝束原丝、</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万吨</a:t>
            </a:r>
            <a:r>
              <a:rPr lang="en-US" altLang="zh-CN" sz="1100" kern="100" dirty="0" err="1">
                <a:latin typeface="微软雅黑" panose="020B0503020204020204" pitchFamily="34" charset="-122"/>
                <a:ea typeface="微软雅黑" panose="020B0503020204020204" pitchFamily="34" charset="-122"/>
                <a:cs typeface="Times New Roman" panose="02020603050405020304" pitchFamily="18" charset="0"/>
              </a:rPr>
              <a:t>48K</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大丝束碳纤维项目。</a:t>
            </a:r>
          </a:p>
        </p:txBody>
      </p:sp>
      <p:graphicFrame>
        <p:nvGraphicFramePr>
          <p:cNvPr id="4" name="表格 3">
            <a:extLst>
              <a:ext uri="{FF2B5EF4-FFF2-40B4-BE49-F238E27FC236}">
                <a16:creationId xmlns:a16="http://schemas.microsoft.com/office/drawing/2014/main" id="{EC689DCB-EBA3-4654-A92D-6C1A0FFE1645}"/>
              </a:ext>
            </a:extLst>
          </p:cNvPr>
          <p:cNvGraphicFramePr>
            <a:graphicFrameLocks noGrp="1"/>
          </p:cNvGraphicFramePr>
          <p:nvPr>
            <p:extLst>
              <p:ext uri="{D42A27DB-BD31-4B8C-83A1-F6EECF244321}">
                <p14:modId xmlns:p14="http://schemas.microsoft.com/office/powerpoint/2010/main" val="2296272964"/>
              </p:ext>
            </p:extLst>
          </p:nvPr>
        </p:nvGraphicFramePr>
        <p:xfrm>
          <a:off x="565998" y="2676376"/>
          <a:ext cx="10797866" cy="3716090"/>
        </p:xfrm>
        <a:graphic>
          <a:graphicData uri="http://schemas.openxmlformats.org/drawingml/2006/table">
            <a:tbl>
              <a:tblPr firstRow="1" firstCol="1" bandRow="1"/>
              <a:tblGrid>
                <a:gridCol w="898382">
                  <a:extLst>
                    <a:ext uri="{9D8B030D-6E8A-4147-A177-3AD203B41FA5}">
                      <a16:colId xmlns:a16="http://schemas.microsoft.com/office/drawing/2014/main" val="972839290"/>
                    </a:ext>
                  </a:extLst>
                </a:gridCol>
                <a:gridCol w="1049555">
                  <a:extLst>
                    <a:ext uri="{9D8B030D-6E8A-4147-A177-3AD203B41FA5}">
                      <a16:colId xmlns:a16="http://schemas.microsoft.com/office/drawing/2014/main" val="1171012124"/>
                    </a:ext>
                  </a:extLst>
                </a:gridCol>
                <a:gridCol w="900541">
                  <a:extLst>
                    <a:ext uri="{9D8B030D-6E8A-4147-A177-3AD203B41FA5}">
                      <a16:colId xmlns:a16="http://schemas.microsoft.com/office/drawing/2014/main" val="378197667"/>
                    </a:ext>
                  </a:extLst>
                </a:gridCol>
                <a:gridCol w="749368">
                  <a:extLst>
                    <a:ext uri="{9D8B030D-6E8A-4147-A177-3AD203B41FA5}">
                      <a16:colId xmlns:a16="http://schemas.microsoft.com/office/drawing/2014/main" val="928617480"/>
                    </a:ext>
                  </a:extLst>
                </a:gridCol>
                <a:gridCol w="870306">
                  <a:extLst>
                    <a:ext uri="{9D8B030D-6E8A-4147-A177-3AD203B41FA5}">
                      <a16:colId xmlns:a16="http://schemas.microsoft.com/office/drawing/2014/main" val="1010352076"/>
                    </a:ext>
                  </a:extLst>
                </a:gridCol>
                <a:gridCol w="894066">
                  <a:extLst>
                    <a:ext uri="{9D8B030D-6E8A-4147-A177-3AD203B41FA5}">
                      <a16:colId xmlns:a16="http://schemas.microsoft.com/office/drawing/2014/main" val="3273556802"/>
                    </a:ext>
                  </a:extLst>
                </a:gridCol>
                <a:gridCol w="5435648">
                  <a:extLst>
                    <a:ext uri="{9D8B030D-6E8A-4147-A177-3AD203B41FA5}">
                      <a16:colId xmlns:a16="http://schemas.microsoft.com/office/drawing/2014/main" val="2775203583"/>
                    </a:ext>
                  </a:extLst>
                </a:gridCol>
              </a:tblGrid>
              <a:tr h="183360">
                <a:tc>
                  <a:txBody>
                    <a:bodyPr/>
                    <a:lstStyle/>
                    <a:p>
                      <a:pPr algn="ctr">
                        <a:lnSpc>
                          <a:spcPts val="1200"/>
                        </a:lnSpc>
                      </a:pPr>
                      <a:r>
                        <a:rPr lang="en-US" sz="900" kern="10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a:noFill/>
                    </a:lnB>
                    <a:solidFill>
                      <a:srgbClr val="E10000"/>
                    </a:solidFill>
                  </a:tcPr>
                </a:tc>
                <a:tc>
                  <a:txBody>
                    <a:bodyPr/>
                    <a:lstStyle/>
                    <a:p>
                      <a:pPr algn="ctr">
                        <a:lnSpc>
                          <a:spcPts val="1200"/>
                        </a:lnSpc>
                      </a:pPr>
                      <a:r>
                        <a:rPr lang="zh-CN" sz="900" b="1" kern="10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业务情况</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a:noFill/>
                    </a:lnB>
                    <a:solidFill>
                      <a:srgbClr val="E10000"/>
                    </a:solidFill>
                  </a:tcPr>
                </a:tc>
                <a:tc>
                  <a:txBody>
                    <a:bodyPr/>
                    <a:lstStyle/>
                    <a:p>
                      <a:pPr algn="ctr">
                        <a:lnSpc>
                          <a:spcPts val="1200"/>
                        </a:lnSpc>
                      </a:pPr>
                      <a:r>
                        <a:rPr lang="zh-CN" sz="900" b="1" kern="10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主要产品</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a:noFill/>
                    </a:lnB>
                    <a:solidFill>
                      <a:srgbClr val="E10000"/>
                    </a:solidFill>
                  </a:tcPr>
                </a:tc>
                <a:tc>
                  <a:txBody>
                    <a:bodyPr/>
                    <a:lstStyle/>
                    <a:p>
                      <a:pPr algn="ctr">
                        <a:lnSpc>
                          <a:spcPts val="1200"/>
                        </a:lnSpc>
                      </a:pPr>
                      <a:r>
                        <a:rPr lang="zh-CN" sz="900" b="1" kern="10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工艺路线</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a:noFill/>
                    </a:lnB>
                    <a:solidFill>
                      <a:srgbClr val="E10000"/>
                    </a:solidFill>
                  </a:tcPr>
                </a:tc>
                <a:tc>
                  <a:txBody>
                    <a:bodyPr/>
                    <a:lstStyle/>
                    <a:p>
                      <a:pPr algn="ctr">
                        <a:lnSpc>
                          <a:spcPts val="1200"/>
                        </a:lnSpc>
                      </a:pPr>
                      <a:r>
                        <a:rPr lang="zh-CN" sz="900" b="1" kern="10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溶剂</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a:noFill/>
                    </a:lnB>
                    <a:solidFill>
                      <a:srgbClr val="E10000"/>
                    </a:solidFill>
                  </a:tcPr>
                </a:tc>
                <a:tc>
                  <a:txBody>
                    <a:bodyPr/>
                    <a:lstStyle/>
                    <a:p>
                      <a:pPr algn="ctr">
                        <a:lnSpc>
                          <a:spcPts val="1200"/>
                        </a:lnSpc>
                      </a:pPr>
                      <a:r>
                        <a:rPr lang="zh-CN" sz="900" b="1" kern="10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纺丝工艺</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a:noFill/>
                    </a:lnB>
                    <a:solidFill>
                      <a:srgbClr val="E10000"/>
                    </a:solidFill>
                  </a:tcPr>
                </a:tc>
                <a:tc>
                  <a:txBody>
                    <a:bodyPr/>
                    <a:lstStyle/>
                    <a:p>
                      <a:pPr algn="ctr">
                        <a:lnSpc>
                          <a:spcPts val="1200"/>
                        </a:lnSpc>
                      </a:pPr>
                      <a:r>
                        <a:rPr lang="zh-CN" sz="900" b="1" kern="10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关键技术的发展</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lnL>
                      <a:noFill/>
                    </a:lnL>
                    <a:lnR>
                      <a:noFill/>
                    </a:lnR>
                    <a:lnT>
                      <a:noFill/>
                    </a:lnT>
                    <a:lnB>
                      <a:noFill/>
                    </a:lnB>
                    <a:solidFill>
                      <a:srgbClr val="E10000"/>
                    </a:solidFill>
                  </a:tcPr>
                </a:tc>
                <a:extLst>
                  <a:ext uri="{0D108BD9-81ED-4DB2-BD59-A6C34878D82A}">
                    <a16:rowId xmlns:a16="http://schemas.microsoft.com/office/drawing/2014/main" val="2229808534"/>
                  </a:ext>
                </a:extLst>
              </a:tr>
              <a:tr h="588157">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吉林碳谷</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原丝</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大丝束</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两步法</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DMAC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湿法工艺</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2008</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：设立就取得</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DMAC</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为溶剂的湿法两步法专有技术（来自股东）</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2016-2017</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：以</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DMAC</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为溶剂量产</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12K/S</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，碳化后达到</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T700</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水平</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2018-2019</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：逐步实现了大丝束</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24/25/48K</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的技术路线</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2381015"/>
                  </a:ext>
                </a:extLst>
              </a:tr>
              <a:tr h="588157">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中复神鹰</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原丝</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小丝束</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一步法</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DMSO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干喷湿纺</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2010</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：实现千吨规模</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T300</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级原丝及碳纤维关键技术与装备全部国产化</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2013</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：率先突破千吨级碳纤维原丝干喷湿纺制造技术，</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2015</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年稳定运行</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2019</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：百吨级超高强度</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QZ6026</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T1000G</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级）碳纤维生产线实现连续运行</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4150937"/>
                  </a:ext>
                </a:extLst>
              </a:tr>
              <a:tr h="390033">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恒神股份</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原丝</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大丝束</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一步法</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DMSO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湿纺</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干喷湿纺</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千吨级生产线连续聚合长周期稳定运行技术，能够达到</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120</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天</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2627446"/>
                  </a:ext>
                </a:extLst>
              </a:tr>
              <a:tr h="918678">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光威复材</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原丝</a:t>
                      </a: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小</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丝束</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一步法</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DMSO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湿纺</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干喷湿纺</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2005</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：突破</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T300</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级碳纤维工程化关键技术，国内第一家工程化企业</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1200"/>
                        </a:lnSpc>
                      </a:pP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2008</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：经过三年数万个样次试验验证，初步实现航空用碳纤维国产化目标</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1200"/>
                        </a:lnSpc>
                      </a:pP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2014</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：经过三年研制，生产的</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QZ5526</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碳纤维各项指标达到</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T800H</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水平</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1200"/>
                        </a:lnSpc>
                      </a:pP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2016</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年末：干喷湿纺工艺</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T700S</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级碳纤维已小批量试生产</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1200"/>
                        </a:lnSpc>
                      </a:pP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2018</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QZ6026</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T1000</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级）碳纤维在工程化生产线上实现连续生产成功</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4345663"/>
                  </a:ext>
                </a:extLst>
              </a:tr>
              <a:tr h="1047705">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中简科技</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原丝</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小丝束</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一步法</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DMSO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湿纺</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200"/>
                        </a:lnSpc>
                      </a:pP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干喷湿纺</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04" marR="6304" marT="630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2011</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：制备出了符合航空航天指标要求的</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T700</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级碳纤维产品</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1200"/>
                        </a:lnSpc>
                      </a:pP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2012-2014</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ZT7</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系列（高于</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T700</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级）碳纤维通过航空航天产品定型转入批量稳定供货；实现</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ZT8</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系列（</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T800</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级）碳纤维稳定生产；率先研制并稳定生产高模型</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ZM40J</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M40J</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级）石墨纤维</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1200"/>
                        </a:lnSpc>
                      </a:pP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2015</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：采用湿法纺丝技术研制成功</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T1000</a:t>
                      </a: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级碳纤维；率先研制成功</a:t>
                      </a: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ZT9</a:t>
                      </a: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系列（</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T1000</a:t>
                      </a: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T1100</a:t>
                      </a: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级别）高强中模型碳纤维</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1200"/>
                        </a:lnSpc>
                      </a:pP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2017</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：突破了</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M55J</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和</a:t>
                      </a:r>
                      <a:r>
                        <a:rPr lang="en-US" sz="9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M60J</a:t>
                      </a: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高强高模碳纤维制备技术</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9002241"/>
                  </a:ext>
                </a:extLst>
              </a:tr>
            </a:tbl>
          </a:graphicData>
        </a:graphic>
      </p:graphicFrame>
    </p:spTree>
    <p:extLst>
      <p:ext uri="{BB962C8B-B14F-4D97-AF65-F5344CB8AC3E}">
        <p14:creationId xmlns:p14="http://schemas.microsoft.com/office/powerpoint/2010/main" val="1944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8675716" cy="1015663"/>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技术突破：大小丝束技术路径不同，壁垒亦有不同</a:t>
            </a:r>
          </a:p>
          <a:p>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565998" y="6529705"/>
            <a:ext cx="5080000" cy="213995"/>
          </a:xfrm>
          <a:prstGeom prst="rect">
            <a:avLst/>
          </a:prstGeom>
          <a:noFill/>
          <a:ln w="9525">
            <a:noFill/>
          </a:ln>
        </p:spPr>
        <p:txBody>
          <a:bodyPr>
            <a:spAutoFit/>
          </a:bodyPr>
          <a:lstStyle/>
          <a:p>
            <a:pPr>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各公司官网，碳纤复材，中国纺织报，</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
        <p:nvSpPr>
          <p:cNvPr id="61" name="矩形 60"/>
          <p:cNvSpPr/>
          <p:nvPr/>
        </p:nvSpPr>
        <p:spPr>
          <a:xfrm>
            <a:off x="4731024" y="2702645"/>
            <a:ext cx="3309938"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大丝束碳纤维企业技术路线源于腈纶工艺</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矩形 41">
            <a:extLst>
              <a:ext uri="{FF2B5EF4-FFF2-40B4-BE49-F238E27FC236}">
                <a16:creationId xmlns:a16="http://schemas.microsoft.com/office/drawing/2014/main" id="{DF81C7A9-7CF2-4906-9342-0ABC7BD468D6}"/>
              </a:ext>
            </a:extLst>
          </p:cNvPr>
          <p:cNvSpPr/>
          <p:nvPr/>
        </p:nvSpPr>
        <p:spPr>
          <a:xfrm>
            <a:off x="402566" y="1007715"/>
            <a:ext cx="11404121" cy="1615827"/>
          </a:xfrm>
          <a:prstGeom prst="rect">
            <a:avLst/>
          </a:prstGeom>
        </p:spPr>
        <p:txBody>
          <a:bodyPr wrap="square">
            <a:spAutoFit/>
          </a:bodyPr>
          <a:lstStyle/>
          <a:p>
            <a:pPr marL="171450" indent="-171450">
              <a:lnSpc>
                <a:spcPct val="150000"/>
              </a:lnSpc>
              <a:buFont typeface="Wingdings" panose="05000000000000000000" pitchFamily="2" charset="2"/>
              <a:buChar char="Ø"/>
            </a:pPr>
            <a:r>
              <a:rPr lang="zh-CN" altLang="en-US" sz="1100" b="1" kern="100" dirty="0">
                <a:latin typeface="微软雅黑" panose="020B0503020204020204" pitchFamily="34" charset="-122"/>
                <a:ea typeface="微软雅黑" panose="020B0503020204020204" pitchFamily="34" charset="-122"/>
                <a:cs typeface="Times New Roman" panose="02020603050405020304" pitchFamily="18" charset="0"/>
              </a:rPr>
              <a:t>制备难点：大丝束和小丝束存在差异</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。大丝束碳纤维性能不如小丝束，但在相同的生产条件下能够提高碳纤维单线产能，降低生产成本，从而实现大规模的工业应用。</a:t>
            </a:r>
            <a:r>
              <a:rPr lang="zh-CN" altLang="en-US" sz="1100" u="sng" kern="100" dirty="0">
                <a:latin typeface="微软雅黑" panose="020B0503020204020204" pitchFamily="34" charset="-122"/>
                <a:ea typeface="微软雅黑" panose="020B0503020204020204" pitchFamily="34" charset="-122"/>
                <a:cs typeface="Times New Roman" panose="02020603050405020304" pitchFamily="18" charset="0"/>
              </a:rPr>
              <a:t>大丝束碳纤维由于高通量，在原丝、聚合、预氧化、碳化等多个系统环节，存在很多复杂的技术与工程问题。</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包括但不限于：一是一致性，纤维数量更多，保持每根纤维的一致性更难；二是毛丝问题，纤维数量越多则毛丝会越多，需要把毛丝的占比控制在合理范围内；三是碳化，碳化环节毛丝可能会发生剧烈的化学反应，导致纤维分子结构中的某些键断裂等现象发生。</a:t>
            </a:r>
            <a:endPar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lnSpc>
                <a:spcPct val="150000"/>
              </a:lnSpc>
              <a:buFont typeface="Wingdings" panose="05000000000000000000" pitchFamily="2" charset="2"/>
              <a:buChar char="Ø"/>
            </a:pPr>
            <a:r>
              <a:rPr lang="zh-CN" altLang="en-US" sz="1100" b="1" kern="100" dirty="0">
                <a:latin typeface="微软雅黑" panose="020B0503020204020204" pitchFamily="34" charset="-122"/>
                <a:ea typeface="微软雅黑" panose="020B0503020204020204" pitchFamily="34" charset="-122"/>
                <a:cs typeface="Times New Roman" panose="02020603050405020304" pitchFamily="18" charset="0"/>
              </a:rPr>
              <a:t>大丝束的技术路线：从腈纶工艺向下游延伸是海外趋势</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。腈纶工艺基础是发展大丝束碳纤维潜力的重要评价指标，海外大丝束碳纤维的原丝制备技术是源于腈纶工业的。世界腈纶技术路线相对集中的是以</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DMAC</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为溶剂和以</a:t>
            </a:r>
            <a:r>
              <a:rPr lang="en-US" altLang="zh-CN" sz="1100" kern="100" dirty="0" err="1">
                <a:latin typeface="微软雅黑" panose="020B0503020204020204" pitchFamily="34" charset="-122"/>
                <a:ea typeface="微软雅黑" panose="020B0503020204020204" pitchFamily="34" charset="-122"/>
                <a:cs typeface="Times New Roman" panose="02020603050405020304" pitchFamily="18" charset="0"/>
              </a:rPr>
              <a:t>NaSCN</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为溶剂的二步法湿法纺丝生产，前者是有机溶剂，后者是无机溶剂。目前在大丝束碳纤维领域，已经或有望突破原纱技术的企业均有腈纶工艺基础，且掌握了溶剂的生产，包括吉林碳谷、上海石化等。</a:t>
            </a:r>
          </a:p>
        </p:txBody>
      </p:sp>
      <p:graphicFrame>
        <p:nvGraphicFramePr>
          <p:cNvPr id="3" name="表格 2">
            <a:extLst>
              <a:ext uri="{FF2B5EF4-FFF2-40B4-BE49-F238E27FC236}">
                <a16:creationId xmlns:a16="http://schemas.microsoft.com/office/drawing/2014/main" id="{06013EFD-8445-42A4-995D-9F0C4A74C7DD}"/>
              </a:ext>
            </a:extLst>
          </p:cNvPr>
          <p:cNvGraphicFramePr>
            <a:graphicFrameLocks noGrp="1"/>
          </p:cNvGraphicFramePr>
          <p:nvPr>
            <p:extLst>
              <p:ext uri="{D42A27DB-BD31-4B8C-83A1-F6EECF244321}">
                <p14:modId xmlns:p14="http://schemas.microsoft.com/office/powerpoint/2010/main" val="3358470613"/>
              </p:ext>
            </p:extLst>
          </p:nvPr>
        </p:nvGraphicFramePr>
        <p:xfrm>
          <a:off x="565998" y="2944451"/>
          <a:ext cx="11177429" cy="3204170"/>
        </p:xfrm>
        <a:graphic>
          <a:graphicData uri="http://schemas.openxmlformats.org/drawingml/2006/table">
            <a:tbl>
              <a:tblPr firstRow="1" firstCol="1" bandRow="1"/>
              <a:tblGrid>
                <a:gridCol w="1303288">
                  <a:extLst>
                    <a:ext uri="{9D8B030D-6E8A-4147-A177-3AD203B41FA5}">
                      <a16:colId xmlns:a16="http://schemas.microsoft.com/office/drawing/2014/main" val="3692588270"/>
                    </a:ext>
                  </a:extLst>
                </a:gridCol>
                <a:gridCol w="1168181">
                  <a:extLst>
                    <a:ext uri="{9D8B030D-6E8A-4147-A177-3AD203B41FA5}">
                      <a16:colId xmlns:a16="http://schemas.microsoft.com/office/drawing/2014/main" val="2043679779"/>
                    </a:ext>
                  </a:extLst>
                </a:gridCol>
                <a:gridCol w="1882607">
                  <a:extLst>
                    <a:ext uri="{9D8B030D-6E8A-4147-A177-3AD203B41FA5}">
                      <a16:colId xmlns:a16="http://schemas.microsoft.com/office/drawing/2014/main" val="3194355472"/>
                    </a:ext>
                  </a:extLst>
                </a:gridCol>
                <a:gridCol w="6823353">
                  <a:extLst>
                    <a:ext uri="{9D8B030D-6E8A-4147-A177-3AD203B41FA5}">
                      <a16:colId xmlns:a16="http://schemas.microsoft.com/office/drawing/2014/main" val="2221532684"/>
                    </a:ext>
                  </a:extLst>
                </a:gridCol>
              </a:tblGrid>
              <a:tr h="224109">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p>
                  </a:txBody>
                  <a:tcPr marL="6367" marR="6367" marT="6367" marB="0" anchor="ctr">
                    <a:lnL>
                      <a:noFill/>
                    </a:lnL>
                    <a:lnR>
                      <a:noFill/>
                    </a:lnR>
                    <a:lnT>
                      <a:noFill/>
                    </a:lnT>
                    <a:lnB>
                      <a:noFill/>
                    </a:lnB>
                    <a:solidFill>
                      <a:srgbClr val="E10000"/>
                    </a:solidFill>
                  </a:tcPr>
                </a:tc>
                <a:tc>
                  <a:txBody>
                    <a:bodyPr/>
                    <a:lstStyle/>
                    <a:p>
                      <a:pPr algn="ctr">
                        <a:lnSpc>
                          <a:spcPts val="1200"/>
                        </a:lnSpc>
                      </a:pPr>
                      <a:r>
                        <a:rPr lang="zh-CN" sz="1000" b="1" kern="100">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溶剂</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lnSpc>
                          <a:spcPts val="1200"/>
                        </a:lnSpc>
                      </a:pPr>
                      <a:r>
                        <a:rPr lang="zh-CN" sz="1000" b="1" kern="100">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腈纶产能</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a:noFill/>
                    </a:lnT>
                    <a:lnB>
                      <a:noFill/>
                    </a:lnB>
                    <a:solidFill>
                      <a:srgbClr val="E10000"/>
                    </a:solidFill>
                  </a:tcPr>
                </a:tc>
                <a:tc>
                  <a:txBody>
                    <a:bodyPr/>
                    <a:lstStyle/>
                    <a:p>
                      <a:pPr algn="ctr">
                        <a:lnSpc>
                          <a:spcPts val="1200"/>
                        </a:lnSpc>
                      </a:pPr>
                      <a:r>
                        <a:rPr lang="zh-CN" sz="1000" b="1" kern="100">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说明</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a:noFill/>
                    </a:lnT>
                    <a:lnB>
                      <a:noFill/>
                    </a:lnB>
                    <a:solidFill>
                      <a:srgbClr val="E10000"/>
                    </a:solidFill>
                  </a:tcPr>
                </a:tc>
                <a:extLst>
                  <a:ext uri="{0D108BD9-81ED-4DB2-BD59-A6C34878D82A}">
                    <a16:rowId xmlns:a16="http://schemas.microsoft.com/office/drawing/2014/main" val="3480662757"/>
                  </a:ext>
                </a:extLst>
              </a:tr>
              <a:tr h="588323">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卓尔泰克</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1992</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年建立了第一条基于工业腈纶的连续碳化线，把战略目标锁定在低成本的工业应用；</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1995</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年收购了匈牙利的腈纶生产商</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Magyar </a:t>
                      </a:r>
                      <a:r>
                        <a:rPr lang="en-US" sz="10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Viscosa</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，获得了技术与专业知识，确保了原材料供应，且进一步将降低了成本</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6488759"/>
                  </a:ext>
                </a:extLst>
              </a:tr>
              <a:tr h="282909">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蒙特纤维</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2015</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年蒙特纤维被收购，</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2017</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年停了</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年的腈纶厂重启，月销</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5000</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吨，</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2018</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年在其腈纶厂基础上开始了</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80-480K</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原丝的生产</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648146"/>
                  </a:ext>
                </a:extLst>
              </a:tr>
              <a:tr h="286761">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日本三菱</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三菱是日本最大的腈纶纤维生产商，三菱人造丝公司于</a:t>
                      </a: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1983</a:t>
                      </a: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年开始生产碳纤维</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1573197"/>
                  </a:ext>
                </a:extLst>
              </a:tr>
              <a:tr h="588323">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土耳其</a:t>
                      </a: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AKSA</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2007</a:t>
                      </a: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年达</a:t>
                      </a: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30.8</a:t>
                      </a: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万吨</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全球最大的腈纶制造商之一，</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1971</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年开始生产腈纶丝，于</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2008</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年下半年开始碳纤维试生产，并于</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2009</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年第</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季度开始商业化生产，</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2012</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年，美国陶氏化学（</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DOW</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）与土耳其阿克萨（</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AKSA</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）组建合资公司</a:t>
                      </a:r>
                      <a:r>
                        <a:rPr lang="en-US" sz="10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DowAksa</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，专业生产碳纤维，并致力于下游制品的研发</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7620990"/>
                  </a:ext>
                </a:extLst>
              </a:tr>
              <a:tr h="286761">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吉林碳谷</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DMAC</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38</a:t>
                      </a: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万吨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2009</a:t>
                      </a: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年开始研制碳纤维，在原奇峰化纤腈纶制备基础上进行研发、摸索，创造性发明了</a:t>
                      </a: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DMAC</a:t>
                      </a: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为溶剂的湿法两步法原丝生产技术与工艺，实现了</a:t>
                      </a: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24/25K </a:t>
                      </a: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和</a:t>
                      </a: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48K</a:t>
                      </a: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的稳定大规模生产</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7663923"/>
                  </a:ext>
                </a:extLst>
              </a:tr>
              <a:tr h="907054">
                <a:tc>
                  <a:txBody>
                    <a:bodyPr/>
                    <a:lstStyle/>
                    <a:p>
                      <a:pPr algn="ctr">
                        <a:lnSpc>
                          <a:spcPts val="1200"/>
                        </a:lnSpc>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上海石化</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NaSCN</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a:t>
                      </a: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万吨</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67" marR="6367" marT="63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依托腈纶产业优势，</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2005</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年上海石化腈纶研究所碳纤维技术开发室成立，开启攻关碳纤维；</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2012</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月，上海石化自行开发的国内独有的</a:t>
                      </a:r>
                      <a:r>
                        <a:rPr lang="en-US" sz="10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NaSCN</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湿法工艺和自主知识产权的成套技术；</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2016</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月，开始</a:t>
                      </a:r>
                      <a:r>
                        <a:rPr lang="en-US" sz="10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48K</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大丝束原丝工业化研究试验；</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2018</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月，形成了千吨级</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PAN</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基</a:t>
                      </a:r>
                      <a:r>
                        <a:rPr lang="en-US" sz="10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48K</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大丝束碳纤维成套技术工艺包，</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月试制出</a:t>
                      </a:r>
                      <a:r>
                        <a:rPr lang="en-US" sz="10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48K</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大丝束碳纤维并贯通工艺全流程，同年</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月，装置已累计生产原丝</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4286</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吨，生产碳纤维</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709</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吨；</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2020</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年上海石化拟投入约</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35</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亿元人民币建设</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2.4</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万吨</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年原丝、</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万吨</a:t>
                      </a: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sz="1000" kern="10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48K</a:t>
                      </a: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大丝束碳纤维项目</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1986599"/>
                  </a:ext>
                </a:extLst>
              </a:tr>
            </a:tbl>
          </a:graphicData>
        </a:graphic>
      </p:graphicFrame>
    </p:spTree>
    <p:extLst>
      <p:ext uri="{BB962C8B-B14F-4D97-AF65-F5344CB8AC3E}">
        <p14:creationId xmlns:p14="http://schemas.microsoft.com/office/powerpoint/2010/main" val="1508829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64004" y="388620"/>
            <a:ext cx="8598669" cy="553998"/>
          </a:xfrm>
          <a:prstGeom prst="rect">
            <a:avLst/>
          </a:prstGeom>
          <a:noFill/>
        </p:spPr>
        <p:txBody>
          <a:bodyPr wrap="square" rtlCol="0">
            <a:spAutoFit/>
          </a:bodyPr>
          <a:lstStyle/>
          <a:p>
            <a:pPr marR="0" indent="0" algn="l" defTabSz="967740" fontAlgn="auto">
              <a:lnSpc>
                <a:spcPct val="100000"/>
              </a:lnSpc>
              <a:spcBef>
                <a:spcPts val="0"/>
              </a:spcBef>
              <a:spcAft>
                <a:spcPts val="0"/>
              </a:spcAft>
              <a:buClrTx/>
              <a:buSzTx/>
              <a:buFontTx/>
              <a:buNone/>
              <a:defRPr/>
            </a:pPr>
            <a:r>
              <a:rPr lang="zh-CN" altLang="en-US" sz="3000" b="1" noProof="0" dirty="0">
                <a:solidFill>
                  <a:srgbClr val="E30613"/>
                </a:solidFill>
                <a:latin typeface="微软雅黑" panose="020B0503020204020204" pitchFamily="34" charset="-122"/>
                <a:ea typeface="微软雅黑" panose="020B0503020204020204" pitchFamily="34" charset="-122"/>
                <a:sym typeface="+mn-ea"/>
              </a:rPr>
              <a:t>需求旺盛：风光氢等领域需求爆发，中国引领全球</a:t>
            </a:r>
          </a:p>
        </p:txBody>
      </p:sp>
      <p:sp>
        <p:nvSpPr>
          <p:cNvPr id="11" name="文本框 10"/>
          <p:cNvSpPr txBox="1"/>
          <p:nvPr/>
        </p:nvSpPr>
        <p:spPr>
          <a:xfrm>
            <a:off x="762288" y="6618926"/>
            <a:ext cx="5333712" cy="215444"/>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赛奥碳纤维</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全球碳纤维复合材料市场报告</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　</a:t>
            </a:r>
          </a:p>
        </p:txBody>
      </p:sp>
      <p:sp>
        <p:nvSpPr>
          <p:cNvPr id="2" name="文本框 1"/>
          <p:cNvSpPr txBox="1"/>
          <p:nvPr/>
        </p:nvSpPr>
        <p:spPr>
          <a:xfrm>
            <a:off x="762288" y="942618"/>
            <a:ext cx="10953243" cy="369332"/>
          </a:xfrm>
          <a:prstGeom prst="rect">
            <a:avLst/>
          </a:prstGeom>
          <a:noFill/>
          <a:ln w="9525">
            <a:noFill/>
          </a:ln>
        </p:spPr>
        <p:txBody>
          <a:bodyPr wrap="square">
            <a:spAutoFit/>
          </a:bodyPr>
          <a:lstStyle/>
          <a:p>
            <a:pPr marL="171450" indent="-171450" fontAlgn="auto">
              <a:lnSpc>
                <a:spcPct val="150000"/>
              </a:lnSpc>
              <a:buFont typeface="Wingdings" panose="05000000000000000000" pitchFamily="2" charset="2"/>
              <a:buChar char="Ø"/>
            </a:pPr>
            <a:r>
              <a:rPr lang="zh-CN"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中国碳纤维需求迅速增长</a:t>
            </a: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，增速领先全球</a:t>
            </a: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2015年国内</a:t>
            </a:r>
            <a:r>
              <a:rPr 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碳纤维需求量仅为1.7万吨，仅五年就增长近3倍，2020年达到了4.9万吨。</a:t>
            </a:r>
          </a:p>
        </p:txBody>
      </p:sp>
      <p:graphicFrame>
        <p:nvGraphicFramePr>
          <p:cNvPr id="19" name="图表 19"/>
          <p:cNvGraphicFramePr/>
          <p:nvPr>
            <p:extLst>
              <p:ext uri="{D42A27DB-BD31-4B8C-83A1-F6EECF244321}">
                <p14:modId xmlns:p14="http://schemas.microsoft.com/office/powerpoint/2010/main" val="3500625555"/>
              </p:ext>
            </p:extLst>
          </p:nvPr>
        </p:nvGraphicFramePr>
        <p:xfrm>
          <a:off x="892636" y="1630421"/>
          <a:ext cx="5073015" cy="22632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1"/>
          <p:cNvGraphicFramePr/>
          <p:nvPr>
            <p:extLst>
              <p:ext uri="{D42A27DB-BD31-4B8C-83A1-F6EECF244321}">
                <p14:modId xmlns:p14="http://schemas.microsoft.com/office/powerpoint/2010/main" val="4148124404"/>
              </p:ext>
            </p:extLst>
          </p:nvPr>
        </p:nvGraphicFramePr>
        <p:xfrm>
          <a:off x="908085" y="4064375"/>
          <a:ext cx="5174615" cy="2535193"/>
        </p:xfrm>
        <a:graphic>
          <a:graphicData uri="http://schemas.openxmlformats.org/drawingml/2006/chart">
            <c:chart xmlns:c="http://schemas.openxmlformats.org/drawingml/2006/chart" xmlns:r="http://schemas.openxmlformats.org/officeDocument/2006/relationships" r:id="rId4"/>
          </a:graphicData>
        </a:graphic>
      </p:graphicFrame>
      <p:sp>
        <p:nvSpPr>
          <p:cNvPr id="15" name="文本框 14"/>
          <p:cNvSpPr txBox="1"/>
          <p:nvPr/>
        </p:nvSpPr>
        <p:spPr>
          <a:xfrm>
            <a:off x="2631188" y="1385668"/>
            <a:ext cx="3232150" cy="306174"/>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050" b="1" dirty="0">
                <a:solidFill>
                  <a:srgbClr val="E30613"/>
                </a:solidFill>
                <a:latin typeface="微软雅黑" panose="020B0503020204020204" pitchFamily="34" charset="-122"/>
                <a:ea typeface="微软雅黑" panose="020B0503020204020204" pitchFamily="34" charset="-122"/>
                <a:sym typeface="+mn-ea"/>
              </a:rPr>
              <a:t>碳纤维市场需求及增速</a:t>
            </a:r>
          </a:p>
        </p:txBody>
      </p:sp>
      <p:sp>
        <p:nvSpPr>
          <p:cNvPr id="16" name="文本框 15"/>
          <p:cNvSpPr txBox="1"/>
          <p:nvPr/>
        </p:nvSpPr>
        <p:spPr>
          <a:xfrm>
            <a:off x="2361033" y="4004568"/>
            <a:ext cx="3232150" cy="295978"/>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000" b="1" dirty="0">
                <a:solidFill>
                  <a:srgbClr val="E30613"/>
                </a:solidFill>
                <a:latin typeface="微软雅黑" panose="020B0503020204020204" pitchFamily="34" charset="-122"/>
                <a:ea typeface="微软雅黑" panose="020B0503020204020204" pitchFamily="34" charset="-122"/>
                <a:sym typeface="+mn-ea"/>
              </a:rPr>
              <a:t>中国碳纤维细分市场需求增长（吨）</a:t>
            </a:r>
          </a:p>
        </p:txBody>
      </p:sp>
      <p:sp>
        <p:nvSpPr>
          <p:cNvPr id="20" name="文本框 19">
            <a:extLst>
              <a:ext uri="{FF2B5EF4-FFF2-40B4-BE49-F238E27FC236}">
                <a16:creationId xmlns:a16="http://schemas.microsoft.com/office/drawing/2014/main" id="{249C9812-196C-48C0-BD78-E99FE8D40D48}"/>
              </a:ext>
            </a:extLst>
          </p:cNvPr>
          <p:cNvSpPr txBox="1"/>
          <p:nvPr/>
        </p:nvSpPr>
        <p:spPr>
          <a:xfrm>
            <a:off x="8269952" y="1306500"/>
            <a:ext cx="3029412" cy="295978"/>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en-US" altLang="zh-CN" sz="1000" b="1" dirty="0">
                <a:solidFill>
                  <a:srgbClr val="E30613"/>
                </a:solidFill>
                <a:latin typeface="微软雅黑" panose="020B0503020204020204" pitchFamily="34" charset="-122"/>
                <a:ea typeface="微软雅黑" panose="020B0503020204020204" pitchFamily="34" charset="-122"/>
                <a:sym typeface="+mn-ea"/>
              </a:rPr>
              <a:t>2020</a:t>
            </a:r>
            <a:r>
              <a:rPr lang="zh-CN" altLang="en-US" sz="1000" b="1" dirty="0">
                <a:solidFill>
                  <a:srgbClr val="E30613"/>
                </a:solidFill>
                <a:latin typeface="微软雅黑" panose="020B0503020204020204" pitchFamily="34" charset="-122"/>
                <a:ea typeface="微软雅黑" panose="020B0503020204020204" pitchFamily="34" charset="-122"/>
                <a:sym typeface="+mn-ea"/>
              </a:rPr>
              <a:t>年全球碳纤维需求占比</a:t>
            </a:r>
          </a:p>
        </p:txBody>
      </p:sp>
      <p:sp>
        <p:nvSpPr>
          <p:cNvPr id="21" name="文本框 20">
            <a:extLst>
              <a:ext uri="{FF2B5EF4-FFF2-40B4-BE49-F238E27FC236}">
                <a16:creationId xmlns:a16="http://schemas.microsoft.com/office/drawing/2014/main" id="{AC539397-B5E4-465C-9F55-DAFA74DCB5A7}"/>
              </a:ext>
            </a:extLst>
          </p:cNvPr>
          <p:cNvSpPr txBox="1"/>
          <p:nvPr/>
        </p:nvSpPr>
        <p:spPr>
          <a:xfrm>
            <a:off x="8179951" y="3973904"/>
            <a:ext cx="3209414" cy="295978"/>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en-US" altLang="zh-CN" sz="1000" b="1" dirty="0">
                <a:solidFill>
                  <a:srgbClr val="E30613"/>
                </a:solidFill>
                <a:latin typeface="微软雅黑" panose="020B0503020204020204" pitchFamily="34" charset="-122"/>
                <a:ea typeface="微软雅黑" panose="020B0503020204020204" pitchFamily="34" charset="-122"/>
                <a:sym typeface="+mn-ea"/>
              </a:rPr>
              <a:t>2020</a:t>
            </a:r>
            <a:r>
              <a:rPr lang="zh-CN" altLang="en-US" sz="1000" b="1" dirty="0">
                <a:solidFill>
                  <a:srgbClr val="E30613"/>
                </a:solidFill>
                <a:latin typeface="微软雅黑" panose="020B0503020204020204" pitchFamily="34" charset="-122"/>
                <a:ea typeface="微软雅黑" panose="020B0503020204020204" pitchFamily="34" charset="-122"/>
                <a:sym typeface="+mn-ea"/>
              </a:rPr>
              <a:t>年中国碳纤维需求占比</a:t>
            </a:r>
          </a:p>
        </p:txBody>
      </p:sp>
      <p:graphicFrame>
        <p:nvGraphicFramePr>
          <p:cNvPr id="22" name="图表 21">
            <a:extLst>
              <a:ext uri="{FF2B5EF4-FFF2-40B4-BE49-F238E27FC236}">
                <a16:creationId xmlns:a16="http://schemas.microsoft.com/office/drawing/2014/main" id="{8273F284-9F94-447C-BC3A-CCCC97BBDB38}"/>
              </a:ext>
            </a:extLst>
          </p:cNvPr>
          <p:cNvGraphicFramePr>
            <a:graphicFrameLocks/>
          </p:cNvGraphicFramePr>
          <p:nvPr>
            <p:extLst>
              <p:ext uri="{D42A27DB-BD31-4B8C-83A1-F6EECF244321}">
                <p14:modId xmlns:p14="http://schemas.microsoft.com/office/powerpoint/2010/main" val="598317681"/>
              </p:ext>
            </p:extLst>
          </p:nvPr>
        </p:nvGraphicFramePr>
        <p:xfrm>
          <a:off x="6726930" y="1674641"/>
          <a:ext cx="4387100" cy="22271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图表 22">
            <a:extLst>
              <a:ext uri="{FF2B5EF4-FFF2-40B4-BE49-F238E27FC236}">
                <a16:creationId xmlns:a16="http://schemas.microsoft.com/office/drawing/2014/main" id="{7E5CDF7C-6654-41C8-B12F-3948FC792DA4}"/>
              </a:ext>
            </a:extLst>
          </p:cNvPr>
          <p:cNvGraphicFramePr>
            <a:graphicFrameLocks/>
          </p:cNvGraphicFramePr>
          <p:nvPr>
            <p:extLst>
              <p:ext uri="{D42A27DB-BD31-4B8C-83A1-F6EECF244321}">
                <p14:modId xmlns:p14="http://schemas.microsoft.com/office/powerpoint/2010/main" val="4076550776"/>
              </p:ext>
            </p:extLst>
          </p:nvPr>
        </p:nvGraphicFramePr>
        <p:xfrm>
          <a:off x="6726930" y="4218421"/>
          <a:ext cx="4387100" cy="2227100"/>
        </p:xfrm>
        <a:graphic>
          <a:graphicData uri="http://schemas.openxmlformats.org/drawingml/2006/chart">
            <c:chart xmlns:c="http://schemas.openxmlformats.org/drawingml/2006/chart" xmlns:r="http://schemas.openxmlformats.org/officeDocument/2006/relationships" r:id="rId6"/>
          </a:graphicData>
        </a:graphic>
      </p:graphicFrame>
      <p:sp>
        <p:nvSpPr>
          <p:cNvPr id="14" name="矩形 13">
            <a:extLst>
              <a:ext uri="{FF2B5EF4-FFF2-40B4-BE49-F238E27FC236}">
                <a16:creationId xmlns:a16="http://schemas.microsoft.com/office/drawing/2014/main" id="{6D12F1EF-B636-455D-9510-00D0ECA01F38}"/>
              </a:ext>
            </a:extLst>
          </p:cNvPr>
          <p:cNvSpPr/>
          <p:nvPr/>
        </p:nvSpPr>
        <p:spPr>
          <a:xfrm>
            <a:off x="6405225" y="1339121"/>
            <a:ext cx="5065766" cy="521425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25D48D5-6B61-4DE8-953A-341392D02129}"/>
              </a:ext>
            </a:extLst>
          </p:cNvPr>
          <p:cNvSpPr/>
          <p:nvPr/>
        </p:nvSpPr>
        <p:spPr>
          <a:xfrm>
            <a:off x="687686" y="1339121"/>
            <a:ext cx="5492397" cy="253519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A48EE5E-C3B8-4F4C-983A-2FB3830B3C44}"/>
              </a:ext>
            </a:extLst>
          </p:cNvPr>
          <p:cNvSpPr/>
          <p:nvPr/>
        </p:nvSpPr>
        <p:spPr>
          <a:xfrm>
            <a:off x="682944" y="4018184"/>
            <a:ext cx="5492397" cy="253519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0279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64004" y="388620"/>
            <a:ext cx="8598669" cy="553998"/>
          </a:xfrm>
          <a:prstGeom prst="rect">
            <a:avLst/>
          </a:prstGeom>
          <a:noFill/>
        </p:spPr>
        <p:txBody>
          <a:bodyPr wrap="square" rtlCol="0">
            <a:spAutoFit/>
          </a:bodyPr>
          <a:lstStyle/>
          <a:p>
            <a:pPr marR="0" indent="0" algn="l" defTabSz="967740" fontAlgn="auto">
              <a:lnSpc>
                <a:spcPct val="100000"/>
              </a:lnSpc>
              <a:spcBef>
                <a:spcPts val="0"/>
              </a:spcBef>
              <a:spcAft>
                <a:spcPts val="0"/>
              </a:spcAft>
              <a:buClrTx/>
              <a:buSzTx/>
              <a:buFontTx/>
              <a:buNone/>
              <a:defRPr/>
            </a:pPr>
            <a:r>
              <a:rPr lang="zh-CN" altLang="en-US" sz="3000" b="1" noProof="0" dirty="0">
                <a:solidFill>
                  <a:srgbClr val="E30613"/>
                </a:solidFill>
                <a:latin typeface="微软雅黑" panose="020B0503020204020204" pitchFamily="34" charset="-122"/>
                <a:ea typeface="微软雅黑" panose="020B0503020204020204" pitchFamily="34" charset="-122"/>
                <a:sym typeface="+mn-ea"/>
              </a:rPr>
              <a:t>需求旺盛：风光氢等领域需求爆发，中国引领全球</a:t>
            </a:r>
          </a:p>
        </p:txBody>
      </p:sp>
      <p:sp>
        <p:nvSpPr>
          <p:cNvPr id="11" name="文本框 10"/>
          <p:cNvSpPr txBox="1"/>
          <p:nvPr/>
        </p:nvSpPr>
        <p:spPr>
          <a:xfrm>
            <a:off x="762288" y="6618926"/>
            <a:ext cx="5333712" cy="215444"/>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赛奥碳纤维</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全球碳纤维复合材料市场报告</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　</a:t>
            </a:r>
          </a:p>
        </p:txBody>
      </p:sp>
      <p:sp>
        <p:nvSpPr>
          <p:cNvPr id="2" name="文本框 1"/>
          <p:cNvSpPr txBox="1"/>
          <p:nvPr/>
        </p:nvSpPr>
        <p:spPr>
          <a:xfrm>
            <a:off x="386716" y="1151049"/>
            <a:ext cx="11534990" cy="646331"/>
          </a:xfrm>
          <a:prstGeom prst="rect">
            <a:avLst/>
          </a:prstGeom>
          <a:noFill/>
          <a:ln w="9525">
            <a:noFill/>
          </a:ln>
        </p:spPr>
        <p:txBody>
          <a:bodyPr wrap="square">
            <a:spAutoFit/>
          </a:bodyPr>
          <a:lstStyle/>
          <a:p>
            <a:pPr marL="171450" indent="-171450" fontAlgn="auto">
              <a:lnSpc>
                <a:spcPct val="150000"/>
              </a:lnSpc>
              <a:buFont typeface="Wingdings" panose="05000000000000000000" pitchFamily="2" charset="2"/>
              <a:buChar char="Ø"/>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碳纤维在</a:t>
            </a: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新能源领域的</a:t>
            </a: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需求迎来快速增长。</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体育需求占据着我国下游应用的</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需求量保持稳步增长；航空航天虽然用量不高，但单价远超出其他领域，未来随着军工开支有望稳步增长。近年来碳纤维因其良好的性能广泛应用于风电叶片、光伏硅晶热场材料（碳碳复材）、缠绕复合材料储氢气瓶等，显著受益于新能源行业增长。</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4" name="图表 18">
            <a:extLst>
              <a:ext uri="{FF2B5EF4-FFF2-40B4-BE49-F238E27FC236}">
                <a16:creationId xmlns:a16="http://schemas.microsoft.com/office/drawing/2014/main" id="{CFDE7892-B55B-429E-97F3-E4096F622A29}"/>
              </a:ext>
            </a:extLst>
          </p:cNvPr>
          <p:cNvGraphicFramePr/>
          <p:nvPr>
            <p:extLst>
              <p:ext uri="{D42A27DB-BD31-4B8C-83A1-F6EECF244321}">
                <p14:modId xmlns:p14="http://schemas.microsoft.com/office/powerpoint/2010/main" val="2978497855"/>
              </p:ext>
            </p:extLst>
          </p:nvPr>
        </p:nvGraphicFramePr>
        <p:xfrm>
          <a:off x="6471921" y="3167310"/>
          <a:ext cx="4986375" cy="28778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图表 16">
            <a:extLst>
              <a:ext uri="{FF2B5EF4-FFF2-40B4-BE49-F238E27FC236}">
                <a16:creationId xmlns:a16="http://schemas.microsoft.com/office/drawing/2014/main" id="{E62AADED-9367-42A1-B867-566AD7B59C8A}"/>
              </a:ext>
            </a:extLst>
          </p:cNvPr>
          <p:cNvGraphicFramePr/>
          <p:nvPr>
            <p:extLst>
              <p:ext uri="{D42A27DB-BD31-4B8C-83A1-F6EECF244321}">
                <p14:modId xmlns:p14="http://schemas.microsoft.com/office/powerpoint/2010/main" val="3371249623"/>
              </p:ext>
            </p:extLst>
          </p:nvPr>
        </p:nvGraphicFramePr>
        <p:xfrm>
          <a:off x="733703" y="2916291"/>
          <a:ext cx="4986377" cy="3271149"/>
        </p:xfrm>
        <a:graphic>
          <a:graphicData uri="http://schemas.openxmlformats.org/drawingml/2006/chart">
            <c:chart xmlns:c="http://schemas.openxmlformats.org/drawingml/2006/chart" xmlns:r="http://schemas.openxmlformats.org/officeDocument/2006/relationships" r:id="rId4"/>
          </a:graphicData>
        </a:graphic>
      </p:graphicFrame>
      <p:sp>
        <p:nvSpPr>
          <p:cNvPr id="20" name="文本框 19">
            <a:extLst>
              <a:ext uri="{FF2B5EF4-FFF2-40B4-BE49-F238E27FC236}">
                <a16:creationId xmlns:a16="http://schemas.microsoft.com/office/drawing/2014/main" id="{249C9812-196C-48C0-BD78-E99FE8D40D48}"/>
              </a:ext>
            </a:extLst>
          </p:cNvPr>
          <p:cNvSpPr txBox="1"/>
          <p:nvPr/>
        </p:nvSpPr>
        <p:spPr>
          <a:xfrm>
            <a:off x="1914438" y="2484805"/>
            <a:ext cx="3029412" cy="613694"/>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风电一跃成为最大市场（需求量）</a:t>
            </a:r>
          </a:p>
          <a:p>
            <a:pPr indent="0" algn="just" fontAlgn="auto">
              <a:lnSpc>
                <a:spcPct val="150000"/>
              </a:lnSpc>
              <a:buFont typeface="Wingdings" panose="05000000000000000000" pitchFamily="2" charset="2"/>
              <a:buNone/>
            </a:pPr>
            <a:endParaRPr lang="zh-CN" altLang="en-US" sz="1200" b="1" dirty="0">
              <a:solidFill>
                <a:srgbClr val="E30613"/>
              </a:solidFill>
              <a:latin typeface="微软雅黑" panose="020B0503020204020204" pitchFamily="34" charset="-122"/>
              <a:ea typeface="微软雅黑" panose="020B0503020204020204" pitchFamily="34" charset="-122"/>
              <a:sym typeface="+mn-ea"/>
            </a:endParaRPr>
          </a:p>
        </p:txBody>
      </p:sp>
      <p:sp>
        <p:nvSpPr>
          <p:cNvPr id="21" name="文本框 20">
            <a:extLst>
              <a:ext uri="{FF2B5EF4-FFF2-40B4-BE49-F238E27FC236}">
                <a16:creationId xmlns:a16="http://schemas.microsoft.com/office/drawing/2014/main" id="{AC539397-B5E4-465C-9F55-DAFA74DCB5A7}"/>
              </a:ext>
            </a:extLst>
          </p:cNvPr>
          <p:cNvSpPr txBox="1"/>
          <p:nvPr/>
        </p:nvSpPr>
        <p:spPr>
          <a:xfrm>
            <a:off x="7248152" y="2482457"/>
            <a:ext cx="3987829" cy="33669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风电、光伏等板块碳纤维需求保持较高速增长</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64005" y="388620"/>
            <a:ext cx="7172325" cy="553085"/>
          </a:xfrm>
          <a:prstGeom prst="rect">
            <a:avLst/>
          </a:prstGeom>
          <a:noFill/>
        </p:spPr>
        <p:txBody>
          <a:bodyPr wrap="square" rtlCol="0">
            <a:spAutoFit/>
          </a:bodyPr>
          <a:lstStyle/>
          <a:p>
            <a:pPr marR="0" indent="0" defTabSz="967740" fontAlgn="auto">
              <a:lnSpc>
                <a:spcPct val="100000"/>
              </a:lnSpc>
              <a:spcBef>
                <a:spcPts val="0"/>
              </a:spcBef>
              <a:spcAft>
                <a:spcPts val="0"/>
              </a:spcAft>
              <a:buClrTx/>
              <a:buSzTx/>
              <a:buFontTx/>
              <a:buNone/>
              <a:defRPr/>
            </a:pPr>
            <a:r>
              <a:rPr lang="zh-CN" altLang="en-US" sz="3000" b="1" dirty="0">
                <a:solidFill>
                  <a:srgbClr val="E30613"/>
                </a:solidFill>
                <a:latin typeface="微软雅黑" panose="020B0503020204020204" pitchFamily="34" charset="-122"/>
                <a:ea typeface="微软雅黑" panose="020B0503020204020204" pitchFamily="34" charset="-122"/>
                <a:sym typeface="+mn-ea"/>
              </a:rPr>
              <a:t>未来十年国内碳纤维需求预测</a:t>
            </a:r>
            <a:endParaRPr lang="zh-CN" altLang="en-US" sz="3000" b="1" noProof="0" dirty="0">
              <a:solidFill>
                <a:srgbClr val="E30613"/>
              </a:solidFill>
              <a:highlight>
                <a:srgbClr val="FFFF00"/>
              </a:highlight>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762000" y="6529705"/>
            <a:ext cx="2957830" cy="213995"/>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资料来源：长江证券研究所</a:t>
            </a:r>
            <a:endPar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表格 2"/>
          <p:cNvGraphicFramePr>
            <a:graphicFrameLocks noGrp="1"/>
          </p:cNvGraphicFramePr>
          <p:nvPr>
            <p:custDataLst>
              <p:tags r:id="rId1"/>
            </p:custDataLst>
            <p:extLst>
              <p:ext uri="{D42A27DB-BD31-4B8C-83A1-F6EECF244321}">
                <p14:modId xmlns:p14="http://schemas.microsoft.com/office/powerpoint/2010/main" val="2970150807"/>
              </p:ext>
            </p:extLst>
          </p:nvPr>
        </p:nvGraphicFramePr>
        <p:xfrm>
          <a:off x="1028973" y="1603709"/>
          <a:ext cx="10050062" cy="4079039"/>
        </p:xfrm>
        <a:graphic>
          <a:graphicData uri="http://schemas.openxmlformats.org/drawingml/2006/table">
            <a:tbl>
              <a:tblPr>
                <a:tableStyleId>{5C22544A-7EE6-4342-B048-85BDC9FD1C3A}</a:tableStyleId>
              </a:tblPr>
              <a:tblGrid>
                <a:gridCol w="1569058">
                  <a:extLst>
                    <a:ext uri="{9D8B030D-6E8A-4147-A177-3AD203B41FA5}">
                      <a16:colId xmlns:a16="http://schemas.microsoft.com/office/drawing/2014/main" val="20000"/>
                    </a:ext>
                  </a:extLst>
                </a:gridCol>
                <a:gridCol w="1526379">
                  <a:extLst>
                    <a:ext uri="{9D8B030D-6E8A-4147-A177-3AD203B41FA5}">
                      <a16:colId xmlns:a16="http://schemas.microsoft.com/office/drawing/2014/main" val="20001"/>
                    </a:ext>
                  </a:extLst>
                </a:gridCol>
                <a:gridCol w="1448880">
                  <a:extLst>
                    <a:ext uri="{9D8B030D-6E8A-4147-A177-3AD203B41FA5}">
                      <a16:colId xmlns:a16="http://schemas.microsoft.com/office/drawing/2014/main" val="20002"/>
                    </a:ext>
                  </a:extLst>
                </a:gridCol>
                <a:gridCol w="1384861">
                  <a:extLst>
                    <a:ext uri="{9D8B030D-6E8A-4147-A177-3AD203B41FA5}">
                      <a16:colId xmlns:a16="http://schemas.microsoft.com/office/drawing/2014/main" val="20003"/>
                    </a:ext>
                  </a:extLst>
                </a:gridCol>
                <a:gridCol w="1373628">
                  <a:extLst>
                    <a:ext uri="{9D8B030D-6E8A-4147-A177-3AD203B41FA5}">
                      <a16:colId xmlns:a16="http://schemas.microsoft.com/office/drawing/2014/main" val="20004"/>
                    </a:ext>
                  </a:extLst>
                </a:gridCol>
                <a:gridCol w="1373628">
                  <a:extLst>
                    <a:ext uri="{9D8B030D-6E8A-4147-A177-3AD203B41FA5}">
                      <a16:colId xmlns:a16="http://schemas.microsoft.com/office/drawing/2014/main" val="20005"/>
                    </a:ext>
                  </a:extLst>
                </a:gridCol>
                <a:gridCol w="1373628">
                  <a:extLst>
                    <a:ext uri="{9D8B030D-6E8A-4147-A177-3AD203B41FA5}">
                      <a16:colId xmlns:a16="http://schemas.microsoft.com/office/drawing/2014/main" val="20006"/>
                    </a:ext>
                  </a:extLst>
                </a:gridCol>
              </a:tblGrid>
              <a:tr h="428457">
                <a:tc>
                  <a:txBody>
                    <a:bodyPr/>
                    <a:lstStyle/>
                    <a:p>
                      <a:pPr algn="ctr" fontAlgn="ctr"/>
                      <a:endParaRPr lang="zh-CN" altLang="en-US" sz="1200" b="1" i="0"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4763" marR="4763" marT="4763" marB="0" anchor="ctr">
                    <a:solidFill>
                      <a:srgbClr val="E30613"/>
                    </a:solidFill>
                  </a:tcPr>
                </a:tc>
                <a:tc gridSpan="2">
                  <a:txBody>
                    <a:bodyPr/>
                    <a:lstStyle/>
                    <a:p>
                      <a:pPr algn="ctr" fontAlgn="ctr"/>
                      <a:r>
                        <a:rPr lang="en-US" altLang="zh-CN" sz="1200" b="1"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rPr>
                        <a:t>2020</a:t>
                      </a:r>
                      <a:endParaRPr lang="en-US" altLang="zh-CN" sz="1200" b="1" i="0"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4763" marR="4763" marT="4763" marB="0" anchor="ctr">
                    <a:solidFill>
                      <a:srgbClr val="E30613"/>
                    </a:solidFill>
                  </a:tcPr>
                </a:tc>
                <a:tc hMerge="1">
                  <a:txBody>
                    <a:bodyPr/>
                    <a:lstStyle/>
                    <a:p>
                      <a:endParaRPr lang="zh-CN"/>
                    </a:p>
                  </a:txBody>
                  <a:tcPr/>
                </a:tc>
                <a:tc gridSpan="2">
                  <a:txBody>
                    <a:bodyPr/>
                    <a:lstStyle/>
                    <a:p>
                      <a:pPr algn="ctr" fontAlgn="ctr"/>
                      <a:r>
                        <a:rPr lang="en-US" altLang="zh-CN" sz="1200" b="1" u="none" strike="noStrike">
                          <a:solidFill>
                            <a:schemeClr val="bg1"/>
                          </a:solidFill>
                          <a:effectLst/>
                          <a:latin typeface="Arial" panose="020B0604020202020204" pitchFamily="34" charset="0"/>
                          <a:ea typeface="微软雅黑" panose="020B0503020204020204" pitchFamily="34" charset="-122"/>
                          <a:cs typeface="Arial" panose="020B0604020202020204" pitchFamily="34" charset="0"/>
                        </a:rPr>
                        <a:t>2025E</a:t>
                      </a:r>
                      <a:endParaRPr lang="en-US" altLang="zh-CN" sz="1200" b="1" i="0"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4763" marR="4763" marT="4763" marB="0" anchor="ctr">
                    <a:solidFill>
                      <a:srgbClr val="E30613"/>
                    </a:solidFill>
                  </a:tcPr>
                </a:tc>
                <a:tc hMerge="1">
                  <a:txBody>
                    <a:bodyPr/>
                    <a:lstStyle/>
                    <a:p>
                      <a:endParaRPr lang="zh-CN"/>
                    </a:p>
                  </a:txBody>
                  <a:tcPr/>
                </a:tc>
                <a:tc gridSpan="2">
                  <a:txBody>
                    <a:bodyPr/>
                    <a:lstStyle/>
                    <a:p>
                      <a:pPr algn="ctr" fontAlgn="ctr"/>
                      <a:r>
                        <a:rPr lang="en-US" altLang="zh-CN" sz="1200" b="1" i="0" u="none" strike="noStrike">
                          <a:solidFill>
                            <a:schemeClr val="bg1"/>
                          </a:solidFill>
                          <a:effectLst/>
                          <a:latin typeface="Arial" panose="020B0604020202020204" pitchFamily="34" charset="0"/>
                          <a:ea typeface="微软雅黑" panose="020B0503020204020204" pitchFamily="34" charset="-122"/>
                          <a:cs typeface="Arial" panose="020B0604020202020204" pitchFamily="34" charset="0"/>
                        </a:rPr>
                        <a:t>2030</a:t>
                      </a:r>
                      <a:r>
                        <a:rPr lang="en-US" altLang="zh-CN" sz="1200" b="1" i="0"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rPr>
                        <a:t>E</a:t>
                      </a:r>
                    </a:p>
                  </a:txBody>
                  <a:tcPr marL="4763" marR="4763" marT="4763" marB="0" anchor="ctr">
                    <a:solidFill>
                      <a:srgbClr val="E30613"/>
                    </a:solidFill>
                  </a:tcPr>
                </a:tc>
                <a:tc hMerge="1">
                  <a:txBody>
                    <a:bodyPr/>
                    <a:lstStyle/>
                    <a:p>
                      <a:endParaRPr lang="zh-CN"/>
                    </a:p>
                  </a:txBody>
                  <a:tcPr marL="4763" marR="4763" marT="4763" marB="0" anchor="ctr">
                    <a:solidFill>
                      <a:srgbClr val="E30613"/>
                    </a:solidFill>
                  </a:tcPr>
                </a:tc>
                <a:extLst>
                  <a:ext uri="{0D108BD9-81ED-4DB2-BD59-A6C34878D82A}">
                    <a16:rowId xmlns:a16="http://schemas.microsoft.com/office/drawing/2014/main" val="10000"/>
                  </a:ext>
                </a:extLst>
              </a:tr>
              <a:tr h="653316">
                <a:tc>
                  <a:txBody>
                    <a:bodyPr/>
                    <a:lstStyle/>
                    <a:p>
                      <a:pPr algn="ctr" fontAlgn="ctr"/>
                      <a:endParaRPr lang="zh-CN" altLang="en-US" sz="1200" b="1" i="0"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4763" marR="4763" marT="4763" marB="0" anchor="ctr">
                    <a:solidFill>
                      <a:srgbClr val="E30613"/>
                    </a:solidFill>
                  </a:tcPr>
                </a:tc>
                <a:tc>
                  <a:txBody>
                    <a:bodyPr/>
                    <a:lstStyle/>
                    <a:p>
                      <a:pPr algn="ctr" fontAlgn="ctr"/>
                      <a:r>
                        <a:rPr lang="zh-CN" altLang="en-US" sz="1200" b="1"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rPr>
                        <a:t>需求量（万吨）</a:t>
                      </a:r>
                      <a:endParaRPr lang="zh-CN" altLang="en-US" sz="1200" b="1" i="0"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4763" marR="4763" marT="4763" marB="0" anchor="ctr">
                    <a:solidFill>
                      <a:srgbClr val="E30613"/>
                    </a:solidFill>
                  </a:tcPr>
                </a:tc>
                <a:tc>
                  <a:txBody>
                    <a:bodyPr/>
                    <a:lstStyle/>
                    <a:p>
                      <a:pPr algn="ctr" fontAlgn="ctr"/>
                      <a:r>
                        <a:rPr lang="zh-CN" altLang="en-US" sz="1200" b="1"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rPr>
                        <a:t>市场规模（亿元）</a:t>
                      </a:r>
                      <a:endParaRPr lang="zh-CN" altLang="en-US" sz="1200" b="1" i="0"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4763" marR="4763" marT="4763" marB="0" anchor="ctr">
                    <a:solidFill>
                      <a:srgbClr val="E30613"/>
                    </a:solidFill>
                  </a:tcPr>
                </a:tc>
                <a:tc>
                  <a:txBody>
                    <a:bodyPr/>
                    <a:lstStyle/>
                    <a:p>
                      <a:pPr algn="ctr" fontAlgn="ctr"/>
                      <a:r>
                        <a:rPr lang="zh-CN" altLang="en-US" sz="1200" b="1"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rPr>
                        <a:t>需求量（万吨）</a:t>
                      </a:r>
                      <a:endParaRPr lang="zh-CN" altLang="en-US" sz="1200" b="1" i="0"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4763" marR="4763" marT="4763" marB="0" anchor="ctr">
                    <a:solidFill>
                      <a:srgbClr val="E30613"/>
                    </a:solidFill>
                  </a:tcPr>
                </a:tc>
                <a:tc>
                  <a:txBody>
                    <a:bodyPr/>
                    <a:lstStyle/>
                    <a:p>
                      <a:pPr algn="ctr" fontAlgn="ctr"/>
                      <a:r>
                        <a:rPr lang="zh-CN" altLang="en-US" sz="1200" b="1"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rPr>
                        <a:t>市场规模（亿元）</a:t>
                      </a:r>
                      <a:endParaRPr lang="zh-CN" altLang="en-US" sz="1200" b="1" i="0"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4763" marR="4763" marT="4763" marB="0" anchor="ctr">
                    <a:solidFill>
                      <a:srgbClr val="E30613"/>
                    </a:solidFill>
                  </a:tcPr>
                </a:tc>
                <a:tc>
                  <a:txBody>
                    <a:bodyPr/>
                    <a:lstStyle/>
                    <a:p>
                      <a:pPr algn="ctr" fontAlgn="ctr"/>
                      <a:r>
                        <a:rPr lang="zh-CN" altLang="en-US" sz="1200" b="1"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rPr>
                        <a:t>需求量（万吨）</a:t>
                      </a:r>
                      <a:endParaRPr lang="zh-CN" altLang="en-US" sz="1200" b="1" i="0"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4763" marR="4763" marT="4763" marB="0" anchor="ctr">
                    <a:solidFill>
                      <a:srgbClr val="E30613"/>
                    </a:solidFill>
                  </a:tcPr>
                </a:tc>
                <a:tc>
                  <a:txBody>
                    <a:bodyPr/>
                    <a:lstStyle/>
                    <a:p>
                      <a:pPr algn="ctr" fontAlgn="ctr"/>
                      <a:r>
                        <a:rPr lang="zh-CN" altLang="en-US" sz="1200" b="1"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rPr>
                        <a:t>市场规模（亿元）</a:t>
                      </a:r>
                      <a:endParaRPr lang="zh-CN" altLang="en-US" sz="1200" b="1" i="0" u="none" strike="noStrike"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4763" marR="4763" marT="4763" marB="0" anchor="ctr">
                    <a:solidFill>
                      <a:srgbClr val="E30613"/>
                    </a:solidFill>
                  </a:tcPr>
                </a:tc>
                <a:extLst>
                  <a:ext uri="{0D108BD9-81ED-4DB2-BD59-A6C34878D82A}">
                    <a16:rowId xmlns:a16="http://schemas.microsoft.com/office/drawing/2014/main" val="10001"/>
                  </a:ext>
                </a:extLst>
              </a:tr>
              <a:tr h="427168">
                <a:tc>
                  <a:txBody>
                    <a:bodyPr/>
                    <a:lstStyle/>
                    <a:p>
                      <a:pPr algn="ctr"/>
                      <a:r>
                        <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风电叶片</a:t>
                      </a:r>
                    </a:p>
                  </a:txBody>
                  <a:tcPr marL="5080" marR="5080" marT="5080" marB="0" anchor="ctr">
                    <a:lnB w="12700" cap="flat" cmpd="sng" algn="ctr">
                      <a:solidFill>
                        <a:schemeClr val="tx1"/>
                      </a:solidFill>
                      <a:prstDash val="solid"/>
                      <a:round/>
                      <a:headEnd type="none" w="med" len="med"/>
                      <a:tailEnd type="none" w="med" len="med"/>
                    </a:lnB>
                    <a:noFill/>
                  </a:tcPr>
                </a:tc>
                <a:tc>
                  <a:txBody>
                    <a:bodyPr/>
                    <a:lstStyle/>
                    <a:p>
                      <a:pPr algn="ctr"/>
                      <a:r>
                        <a:rPr lang="en-US" sz="12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a:t>
                      </a:r>
                      <a:endPar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8.5</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68</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17.2</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129</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8457">
                <a:tc>
                  <a:txBody>
                    <a:bodyPr/>
                    <a:lstStyle/>
                    <a:p>
                      <a:pPr algn="ctr"/>
                      <a:r>
                        <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碳碳复材</a:t>
                      </a: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0.3</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a:t>
                      </a:r>
                      <a:endPar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1.5</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18</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23</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8457">
                <a:tc>
                  <a:txBody>
                    <a:bodyPr/>
                    <a:lstStyle/>
                    <a:p>
                      <a:pPr algn="ctr"/>
                      <a:r>
                        <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氢气瓶</a:t>
                      </a: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0.0</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1.6</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17.1</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189</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533786"/>
                  </a:ext>
                </a:extLst>
              </a:tr>
              <a:tr h="428457">
                <a:tc>
                  <a:txBody>
                    <a:bodyPr/>
                    <a:lstStyle/>
                    <a:p>
                      <a:pPr algn="ctr"/>
                      <a:r>
                        <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体育休闲</a:t>
                      </a: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1.5</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23</a:t>
                      </a:r>
                      <a:endPar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29</a:t>
                      </a:r>
                      <a:endPar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2.4</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36</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27813">
                <a:tc>
                  <a:txBody>
                    <a:bodyPr/>
                    <a:lstStyle/>
                    <a:p>
                      <a:pPr algn="ctr"/>
                      <a:r>
                        <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航空航天</a:t>
                      </a: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0.2</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0.3</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a:t>
                      </a:r>
                      <a:endPar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0.4</a:t>
                      </a:r>
                      <a:endPar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18</a:t>
                      </a:r>
                      <a:endPar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28457">
                <a:tc>
                  <a:txBody>
                    <a:bodyPr/>
                    <a:lstStyle/>
                    <a:p>
                      <a:pPr algn="ctr"/>
                      <a:r>
                        <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其他</a:t>
                      </a: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0.8</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1.6</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a:t>
                      </a:r>
                      <a:endPar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3.2</a:t>
                      </a:r>
                      <a:endPar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39</a:t>
                      </a:r>
                      <a:endPar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28457">
                <a:tc>
                  <a:txBody>
                    <a:bodyPr/>
                    <a:lstStyle/>
                    <a:p>
                      <a:pPr algn="ctr"/>
                      <a:r>
                        <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合计</a:t>
                      </a: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4.8</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63</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15.4</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164</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42.3</a:t>
                      </a:r>
                      <a:endParaRPr lang="zh-CN" sz="12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433</a:t>
                      </a:r>
                      <a:endPar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58290" y="388620"/>
            <a:ext cx="7172325" cy="553998"/>
          </a:xfrm>
          <a:prstGeom prst="rect">
            <a:avLst/>
          </a:prstGeom>
          <a:noFill/>
        </p:spPr>
        <p:txBody>
          <a:bodyPr wrap="square" rtlCol="0">
            <a:spAutoFit/>
          </a:bodyPr>
          <a:lstStyle/>
          <a:p>
            <a:pPr marR="0" indent="0" defTabSz="967740" fontAlgn="auto">
              <a:lnSpc>
                <a:spcPct val="100000"/>
              </a:lnSpc>
              <a:spcBef>
                <a:spcPts val="0"/>
              </a:spcBef>
              <a:spcAft>
                <a:spcPts val="0"/>
              </a:spcAft>
              <a:buClrTx/>
              <a:buSzTx/>
              <a:buFontTx/>
              <a:buNone/>
              <a:defRPr/>
            </a:pPr>
            <a:r>
              <a:rPr lang="zh-CN" altLang="en-US" sz="3000" b="1" noProof="0" dirty="0">
                <a:solidFill>
                  <a:srgbClr val="E30613"/>
                </a:solidFill>
                <a:latin typeface="微软雅黑" panose="020B0503020204020204" pitchFamily="34" charset="-122"/>
                <a:ea typeface="微软雅黑" panose="020B0503020204020204" pitchFamily="34" charset="-122"/>
                <a:sym typeface="+mn-ea"/>
              </a:rPr>
              <a:t>风电：需求崛起的突破口</a:t>
            </a:r>
          </a:p>
        </p:txBody>
      </p:sp>
      <p:sp>
        <p:nvSpPr>
          <p:cNvPr id="11" name="文本框 10"/>
          <p:cNvSpPr txBox="1"/>
          <p:nvPr/>
        </p:nvSpPr>
        <p:spPr>
          <a:xfrm>
            <a:off x="771480" y="6548623"/>
            <a:ext cx="9835560" cy="215444"/>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新材料在线，</a:t>
            </a:r>
            <a:r>
              <a:rPr lang="zh-CN" altLang="zh-CN" sz="800" dirty="0">
                <a:solidFill>
                  <a:schemeClr val="bg2">
                    <a:lumMod val="50000"/>
                  </a:schemeClr>
                </a:solidFill>
                <a:latin typeface="微软雅黑" panose="020B0503020204020204" pitchFamily="34" charset="-122"/>
                <a:ea typeface="微软雅黑" panose="020B0503020204020204" pitchFamily="34" charset="-122"/>
              </a:rPr>
              <a:t>《</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Carbon Design Studies for Large Blades: Performance and Cost Tradeoffs for the Sandia 100-meter Wind Turbine Blade</a:t>
            </a:r>
            <a:r>
              <a:rPr lang="zh-CN" altLang="zh-CN" sz="800" dirty="0">
                <a:solidFill>
                  <a:schemeClr val="bg2">
                    <a:lumMod val="50000"/>
                  </a:schemeClr>
                </a:solidFill>
                <a:latin typeface="微软雅黑" panose="020B0503020204020204" pitchFamily="34" charset="-122"/>
                <a:ea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W</a:t>
            </a:r>
            <a:r>
              <a:rPr 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ind</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endPar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矩形 41"/>
          <p:cNvSpPr/>
          <p:nvPr/>
        </p:nvSpPr>
        <p:spPr>
          <a:xfrm>
            <a:off x="337032" y="1549082"/>
            <a:ext cx="6054878" cy="218812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614160" y="1544320"/>
            <a:ext cx="5463058" cy="492506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p:nvPr>
            <p:custDataLst>
              <p:tags r:id="rId1"/>
            </p:custDataLst>
            <p:extLst>
              <p:ext uri="{D42A27DB-BD31-4B8C-83A1-F6EECF244321}">
                <p14:modId xmlns:p14="http://schemas.microsoft.com/office/powerpoint/2010/main" val="2924870832"/>
              </p:ext>
            </p:extLst>
          </p:nvPr>
        </p:nvGraphicFramePr>
        <p:xfrm>
          <a:off x="6959600" y="1957838"/>
          <a:ext cx="4895368" cy="4318510"/>
        </p:xfrm>
        <a:graphic>
          <a:graphicData uri="http://schemas.openxmlformats.org/drawingml/2006/table">
            <a:tbl>
              <a:tblPr firstRow="1" bandRow="1">
                <a:tableStyleId>{5C22544A-7EE6-4342-B048-85BDC9FD1C3A}</a:tableStyleId>
              </a:tblPr>
              <a:tblGrid>
                <a:gridCol w="863600">
                  <a:extLst>
                    <a:ext uri="{9D8B030D-6E8A-4147-A177-3AD203B41FA5}">
                      <a16:colId xmlns:a16="http://schemas.microsoft.com/office/drawing/2014/main" val="20000"/>
                    </a:ext>
                  </a:extLst>
                </a:gridCol>
                <a:gridCol w="1361139">
                  <a:extLst>
                    <a:ext uri="{9D8B030D-6E8A-4147-A177-3AD203B41FA5}">
                      <a16:colId xmlns:a16="http://schemas.microsoft.com/office/drawing/2014/main" val="20001"/>
                    </a:ext>
                  </a:extLst>
                </a:gridCol>
                <a:gridCol w="842356">
                  <a:extLst>
                    <a:ext uri="{9D8B030D-6E8A-4147-A177-3AD203B41FA5}">
                      <a16:colId xmlns:a16="http://schemas.microsoft.com/office/drawing/2014/main" val="20002"/>
                    </a:ext>
                  </a:extLst>
                </a:gridCol>
                <a:gridCol w="1828273">
                  <a:extLst>
                    <a:ext uri="{9D8B030D-6E8A-4147-A177-3AD203B41FA5}">
                      <a16:colId xmlns:a16="http://schemas.microsoft.com/office/drawing/2014/main" val="20003"/>
                    </a:ext>
                  </a:extLst>
                </a:gridCol>
              </a:tblGrid>
              <a:tr h="254030">
                <a:tc>
                  <a:txBody>
                    <a:bodyPr/>
                    <a:lstStyle/>
                    <a:p>
                      <a:pPr indent="0" algn="ctr">
                        <a:buNone/>
                      </a:pPr>
                      <a:r>
                        <a:rPr lang="zh-CN" sz="1000" b="0" dirty="0">
                          <a:solidFill>
                            <a:schemeClr val="bg1"/>
                          </a:solidFill>
                          <a:latin typeface="微软雅黑" panose="020B0503020204020204" pitchFamily="34" charset="-122"/>
                          <a:ea typeface="微软雅黑" panose="020B0503020204020204" pitchFamily="34" charset="-122"/>
                        </a:rPr>
                        <a:t>公司</a:t>
                      </a:r>
                      <a:endParaRPr lang="zh-CN" altLang="en-US" sz="10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30613"/>
                    </a:solidFill>
                  </a:tcPr>
                </a:tc>
                <a:tc>
                  <a:txBody>
                    <a:bodyPr/>
                    <a:lstStyle/>
                    <a:p>
                      <a:pPr indent="0" algn="ctr">
                        <a:buNone/>
                      </a:pPr>
                      <a:r>
                        <a:rPr lang="zh-CN" sz="1000" b="0" dirty="0">
                          <a:solidFill>
                            <a:schemeClr val="bg1"/>
                          </a:solidFill>
                          <a:latin typeface="微软雅黑" panose="020B0503020204020204" pitchFamily="34" charset="-122"/>
                          <a:ea typeface="微软雅黑" panose="020B0503020204020204" pitchFamily="34" charset="-122"/>
                        </a:rPr>
                        <a:t>叶片尺寸</a:t>
                      </a:r>
                      <a:r>
                        <a:rPr lang="en-US" sz="1000" b="0" dirty="0">
                          <a:solidFill>
                            <a:schemeClr val="bg1"/>
                          </a:solidFill>
                          <a:latin typeface="微软雅黑" panose="020B0503020204020204" pitchFamily="34" charset="-122"/>
                          <a:ea typeface="微软雅黑" panose="020B0503020204020204" pitchFamily="34" charset="-122"/>
                        </a:rPr>
                        <a:t>/</a:t>
                      </a:r>
                      <a:r>
                        <a:rPr lang="en-US" sz="1000" b="0" dirty="0" err="1">
                          <a:solidFill>
                            <a:schemeClr val="bg1"/>
                          </a:solidFill>
                          <a:latin typeface="微软雅黑" panose="020B0503020204020204" pitchFamily="34" charset="-122"/>
                          <a:ea typeface="微软雅黑" panose="020B0503020204020204" pitchFamily="34" charset="-122"/>
                        </a:rPr>
                        <a:t>机组功率</a:t>
                      </a:r>
                      <a:endParaRPr lang="en-US" altLang="en-US" sz="1000" b="0" dirty="0">
                        <a:solidFill>
                          <a:schemeClr val="bg1"/>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30613"/>
                    </a:solidFill>
                  </a:tcPr>
                </a:tc>
                <a:tc>
                  <a:txBody>
                    <a:bodyPr/>
                    <a:lstStyle/>
                    <a:p>
                      <a:pPr indent="0" algn="ctr">
                        <a:buNone/>
                      </a:pPr>
                      <a:r>
                        <a:rPr lang="zh-CN" sz="1000" b="0">
                          <a:solidFill>
                            <a:schemeClr val="bg1"/>
                          </a:solidFill>
                          <a:latin typeface="微软雅黑" panose="020B0503020204020204" pitchFamily="34" charset="-122"/>
                          <a:ea typeface="微软雅黑" panose="020B0503020204020204" pitchFamily="34" charset="-122"/>
                        </a:rPr>
                        <a:t>部位</a:t>
                      </a:r>
                      <a:endParaRPr lang="zh-CN" altLang="en-US" sz="1000" b="0">
                        <a:solidFill>
                          <a:schemeClr val="bg1"/>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30613"/>
                    </a:solidFill>
                  </a:tcPr>
                </a:tc>
                <a:tc>
                  <a:txBody>
                    <a:bodyPr/>
                    <a:lstStyle/>
                    <a:p>
                      <a:pPr indent="0" algn="ctr">
                        <a:buNone/>
                      </a:pPr>
                      <a:r>
                        <a:rPr lang="zh-CN" sz="1000" b="0">
                          <a:solidFill>
                            <a:schemeClr val="bg1"/>
                          </a:solidFill>
                          <a:latin typeface="微软雅黑" panose="020B0503020204020204" pitchFamily="34" charset="-122"/>
                          <a:ea typeface="微软雅黑" panose="020B0503020204020204" pitchFamily="34" charset="-122"/>
                        </a:rPr>
                        <a:t>应用形式</a:t>
                      </a:r>
                      <a:endParaRPr lang="zh-CN" altLang="en-US" sz="1000" b="0">
                        <a:solidFill>
                          <a:schemeClr val="bg1"/>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30613"/>
                    </a:solidFill>
                  </a:tcPr>
                </a:tc>
                <a:extLst>
                  <a:ext uri="{0D108BD9-81ED-4DB2-BD59-A6C34878D82A}">
                    <a16:rowId xmlns:a16="http://schemas.microsoft.com/office/drawing/2014/main" val="10000"/>
                  </a:ext>
                </a:extLst>
              </a:tr>
              <a:tr h="254030">
                <a:tc rowSpan="2">
                  <a:txBody>
                    <a:bodyPr/>
                    <a:lstStyle/>
                    <a:p>
                      <a:pPr indent="0" algn="ctr">
                        <a:buNone/>
                      </a:pPr>
                      <a:r>
                        <a:rPr lang="en-US" sz="1000" b="0" dirty="0" err="1">
                          <a:solidFill>
                            <a:srgbClr val="000000"/>
                          </a:solidFill>
                          <a:latin typeface="微软雅黑" panose="020B0503020204020204" pitchFamily="34" charset="-122"/>
                          <a:ea typeface="微软雅黑" panose="020B0503020204020204" pitchFamily="34" charset="-122"/>
                        </a:rPr>
                        <a:t>Gamesa</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rPr>
                        <a:t>42.5m/2MW</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梁帽</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预浸碳纤维与预浸玻璃纤堆交替</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30">
                <a:tc vMerge="1">
                  <a:txBody>
                    <a:bodyPr/>
                    <a:lstStyle/>
                    <a:p>
                      <a:endParaRPr lang="zh-CN"/>
                    </a:p>
                  </a:txBody>
                  <a:tcPr>
                    <a:lnB w="6350" cap="flat" cmpd="sng">
                      <a:solidFill>
                        <a:srgbClr val="000000"/>
                      </a:solidFill>
                      <a:prstDash val="solid"/>
                      <a:headEnd type="none" w="med" len="med"/>
                      <a:tailEnd type="none" w="med" len="med"/>
                    </a:lnB>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44m/2MW , 62m</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a:lnB w="6350" cap="flat" cmpd="sng">
                      <a:solidFill>
                        <a:srgbClr val="000000"/>
                      </a:solidFill>
                      <a:prstDash val="solid"/>
                      <a:headEnd type="none" w="med" len="med"/>
                      <a:tailEnd type="none" w="med" len="med"/>
                    </a:lnB>
                  </a:tcPr>
                </a:tc>
                <a:tc vMerge="1">
                  <a:txBody>
                    <a:bodyPr/>
                    <a:lstStyle/>
                    <a:p>
                      <a:endParaRPr lang="zh-CN"/>
                    </a:p>
                  </a:txBody>
                  <a:tcPr>
                    <a:lnR cap="flat">
                      <a:noFill/>
                    </a:lnR>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2"/>
                  </a:ext>
                </a:extLst>
              </a:tr>
              <a:tr h="254030">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LM</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61.5m/5MW</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梁帽</a:t>
                      </a:r>
                      <a:r>
                        <a:rPr lang="en-US" sz="1000" b="0">
                          <a:solidFill>
                            <a:srgbClr val="000000"/>
                          </a:solidFill>
                          <a:latin typeface="微软雅黑" panose="020B0503020204020204" pitchFamily="34" charset="-122"/>
                          <a:ea typeface="微软雅黑" panose="020B0503020204020204" pitchFamily="34" charset="-122"/>
                        </a:rPr>
                        <a:t>/后缘</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dirty="0">
                          <a:solidFill>
                            <a:srgbClr val="000000"/>
                          </a:solidFill>
                          <a:latin typeface="微软雅黑" panose="020B0503020204020204" pitchFamily="34" charset="-122"/>
                          <a:ea typeface="微软雅黑" panose="020B0503020204020204" pitchFamily="34" charset="-122"/>
                        </a:rPr>
                        <a:t>碳</a:t>
                      </a:r>
                      <a:r>
                        <a:rPr lang="zh-CN" sz="1000" b="0" dirty="0">
                          <a:solidFill>
                            <a:srgbClr val="000000"/>
                          </a:solidFill>
                          <a:latin typeface="微软雅黑" panose="020B0503020204020204" pitchFamily="34" charset="-122"/>
                          <a:ea typeface="微软雅黑" panose="020B0503020204020204" pitchFamily="34" charset="-122"/>
                        </a:rPr>
                        <a:t>纤维和玻璃纤维混合</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4030">
                <a:tc>
                  <a:txBody>
                    <a:bodyPr/>
                    <a:lstStyle/>
                    <a:p>
                      <a:pPr indent="0" algn="ctr">
                        <a:buNone/>
                      </a:pPr>
                      <a:r>
                        <a:rPr lang="en-US" sz="1000" b="0" dirty="0" err="1">
                          <a:solidFill>
                            <a:srgbClr val="000000"/>
                          </a:solidFill>
                          <a:latin typeface="微软雅黑" panose="020B0503020204020204" pitchFamily="34" charset="-122"/>
                          <a:ea typeface="微软雅黑" panose="020B0503020204020204" pitchFamily="34" charset="-122"/>
                        </a:rPr>
                        <a:t>Vestas</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44m/3MW</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梁帽</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全碳纤维</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30">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GEC</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48.5m</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梁帽</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全碳纤维</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4030">
                <a:tc rowSpan="2">
                  <a:txBody>
                    <a:bodyPr/>
                    <a:lstStyle/>
                    <a:p>
                      <a:pPr indent="0" algn="ctr">
                        <a:buNone/>
                      </a:pPr>
                      <a:r>
                        <a:rPr lang="en-US" sz="1000" b="0" dirty="0" err="1">
                          <a:solidFill>
                            <a:srgbClr val="000000"/>
                          </a:solidFill>
                          <a:latin typeface="微软雅黑" panose="020B0503020204020204" pitchFamily="34" charset="-122"/>
                          <a:ea typeface="微软雅黑" panose="020B0503020204020204" pitchFamily="34" charset="-122"/>
                        </a:rPr>
                        <a:t>Nordex</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44m/2.5MW</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梁帽</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全碳纤维</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030">
                <a:tc vMerge="1">
                  <a:txBody>
                    <a:bodyPr/>
                    <a:lstStyle/>
                    <a:p>
                      <a:endParaRPr lang="zh-CN"/>
                    </a:p>
                  </a:txBody>
                  <a:tcPr>
                    <a:lnB w="6350" cap="flat" cmpd="sng">
                      <a:solidFill>
                        <a:srgbClr val="000000"/>
                      </a:solidFill>
                      <a:prstDash val="solid"/>
                      <a:headEnd type="none" w="med" len="med"/>
                      <a:tailEnd type="none" w="med" len="med"/>
                    </a:lnB>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56m/5MW</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a:lnB w="6350" cap="flat" cmpd="sng">
                      <a:solidFill>
                        <a:srgbClr val="000000"/>
                      </a:solidFill>
                      <a:prstDash val="solid"/>
                      <a:headEnd type="none" w="med" len="med"/>
                      <a:tailEnd type="none" w="med" len="med"/>
                    </a:lnB>
                  </a:tcPr>
                </a:tc>
                <a:tc vMerge="1">
                  <a:txBody>
                    <a:bodyPr/>
                    <a:lstStyle/>
                    <a:p>
                      <a:endParaRPr lang="zh-CN"/>
                    </a:p>
                  </a:txBody>
                  <a:tcPr>
                    <a:lnR cap="flat">
                      <a:noFill/>
                    </a:lnR>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r h="254030">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NEG</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40m/1.5MW</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梁帽</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木质材料与碳纤维混合</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4030">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rPr>
                        <a:t>Dewind</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40m/2MW</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梁帽</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全碳纤维</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4030">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rPr>
                        <a:t>Repower</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40m/2MW</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梁帽</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碳纤维和玻璃纤堆混合</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4030">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rPr>
                        <a:t>GmbH</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56.5M/5MW</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梁帽</a:t>
                      </a:r>
                      <a:r>
                        <a:rPr lang="en-US" sz="1000" b="0" dirty="0">
                          <a:solidFill>
                            <a:srgbClr val="000000"/>
                          </a:solidFill>
                          <a:latin typeface="微软雅黑" panose="020B0503020204020204" pitchFamily="34" charset="-122"/>
                          <a:ea typeface="微软雅黑" panose="020B0503020204020204" pitchFamily="34" charset="-122"/>
                        </a:rPr>
                        <a:t>/</a:t>
                      </a:r>
                      <a:r>
                        <a:rPr lang="en-US" sz="1000" b="0" dirty="0" err="1">
                          <a:solidFill>
                            <a:srgbClr val="000000"/>
                          </a:solidFill>
                          <a:latin typeface="微软雅黑" panose="020B0503020204020204" pitchFamily="34" charset="-122"/>
                          <a:ea typeface="微软雅黑" panose="020B0503020204020204" pitchFamily="34" charset="-122"/>
                        </a:rPr>
                        <a:t>叶根</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全碳纤维</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54030">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rPr>
                        <a:t>MTorres</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40m</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梁帽</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全碳纤维预浸料</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54030">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美国能源部</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9m</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蒙皮全表面</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碳纤维与玻璃纤维混合</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54030">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南通东泰</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2MW</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梁帽</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全碳纤维</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54030">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中材科技</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56m/3MW</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梁帽</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全碳纤维</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54030">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中复连众</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微软雅黑" panose="020B0503020204020204" pitchFamily="34" charset="-122"/>
                          <a:ea typeface="微软雅黑" panose="020B0503020204020204" pitchFamily="34" charset="-122"/>
                        </a:rPr>
                        <a:t>39.2m/2MW</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梁帽</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全碳纤维</a:t>
                      </a:r>
                      <a:endParaRPr lang="zh-CN"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12" name="矩形 11"/>
          <p:cNvSpPr/>
          <p:nvPr/>
        </p:nvSpPr>
        <p:spPr>
          <a:xfrm>
            <a:off x="7397903" y="1618113"/>
            <a:ext cx="3833495" cy="294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碳纤维在风电叶片中的具体应用</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p:cNvSpPr txBox="1"/>
          <p:nvPr/>
        </p:nvSpPr>
        <p:spPr>
          <a:xfrm>
            <a:off x="1425203" y="1585646"/>
            <a:ext cx="3419674" cy="33669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碳纤维在风电叶片中主要应用于主梁（或称梁帽）</a:t>
            </a:r>
          </a:p>
        </p:txBody>
      </p:sp>
      <p:sp>
        <p:nvSpPr>
          <p:cNvPr id="43" name="文本框 42"/>
          <p:cNvSpPr txBox="1"/>
          <p:nvPr/>
        </p:nvSpPr>
        <p:spPr>
          <a:xfrm>
            <a:off x="337032" y="4006850"/>
            <a:ext cx="2387249" cy="400110"/>
          </a:xfrm>
          <a:prstGeom prst="rect">
            <a:avLst/>
          </a:prstGeom>
          <a:noFill/>
          <a:ln w="9525">
            <a:noFill/>
          </a:ln>
        </p:spPr>
        <p:txBody>
          <a:bodyPr wrap="square">
            <a:spAutoFit/>
          </a:bodyPr>
          <a:lstStyle/>
          <a:p>
            <a:pPr indent="0" algn="ctr"/>
            <a:r>
              <a:rPr lang="zh-CN" altLang="en-US" sz="10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某主梁采用碳纤维的</a:t>
            </a:r>
            <a:r>
              <a:rPr lang="en-US" altLang="zh-CN" sz="10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10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米风电叶片的重量结构</a:t>
            </a:r>
          </a:p>
        </p:txBody>
      </p:sp>
      <p:pic>
        <p:nvPicPr>
          <p:cNvPr id="16" name="图片 15">
            <a:extLst>
              <a:ext uri="{FF2B5EF4-FFF2-40B4-BE49-F238E27FC236}">
                <a16:creationId xmlns:a16="http://schemas.microsoft.com/office/drawing/2014/main" id="{1E1770B2-FB36-4302-BE6F-97BD8B0D0F9A}"/>
              </a:ext>
            </a:extLst>
          </p:cNvPr>
          <p:cNvPicPr>
            <a:picLocks noChangeAspect="1"/>
          </p:cNvPicPr>
          <p:nvPr/>
        </p:nvPicPr>
        <p:blipFill>
          <a:blip r:embed="rId4"/>
          <a:stretch>
            <a:fillRect/>
          </a:stretch>
        </p:blipFill>
        <p:spPr>
          <a:xfrm>
            <a:off x="414068" y="1893503"/>
            <a:ext cx="5840364" cy="1772920"/>
          </a:xfrm>
          <a:prstGeom prst="rect">
            <a:avLst/>
          </a:prstGeom>
        </p:spPr>
      </p:pic>
      <p:sp>
        <p:nvSpPr>
          <p:cNvPr id="15" name="矩形 14">
            <a:extLst>
              <a:ext uri="{FF2B5EF4-FFF2-40B4-BE49-F238E27FC236}">
                <a16:creationId xmlns:a16="http://schemas.microsoft.com/office/drawing/2014/main" id="{03E5DD28-F62D-4FED-81A8-BF6370859459}"/>
              </a:ext>
            </a:extLst>
          </p:cNvPr>
          <p:cNvSpPr/>
          <p:nvPr/>
        </p:nvSpPr>
        <p:spPr>
          <a:xfrm>
            <a:off x="287546" y="3888606"/>
            <a:ext cx="6104363" cy="257031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图表 17">
            <a:extLst>
              <a:ext uri="{FF2B5EF4-FFF2-40B4-BE49-F238E27FC236}">
                <a16:creationId xmlns:a16="http://schemas.microsoft.com/office/drawing/2014/main" id="{058623DC-4373-46E8-ACB1-80C869C03C43}"/>
              </a:ext>
            </a:extLst>
          </p:cNvPr>
          <p:cNvGraphicFramePr>
            <a:graphicFrameLocks/>
          </p:cNvGraphicFramePr>
          <p:nvPr>
            <p:extLst>
              <p:ext uri="{D42A27DB-BD31-4B8C-83A1-F6EECF244321}">
                <p14:modId xmlns:p14="http://schemas.microsoft.com/office/powerpoint/2010/main" val="3628811027"/>
              </p:ext>
            </p:extLst>
          </p:nvPr>
        </p:nvGraphicFramePr>
        <p:xfrm>
          <a:off x="414068" y="4437452"/>
          <a:ext cx="2821623" cy="180740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图表 18">
            <a:extLst>
              <a:ext uri="{FF2B5EF4-FFF2-40B4-BE49-F238E27FC236}">
                <a16:creationId xmlns:a16="http://schemas.microsoft.com/office/drawing/2014/main" id="{3136F19A-188F-4461-9DDE-C6ED3ED507FC}"/>
              </a:ext>
            </a:extLst>
          </p:cNvPr>
          <p:cNvGraphicFramePr>
            <a:graphicFrameLocks/>
          </p:cNvGraphicFramePr>
          <p:nvPr>
            <p:extLst>
              <p:ext uri="{D42A27DB-BD31-4B8C-83A1-F6EECF244321}">
                <p14:modId xmlns:p14="http://schemas.microsoft.com/office/powerpoint/2010/main" val="218669060"/>
              </p:ext>
            </p:extLst>
          </p:nvPr>
        </p:nvGraphicFramePr>
        <p:xfrm>
          <a:off x="3430998" y="4288105"/>
          <a:ext cx="2891267" cy="1956748"/>
        </p:xfrm>
        <a:graphic>
          <a:graphicData uri="http://schemas.openxmlformats.org/drawingml/2006/chart">
            <c:chart xmlns:c="http://schemas.openxmlformats.org/drawingml/2006/chart" xmlns:r="http://schemas.openxmlformats.org/officeDocument/2006/relationships" r:id="rId6"/>
          </a:graphicData>
        </a:graphic>
      </p:graphicFrame>
      <p:sp>
        <p:nvSpPr>
          <p:cNvPr id="21" name="文本框 20">
            <a:extLst>
              <a:ext uri="{FF2B5EF4-FFF2-40B4-BE49-F238E27FC236}">
                <a16:creationId xmlns:a16="http://schemas.microsoft.com/office/drawing/2014/main" id="{DF8EB4A7-E3DA-4828-998A-9D9E60693A30}"/>
              </a:ext>
            </a:extLst>
          </p:cNvPr>
          <p:cNvSpPr txBox="1"/>
          <p:nvPr/>
        </p:nvSpPr>
        <p:spPr>
          <a:xfrm>
            <a:off x="3430998" y="4006850"/>
            <a:ext cx="2387250" cy="400110"/>
          </a:xfrm>
          <a:prstGeom prst="rect">
            <a:avLst/>
          </a:prstGeom>
          <a:noFill/>
          <a:ln w="9525">
            <a:noFill/>
          </a:ln>
        </p:spPr>
        <p:txBody>
          <a:bodyPr wrap="square">
            <a:spAutoFit/>
          </a:bodyPr>
          <a:lstStyle/>
          <a:p>
            <a:pPr indent="0" algn="ctr"/>
            <a:r>
              <a:rPr lang="zh-CN" altLang="en-US" sz="10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某主梁采用碳纤维的</a:t>
            </a:r>
            <a:r>
              <a:rPr lang="en-US" altLang="zh-CN" sz="10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10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米风电叶片的材料成本结构</a:t>
            </a:r>
          </a:p>
        </p:txBody>
      </p:sp>
      <p:sp>
        <p:nvSpPr>
          <p:cNvPr id="22" name="文本框 21">
            <a:extLst>
              <a:ext uri="{FF2B5EF4-FFF2-40B4-BE49-F238E27FC236}">
                <a16:creationId xmlns:a16="http://schemas.microsoft.com/office/drawing/2014/main" id="{C1C9AC05-02F8-4BDA-B615-BAFE68EC1B58}"/>
              </a:ext>
            </a:extLst>
          </p:cNvPr>
          <p:cNvSpPr txBox="1"/>
          <p:nvPr/>
        </p:nvSpPr>
        <p:spPr>
          <a:xfrm>
            <a:off x="489971" y="876511"/>
            <a:ext cx="11528921" cy="646331"/>
          </a:xfrm>
          <a:prstGeom prst="rect">
            <a:avLst/>
          </a:prstGeom>
          <a:noFill/>
          <a:ln w="9525">
            <a:noFill/>
          </a:ln>
        </p:spPr>
        <p:txBody>
          <a:bodyPr wrap="square">
            <a:spAutoFit/>
          </a:bodyPr>
          <a:lstStyle/>
          <a:p>
            <a:pPr marL="171450" indent="-171450">
              <a:lnSpc>
                <a:spcPct val="150000"/>
              </a:lnSpc>
              <a:buFont typeface="Wingdings" panose="05000000000000000000" pitchFamily="2" charset="2"/>
              <a:buChar char="Ø"/>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碳纤维叶片在结构材料中主要用于主梁或分段叶片连接区域，承担主要载荷，用量大，</a:t>
            </a:r>
            <a:r>
              <a:rPr lang="en-US" altLang="zh-CN" sz="1200" u="sng"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90%</a:t>
            </a:r>
            <a:r>
              <a:rPr lang="zh-CN" altLang="en-US" sz="1200" u="sng"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以拉挤板形式应用于</a:t>
            </a:r>
            <a:r>
              <a:rPr lang="zh-CN" altLang="en-US" sz="1200" u="sng">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叶片主梁。</a:t>
            </a:r>
            <a:endParaRPr lang="zh-CN" altLang="en-US" sz="1200" u="sng"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碳纤维可以帮助叶片减重，但是在当前碳纤与玻纤价格差距下，也会增加成本。以</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SNL 100-00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为例，主梁用碳纤维后叶片总重下降</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，但也使得材料成本提升</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37%</a:t>
            </a:r>
          </a:p>
        </p:txBody>
      </p:sp>
    </p:spTree>
    <p:extLst>
      <p:ext uri="{BB962C8B-B14F-4D97-AF65-F5344CB8AC3E}">
        <p14:creationId xmlns:p14="http://schemas.microsoft.com/office/powerpoint/2010/main" val="60410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62000" y="6529705"/>
            <a:ext cx="7277100" cy="215444"/>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en-US" sz="80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CEAW</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北极星新能源网，国家能源局，严兵</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碳纤维及其复合材料在风电领域的创新性应用</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endPar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608962" y="1831964"/>
            <a:ext cx="11140352" cy="270151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p:cNvPicPr/>
          <p:nvPr/>
        </p:nvPicPr>
        <p:blipFill>
          <a:blip r:embed="rId3"/>
          <a:stretch>
            <a:fillRect/>
          </a:stretch>
        </p:blipFill>
        <p:spPr>
          <a:xfrm>
            <a:off x="4513897" y="2417532"/>
            <a:ext cx="3360420" cy="1852295"/>
          </a:xfrm>
          <a:prstGeom prst="rect">
            <a:avLst/>
          </a:prstGeom>
          <a:noFill/>
          <a:ln w="9525">
            <a:noFill/>
          </a:ln>
        </p:spPr>
      </p:pic>
      <p:sp>
        <p:nvSpPr>
          <p:cNvPr id="7" name="矩形 6"/>
          <p:cNvSpPr/>
          <p:nvPr/>
        </p:nvSpPr>
        <p:spPr>
          <a:xfrm>
            <a:off x="608962" y="4733862"/>
            <a:ext cx="11140352" cy="179584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499066" y="1871219"/>
            <a:ext cx="4784725" cy="294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我国新增风电装机数量与风电叶片碳纤维需求增长趋势</a:t>
            </a:r>
          </a:p>
        </p:txBody>
      </p:sp>
      <p:sp>
        <p:nvSpPr>
          <p:cNvPr id="14" name="矩形 13"/>
          <p:cNvSpPr/>
          <p:nvPr/>
        </p:nvSpPr>
        <p:spPr>
          <a:xfrm>
            <a:off x="3633390" y="4802560"/>
            <a:ext cx="4925219" cy="294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仅使用玻纤材料已无法解决叶片重量增加所带来的技术问题</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14"/>
          <p:cNvSpPr txBox="1"/>
          <p:nvPr/>
        </p:nvSpPr>
        <p:spPr>
          <a:xfrm>
            <a:off x="1506854" y="1831964"/>
            <a:ext cx="2180590" cy="33669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中国风电装机容量比例变化</a:t>
            </a:r>
          </a:p>
        </p:txBody>
      </p:sp>
      <p:sp>
        <p:nvSpPr>
          <p:cNvPr id="17" name="文本框 16"/>
          <p:cNvSpPr txBox="1"/>
          <p:nvPr/>
        </p:nvSpPr>
        <p:spPr>
          <a:xfrm>
            <a:off x="4585336" y="1838390"/>
            <a:ext cx="3610766" cy="33669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历年风电叶片长度变化趋势（图中为直径）</a:t>
            </a:r>
          </a:p>
        </p:txBody>
      </p:sp>
      <p:graphicFrame>
        <p:nvGraphicFramePr>
          <p:cNvPr id="3" name="表格 2">
            <a:extLst>
              <a:ext uri="{FF2B5EF4-FFF2-40B4-BE49-F238E27FC236}">
                <a16:creationId xmlns:a16="http://schemas.microsoft.com/office/drawing/2014/main" id="{F17ABB0A-6244-4A1A-B892-977EF48A2B31}"/>
              </a:ext>
            </a:extLst>
          </p:cNvPr>
          <p:cNvGraphicFramePr>
            <a:graphicFrameLocks noGrp="1"/>
          </p:cNvGraphicFramePr>
          <p:nvPr>
            <p:extLst>
              <p:ext uri="{D42A27DB-BD31-4B8C-83A1-F6EECF244321}">
                <p14:modId xmlns:p14="http://schemas.microsoft.com/office/powerpoint/2010/main" val="2880325599"/>
              </p:ext>
            </p:extLst>
          </p:nvPr>
        </p:nvGraphicFramePr>
        <p:xfrm>
          <a:off x="1295658" y="5107589"/>
          <a:ext cx="10053062" cy="1291293"/>
        </p:xfrm>
        <a:graphic>
          <a:graphicData uri="http://schemas.openxmlformats.org/drawingml/2006/table">
            <a:tbl>
              <a:tblPr firstRow="1" firstCol="1" bandRow="1"/>
              <a:tblGrid>
                <a:gridCol w="3041058">
                  <a:extLst>
                    <a:ext uri="{9D8B030D-6E8A-4147-A177-3AD203B41FA5}">
                      <a16:colId xmlns:a16="http://schemas.microsoft.com/office/drawing/2014/main" val="2458213658"/>
                    </a:ext>
                  </a:extLst>
                </a:gridCol>
                <a:gridCol w="7012004">
                  <a:extLst>
                    <a:ext uri="{9D8B030D-6E8A-4147-A177-3AD203B41FA5}">
                      <a16:colId xmlns:a16="http://schemas.microsoft.com/office/drawing/2014/main" val="4110545245"/>
                    </a:ext>
                  </a:extLst>
                </a:gridCol>
              </a:tblGrid>
              <a:tr h="182277">
                <a:tc>
                  <a:txBody>
                    <a:bodyPr/>
                    <a:lstStyle/>
                    <a:p>
                      <a:pPr algn="ctr"/>
                      <a:r>
                        <a:rPr lang="zh-CN" sz="1000" b="1" kern="100">
                          <a:solidFill>
                            <a:srgbClr val="FFFFFF"/>
                          </a:solidFill>
                          <a:effectLst/>
                          <a:latin typeface="微软雅黑" panose="020B0503020204020204" pitchFamily="34" charset="-122"/>
                          <a:ea typeface="微软雅黑" panose="020B0503020204020204" pitchFamily="34" charset="-122"/>
                          <a:cs typeface="华文细黑" panose="02010600040101010101" pitchFamily="2" charset="-122"/>
                        </a:rPr>
                        <a:t>影响</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r>
                        <a:rPr lang="zh-CN" sz="1000" b="1" kern="100">
                          <a:solidFill>
                            <a:srgbClr val="FFFFFF"/>
                          </a:solidFill>
                          <a:effectLst/>
                          <a:latin typeface="微软雅黑" panose="020B0503020204020204" pitchFamily="34" charset="-122"/>
                          <a:ea typeface="微软雅黑" panose="020B0503020204020204" pitchFamily="34" charset="-122"/>
                          <a:cs typeface="华文细黑" panose="02010600040101010101" pitchFamily="2" charset="-122"/>
                        </a:rPr>
                        <a:t>说明</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a:noFill/>
                    </a:lnT>
                    <a:lnB>
                      <a:noFill/>
                    </a:lnB>
                    <a:solidFill>
                      <a:srgbClr val="E10000"/>
                    </a:solidFill>
                  </a:tcPr>
                </a:tc>
                <a:extLst>
                  <a:ext uri="{0D108BD9-81ED-4DB2-BD59-A6C34878D82A}">
                    <a16:rowId xmlns:a16="http://schemas.microsoft.com/office/drawing/2014/main" val="3892405099"/>
                  </a:ext>
                </a:extLst>
              </a:tr>
              <a:tr h="277254">
                <a:tc>
                  <a:txBody>
                    <a:bodyPr/>
                    <a:lstStyle/>
                    <a:p>
                      <a:pPr algn="ctr"/>
                      <a:r>
                        <a:rPr lang="zh-CN" sz="1000" kern="100">
                          <a:solidFill>
                            <a:srgbClr val="000000"/>
                          </a:solidFill>
                          <a:effectLst/>
                          <a:latin typeface="微软雅黑" panose="020B0503020204020204" pitchFamily="34" charset="-122"/>
                          <a:ea typeface="微软雅黑" panose="020B0503020204020204" pitchFamily="34" charset="-122"/>
                          <a:cs typeface="华文细黑" panose="02010600040101010101" pitchFamily="2" charset="-122"/>
                        </a:rPr>
                        <a:t>共振问题</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zh-CN" sz="1000" kern="100" dirty="0">
                          <a:solidFill>
                            <a:srgbClr val="000000"/>
                          </a:solidFill>
                          <a:effectLst/>
                          <a:latin typeface="微软雅黑" panose="020B0503020204020204" pitchFamily="34" charset="-122"/>
                          <a:ea typeface="微软雅黑" panose="020B0503020204020204" pitchFamily="34" charset="-122"/>
                          <a:cs typeface="华文细黑" panose="02010600040101010101" pitchFamily="2" charset="-122"/>
                        </a:rPr>
                        <a:t>重量的增加大于刚度的增加，使叶片固定频率下降，易发生共振，造成结构破坏</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2084861"/>
                  </a:ext>
                </a:extLst>
              </a:tr>
              <a:tr h="277254">
                <a:tc>
                  <a:txBody>
                    <a:bodyPr/>
                    <a:lstStyle/>
                    <a:p>
                      <a:pPr algn="ctr"/>
                      <a:r>
                        <a:rPr lang="zh-CN" sz="1000" kern="100">
                          <a:solidFill>
                            <a:srgbClr val="000000"/>
                          </a:solidFill>
                          <a:effectLst/>
                          <a:latin typeface="微软雅黑" panose="020B0503020204020204" pitchFamily="34" charset="-122"/>
                          <a:ea typeface="微软雅黑" panose="020B0503020204020204" pitchFamily="34" charset="-122"/>
                          <a:cs typeface="华文细黑" panose="02010600040101010101" pitchFamily="2" charset="-122"/>
                        </a:rPr>
                        <a:t>主梁帽层间失效</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000" kern="100" dirty="0">
                          <a:solidFill>
                            <a:srgbClr val="000000"/>
                          </a:solidFill>
                          <a:effectLst/>
                          <a:latin typeface="微软雅黑" panose="020B0503020204020204" pitchFamily="34" charset="-122"/>
                          <a:ea typeface="微软雅黑" panose="020B0503020204020204" pitchFamily="34" charset="-122"/>
                          <a:cs typeface="华文细黑" panose="02010600040101010101" pitchFamily="2" charset="-122"/>
                        </a:rPr>
                        <a:t>质量上升，载荷上升，使层间失效风险增加</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2847289"/>
                  </a:ext>
                </a:extLst>
              </a:tr>
              <a:tr h="277254">
                <a:tc>
                  <a:txBody>
                    <a:bodyPr/>
                    <a:lstStyle/>
                    <a:p>
                      <a:pPr algn="ctr"/>
                      <a:r>
                        <a:rPr lang="zh-CN" sz="1000" kern="100">
                          <a:solidFill>
                            <a:srgbClr val="000000"/>
                          </a:solidFill>
                          <a:effectLst/>
                          <a:latin typeface="微软雅黑" panose="020B0503020204020204" pitchFamily="34" charset="-122"/>
                          <a:ea typeface="微软雅黑" panose="020B0503020204020204" pitchFamily="34" charset="-122"/>
                          <a:cs typeface="华文细黑" panose="02010600040101010101" pitchFamily="2" charset="-122"/>
                        </a:rPr>
                        <a:t>叶根疲劳失效</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000" kern="100" dirty="0">
                          <a:solidFill>
                            <a:srgbClr val="000000"/>
                          </a:solidFill>
                          <a:effectLst/>
                          <a:latin typeface="微软雅黑" panose="020B0503020204020204" pitchFamily="34" charset="-122"/>
                          <a:ea typeface="微软雅黑" panose="020B0503020204020204" pitchFamily="34" charset="-122"/>
                          <a:cs typeface="华文细黑" panose="02010600040101010101" pitchFamily="2" charset="-122"/>
                        </a:rPr>
                        <a:t>叶片变长，使叶根受到反复交替的载荷增加，易发生疲劳失效</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7079286"/>
                  </a:ext>
                </a:extLst>
              </a:tr>
              <a:tr h="277254">
                <a:tc>
                  <a:txBody>
                    <a:bodyPr/>
                    <a:lstStyle/>
                    <a:p>
                      <a:pPr algn="ctr"/>
                      <a:r>
                        <a:rPr lang="zh-CN" sz="1000" kern="100">
                          <a:solidFill>
                            <a:srgbClr val="000000"/>
                          </a:solidFill>
                          <a:effectLst/>
                          <a:latin typeface="微软雅黑" panose="020B0503020204020204" pitchFamily="34" charset="-122"/>
                          <a:ea typeface="微软雅黑" panose="020B0503020204020204" pitchFamily="34" charset="-122"/>
                          <a:cs typeface="华文细黑" panose="02010600040101010101" pitchFamily="2" charset="-122"/>
                        </a:rPr>
                        <a:t>扭转问题</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000" kern="100" dirty="0">
                          <a:solidFill>
                            <a:srgbClr val="000000"/>
                          </a:solidFill>
                          <a:effectLst/>
                          <a:latin typeface="微软雅黑" panose="020B0503020204020204" pitchFamily="34" charset="-122"/>
                          <a:ea typeface="微软雅黑" panose="020B0503020204020204" pitchFamily="34" charset="-122"/>
                          <a:cs typeface="华文细黑" panose="02010600040101010101" pitchFamily="2" charset="-122"/>
                        </a:rPr>
                        <a:t>长度增加，使风轮在摆动方向受到较大的载荷，与气动载荷耦合作用，易导致扭转变形</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4956205"/>
                  </a:ext>
                </a:extLst>
              </a:tr>
            </a:tbl>
          </a:graphicData>
        </a:graphic>
      </p:graphicFrame>
      <p:graphicFrame>
        <p:nvGraphicFramePr>
          <p:cNvPr id="19" name="图表 20">
            <a:extLst>
              <a:ext uri="{FF2B5EF4-FFF2-40B4-BE49-F238E27FC236}">
                <a16:creationId xmlns:a16="http://schemas.microsoft.com/office/drawing/2014/main" id="{8F7A4203-2E87-44B6-90EA-07DB31384C7E}"/>
              </a:ext>
            </a:extLst>
          </p:cNvPr>
          <p:cNvGraphicFramePr/>
          <p:nvPr>
            <p:extLst>
              <p:ext uri="{D42A27DB-BD31-4B8C-83A1-F6EECF244321}">
                <p14:modId xmlns:p14="http://schemas.microsoft.com/office/powerpoint/2010/main" val="1154913953"/>
              </p:ext>
            </p:extLst>
          </p:nvPr>
        </p:nvGraphicFramePr>
        <p:xfrm>
          <a:off x="8196102" y="2375466"/>
          <a:ext cx="3386936" cy="18943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图表 19">
            <a:extLst>
              <a:ext uri="{FF2B5EF4-FFF2-40B4-BE49-F238E27FC236}">
                <a16:creationId xmlns:a16="http://schemas.microsoft.com/office/drawing/2014/main" id="{F065E1E7-9D57-48D5-801A-50EFF32193EF}"/>
              </a:ext>
            </a:extLst>
          </p:cNvPr>
          <p:cNvGraphicFramePr>
            <a:graphicFrameLocks/>
          </p:cNvGraphicFramePr>
          <p:nvPr>
            <p:extLst>
              <p:ext uri="{D42A27DB-BD31-4B8C-83A1-F6EECF244321}">
                <p14:modId xmlns:p14="http://schemas.microsoft.com/office/powerpoint/2010/main" val="1515353954"/>
              </p:ext>
            </p:extLst>
          </p:nvPr>
        </p:nvGraphicFramePr>
        <p:xfrm>
          <a:off x="762000" y="2203008"/>
          <a:ext cx="3386936" cy="2210762"/>
        </p:xfrm>
        <a:graphic>
          <a:graphicData uri="http://schemas.openxmlformats.org/drawingml/2006/chart">
            <c:chart xmlns:c="http://schemas.openxmlformats.org/drawingml/2006/chart" xmlns:r="http://schemas.openxmlformats.org/officeDocument/2006/relationships" r:id="rId5"/>
          </a:graphicData>
        </a:graphic>
      </p:graphicFrame>
      <p:sp>
        <p:nvSpPr>
          <p:cNvPr id="21" name="文本框 20">
            <a:extLst>
              <a:ext uri="{FF2B5EF4-FFF2-40B4-BE49-F238E27FC236}">
                <a16:creationId xmlns:a16="http://schemas.microsoft.com/office/drawing/2014/main" id="{235F242C-95F2-4DA9-94AB-B5ADFA371C5A}"/>
              </a:ext>
            </a:extLst>
          </p:cNvPr>
          <p:cNvSpPr txBox="1"/>
          <p:nvPr/>
        </p:nvSpPr>
        <p:spPr>
          <a:xfrm>
            <a:off x="557729" y="1017889"/>
            <a:ext cx="11191586" cy="646331"/>
          </a:xfrm>
          <a:prstGeom prst="rect">
            <a:avLst/>
          </a:prstGeom>
          <a:noFill/>
          <a:ln w="9525">
            <a:noFill/>
          </a:ln>
        </p:spPr>
        <p:txBody>
          <a:bodyPr wrap="square">
            <a:spAutoFit/>
          </a:bodyPr>
          <a:lstStyle/>
          <a:p>
            <a:pPr marL="171450" indent="-171450">
              <a:lnSpc>
                <a:spcPct val="150000"/>
              </a:lnSpc>
              <a:buFont typeface="Wingdings" panose="05000000000000000000" pitchFamily="2" charset="2"/>
              <a:buChar char="Ø"/>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碳纤维渗透率提升为近年核心增长逻辑。</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2016-2019</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年风电装机量相对平稳，碳纤维需求仍大幅增长，主要原因是渗透率持续提升，这背后是风电</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机组大型化对风电叶片提出了更高要求。风机</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大容量、大叶片已成为趋势，玻纤材料逐渐难以满足大叶片的需求，碳纤维有望加速渗透。</a:t>
            </a:r>
            <a:endPar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21">
            <a:extLst>
              <a:ext uri="{FF2B5EF4-FFF2-40B4-BE49-F238E27FC236}">
                <a16:creationId xmlns:a16="http://schemas.microsoft.com/office/drawing/2014/main" id="{A58AA213-6045-4A88-9C43-C3A1618657C9}"/>
              </a:ext>
            </a:extLst>
          </p:cNvPr>
          <p:cNvSpPr txBox="1"/>
          <p:nvPr/>
        </p:nvSpPr>
        <p:spPr>
          <a:xfrm>
            <a:off x="1558290" y="388620"/>
            <a:ext cx="7172325" cy="553998"/>
          </a:xfrm>
          <a:prstGeom prst="rect">
            <a:avLst/>
          </a:prstGeom>
          <a:noFill/>
        </p:spPr>
        <p:txBody>
          <a:bodyPr wrap="square" rtlCol="0">
            <a:spAutoFit/>
          </a:bodyPr>
          <a:lstStyle/>
          <a:p>
            <a:pPr marR="0" indent="0" defTabSz="967740" fontAlgn="auto">
              <a:lnSpc>
                <a:spcPct val="100000"/>
              </a:lnSpc>
              <a:spcBef>
                <a:spcPts val="0"/>
              </a:spcBef>
              <a:spcAft>
                <a:spcPts val="0"/>
              </a:spcAft>
              <a:buClrTx/>
              <a:buSzTx/>
              <a:buFontTx/>
              <a:buNone/>
              <a:defRPr/>
            </a:pPr>
            <a:r>
              <a:rPr lang="zh-CN" altLang="en-US" sz="3000" b="1" noProof="0" dirty="0">
                <a:solidFill>
                  <a:srgbClr val="E30613"/>
                </a:solidFill>
                <a:latin typeface="微软雅黑" panose="020B0503020204020204" pitchFamily="34" charset="-122"/>
                <a:ea typeface="微软雅黑" panose="020B0503020204020204" pitchFamily="34" charset="-122"/>
                <a:sym typeface="+mn-ea"/>
              </a:rPr>
              <a:t>风电：需求崛起的突破口</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40007" y="6537819"/>
            <a:ext cx="10287001" cy="215444"/>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800" dirty="0">
                <a:solidFill>
                  <a:schemeClr val="bg2">
                    <a:lumMod val="50000"/>
                  </a:schemeClr>
                </a:solidFill>
                <a:latin typeface="微软雅黑" panose="020B0503020204020204" pitchFamily="34" charset="-122"/>
                <a:ea typeface="微软雅黑" panose="020B0503020204020204" pitchFamily="34" charset="-122"/>
              </a:rPr>
              <a:t> 《</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Carbon Design Studies for Large Blades: Performance and Cost Tradeoffs for the Sandia 100-meter Wind Turbine Blade</a:t>
            </a:r>
            <a:r>
              <a:rPr lang="zh-CN" altLang="zh-CN" sz="800" dirty="0">
                <a:solidFill>
                  <a:schemeClr val="bg2">
                    <a:lumMod val="50000"/>
                  </a:schemeClr>
                </a:solidFill>
                <a:latin typeface="微软雅黑" panose="020B0503020204020204" pitchFamily="34" charset="-122"/>
                <a:ea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中国风能协会，国家能源局，</a:t>
            </a:r>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endPar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26"/>
          <p:cNvSpPr txBox="1"/>
          <p:nvPr/>
        </p:nvSpPr>
        <p:spPr>
          <a:xfrm>
            <a:off x="697594" y="990016"/>
            <a:ext cx="11266752" cy="369332"/>
          </a:xfrm>
          <a:prstGeom prst="rect">
            <a:avLst/>
          </a:prstGeom>
          <a:noFill/>
          <a:ln w="9525">
            <a:noFill/>
          </a:ln>
        </p:spPr>
        <p:txBody>
          <a:bodyPr wrap="square">
            <a:spAutoFit/>
          </a:bodyPr>
          <a:lstStyle/>
          <a:p>
            <a:pPr marL="171450" indent="-171450">
              <a:lnSpc>
                <a:spcPct val="150000"/>
              </a:lnSpc>
              <a:buFont typeface="Wingdings" panose="05000000000000000000" pitchFamily="2" charset="2"/>
              <a:buChar char="Ø"/>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装机增长与</a:t>
            </a: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渗透提升背景下，预计</a:t>
            </a:r>
            <a:r>
              <a:rPr lang="en-US" altLang="zh-CN"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2025</a:t>
            </a: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年风电碳纤维需求有望达到</a:t>
            </a:r>
            <a:r>
              <a:rPr lang="en-US" altLang="zh-CN"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8.5</a:t>
            </a: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万吨，年均复合增速</a:t>
            </a:r>
            <a:r>
              <a:rPr lang="en-US" altLang="zh-CN"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34%</a:t>
            </a: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，对应市场空间</a:t>
            </a:r>
            <a:r>
              <a:rPr lang="en-US" altLang="zh-CN"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68</a:t>
            </a: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亿</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表格 7">
            <a:extLst>
              <a:ext uri="{FF2B5EF4-FFF2-40B4-BE49-F238E27FC236}">
                <a16:creationId xmlns:a16="http://schemas.microsoft.com/office/drawing/2014/main" id="{64C78E1A-3C23-424D-A8BA-BBDDE9229CA2}"/>
              </a:ext>
            </a:extLst>
          </p:cNvPr>
          <p:cNvGraphicFramePr>
            <a:graphicFrameLocks noGrp="1"/>
          </p:cNvGraphicFramePr>
          <p:nvPr>
            <p:extLst>
              <p:ext uri="{D42A27DB-BD31-4B8C-83A1-F6EECF244321}">
                <p14:modId xmlns:p14="http://schemas.microsoft.com/office/powerpoint/2010/main" val="567316097"/>
              </p:ext>
            </p:extLst>
          </p:nvPr>
        </p:nvGraphicFramePr>
        <p:xfrm>
          <a:off x="4842295" y="2058833"/>
          <a:ext cx="6796913" cy="4203251"/>
        </p:xfrm>
        <a:graphic>
          <a:graphicData uri="http://schemas.openxmlformats.org/drawingml/2006/table">
            <a:tbl>
              <a:tblPr firstRow="1" firstCol="1" bandRow="1"/>
              <a:tblGrid>
                <a:gridCol w="2701833">
                  <a:extLst>
                    <a:ext uri="{9D8B030D-6E8A-4147-A177-3AD203B41FA5}">
                      <a16:colId xmlns:a16="http://schemas.microsoft.com/office/drawing/2014/main" val="942375510"/>
                    </a:ext>
                  </a:extLst>
                </a:gridCol>
                <a:gridCol w="911674">
                  <a:extLst>
                    <a:ext uri="{9D8B030D-6E8A-4147-A177-3AD203B41FA5}">
                      <a16:colId xmlns:a16="http://schemas.microsoft.com/office/drawing/2014/main" val="748682660"/>
                    </a:ext>
                  </a:extLst>
                </a:gridCol>
                <a:gridCol w="795174">
                  <a:extLst>
                    <a:ext uri="{9D8B030D-6E8A-4147-A177-3AD203B41FA5}">
                      <a16:colId xmlns:a16="http://schemas.microsoft.com/office/drawing/2014/main" val="1898892381"/>
                    </a:ext>
                  </a:extLst>
                </a:gridCol>
                <a:gridCol w="795174">
                  <a:extLst>
                    <a:ext uri="{9D8B030D-6E8A-4147-A177-3AD203B41FA5}">
                      <a16:colId xmlns:a16="http://schemas.microsoft.com/office/drawing/2014/main" val="1943325718"/>
                    </a:ext>
                  </a:extLst>
                </a:gridCol>
                <a:gridCol w="795174">
                  <a:extLst>
                    <a:ext uri="{9D8B030D-6E8A-4147-A177-3AD203B41FA5}">
                      <a16:colId xmlns:a16="http://schemas.microsoft.com/office/drawing/2014/main" val="1449041528"/>
                    </a:ext>
                  </a:extLst>
                </a:gridCol>
                <a:gridCol w="797884">
                  <a:extLst>
                    <a:ext uri="{9D8B030D-6E8A-4147-A177-3AD203B41FA5}">
                      <a16:colId xmlns:a16="http://schemas.microsoft.com/office/drawing/2014/main" val="2403839449"/>
                    </a:ext>
                  </a:extLst>
                </a:gridCol>
              </a:tblGrid>
              <a:tr h="181063">
                <a:tc>
                  <a:txBody>
                    <a:bodyPr/>
                    <a:lstStyle/>
                    <a:p>
                      <a:pPr algn="ct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E10000"/>
                    </a:solidFill>
                  </a:tcPr>
                </a:tc>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2021E</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E10000"/>
                    </a:solidFill>
                  </a:tcPr>
                </a:tc>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2022E</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E10000"/>
                    </a:solidFill>
                  </a:tcPr>
                </a:tc>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2023E</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E10000"/>
                    </a:solidFill>
                  </a:tcPr>
                </a:tc>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2024E</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E10000"/>
                    </a:solidFill>
                  </a:tcPr>
                </a:tc>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2025E</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E10000"/>
                    </a:solidFill>
                  </a:tcPr>
                </a:tc>
                <a:extLst>
                  <a:ext uri="{0D108BD9-81ED-4DB2-BD59-A6C34878D82A}">
                    <a16:rowId xmlns:a16="http://schemas.microsoft.com/office/drawing/2014/main" val="3426498495"/>
                  </a:ext>
                </a:extLst>
              </a:tr>
              <a:tr h="187530">
                <a:tc gridSpan="6">
                  <a:txBody>
                    <a:bodyPr/>
                    <a:lstStyle/>
                    <a:p>
                      <a:pPr algn="ct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陆上风电</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4379641"/>
                  </a:ext>
                </a:extLst>
              </a:tr>
              <a:tr h="181063">
                <a:tc>
                  <a:txBody>
                    <a:bodyPr/>
                    <a:lstStyle/>
                    <a:p>
                      <a:pPr algn="ct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陆上新增风电装机数量（</a:t>
                      </a: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GW</a:t>
                      </a: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63</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72</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9001383"/>
                  </a:ext>
                </a:extLst>
              </a:tr>
              <a:tr h="181063">
                <a:tc>
                  <a:txBody>
                    <a:bodyPr/>
                    <a:lstStyle/>
                    <a:p>
                      <a:pPr algn="ct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平均装机瓦数（</a:t>
                      </a: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MW</a:t>
                      </a: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3.5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4.5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5.5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6.0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7.0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79324"/>
                  </a:ext>
                </a:extLst>
              </a:tr>
              <a:tr h="181063">
                <a:tc>
                  <a:txBody>
                    <a:bodyPr/>
                    <a:lstStyle/>
                    <a:p>
                      <a:pPr algn="ct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叶片长度（米）</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65</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75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80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80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85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75304458"/>
                  </a:ext>
                </a:extLst>
              </a:tr>
              <a:tr h="181063">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单叶片重量（吨）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33</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48</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89414060"/>
                  </a:ext>
                </a:extLst>
              </a:tr>
              <a:tr h="181063">
                <a:tc>
                  <a:txBody>
                    <a:bodyPr/>
                    <a:lstStyle/>
                    <a:p>
                      <a:pPr algn="ct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单叶片碳纤重量（用在主梁，吨）</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6.6</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7.8</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7.8</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9.2</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89571803"/>
                  </a:ext>
                </a:extLst>
              </a:tr>
              <a:tr h="181063">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MW</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碳纤重量（吨）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3.9</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4.3</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3.9</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3.9</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64484388"/>
                  </a:ext>
                </a:extLst>
              </a:tr>
              <a:tr h="181063">
                <a:tc>
                  <a:txBody>
                    <a:bodyPr/>
                    <a:lstStyle/>
                    <a:p>
                      <a:pPr algn="ct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渗透率</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12%</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21%</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67053489"/>
                  </a:ext>
                </a:extLst>
              </a:tr>
              <a:tr h="181063">
                <a:tc>
                  <a:txBody>
                    <a:bodyPr/>
                    <a:lstStyle/>
                    <a:p>
                      <a:pPr algn="ct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陆上风电碳纤需求重量（万吨）</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1.3</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3.3</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4.3</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5.9</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89960117"/>
                  </a:ext>
                </a:extLst>
              </a:tr>
              <a:tr h="187530">
                <a:tc gridSpan="6">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海上风电</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54364773"/>
                  </a:ext>
                </a:extLst>
              </a:tr>
              <a:tr h="181063">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海上新增风电装机数量（</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GW</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8</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01547721"/>
                  </a:ext>
                </a:extLst>
              </a:tr>
              <a:tr h="181063">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平均装机瓦数（</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MW</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7.0</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8.0</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9.0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10.0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10.5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12433422"/>
                  </a:ext>
                </a:extLst>
              </a:tr>
              <a:tr h="181063">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叶片长度（米）</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85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90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95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100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100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67336245"/>
                  </a:ext>
                </a:extLst>
              </a:tr>
              <a:tr h="181063">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单叶片重量（吨）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67</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79</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91</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3874880"/>
                  </a:ext>
                </a:extLst>
              </a:tr>
              <a:tr h="181063">
                <a:tc>
                  <a:txBody>
                    <a:bodyPr/>
                    <a:lstStyle/>
                    <a:p>
                      <a:pPr algn="ct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单叶片碳纤重量（用在主梁，吨）</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9.2</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10.7</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12.3</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14.1</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14.1</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59773179"/>
                  </a:ext>
                </a:extLst>
              </a:tr>
              <a:tr h="181063">
                <a:tc>
                  <a:txBody>
                    <a:bodyPr/>
                    <a:lstStyle/>
                    <a:p>
                      <a:pPr algn="ct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a:t>
                      </a: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MW</a:t>
                      </a: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碳纤重量（吨）</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3.9</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4.0</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4.1</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4.2</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61187936"/>
                  </a:ext>
                </a:extLst>
              </a:tr>
              <a:tr h="181063">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渗透率</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30%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35%</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40%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50%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60%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1500900"/>
                  </a:ext>
                </a:extLst>
              </a:tr>
              <a:tr h="181063">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海上风电碳纤需求重量（万吨）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0.9</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0.7</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51882954"/>
                  </a:ext>
                </a:extLst>
              </a:tr>
              <a:tr h="187530">
                <a:tc gridSpan="6">
                  <a:txBody>
                    <a:bodyPr/>
                    <a:lstStyle/>
                    <a:p>
                      <a:pPr algn="ctr"/>
                      <a:r>
                        <a:rPr lang="zh-CN" sz="9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总计</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35665604"/>
                  </a:ext>
                </a:extLst>
              </a:tr>
              <a:tr h="187530">
                <a:tc>
                  <a:txBody>
                    <a:bodyPr/>
                    <a:lstStyle/>
                    <a:p>
                      <a:pPr algn="ctr"/>
                      <a:r>
                        <a:rPr lang="zh-CN" sz="900" b="1"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风电碳纤总需求重量（万吨）</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2.3 </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3.1 </a:t>
                      </a:r>
                      <a:endParaRPr lang="zh-CN" sz="900" b="1"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4.5 </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6.2 </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8.5 </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79612262"/>
                  </a:ext>
                </a:extLst>
              </a:tr>
              <a:tr h="187530">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碳纤价格（万元</a:t>
                      </a: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9.5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9.0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8.5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8.0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2425331"/>
                  </a:ext>
                </a:extLst>
              </a:tr>
              <a:tr h="187530">
                <a:tc>
                  <a:txBody>
                    <a:bodyPr/>
                    <a:lstStyle/>
                    <a:p>
                      <a:pPr algn="ctr"/>
                      <a:r>
                        <a:rPr lang="zh-CN" sz="900" b="1"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风电碳纤市场规模（亿元）</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23 </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29 </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40 </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52 </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68 </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4316235"/>
                  </a:ext>
                </a:extLst>
              </a:tr>
            </a:tbl>
          </a:graphicData>
        </a:graphic>
      </p:graphicFrame>
      <p:sp>
        <p:nvSpPr>
          <p:cNvPr id="34" name="矩形 33">
            <a:extLst>
              <a:ext uri="{FF2B5EF4-FFF2-40B4-BE49-F238E27FC236}">
                <a16:creationId xmlns:a16="http://schemas.microsoft.com/office/drawing/2014/main" id="{3CC4D3EF-2B78-46A3-A7F2-FBEB9BB3FF2E}"/>
              </a:ext>
            </a:extLst>
          </p:cNvPr>
          <p:cNvSpPr/>
          <p:nvPr/>
        </p:nvSpPr>
        <p:spPr>
          <a:xfrm>
            <a:off x="483781" y="1675408"/>
            <a:ext cx="4003393" cy="303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某</a:t>
            </a:r>
            <a:r>
              <a:rPr lang="en-US" altLang="zh-CN"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100</a:t>
            </a: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米风电叶片（</a:t>
            </a:r>
            <a:r>
              <a:rPr lang="en-US" altLang="zh-CN"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 SNL 100-00 </a:t>
            </a: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）将主梁改用碳纤维后，叶片总重下降</a:t>
            </a:r>
            <a:r>
              <a:rPr lang="en-US" altLang="zh-CN"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35%</a:t>
            </a: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，但也使得材料成本提升</a:t>
            </a:r>
            <a:r>
              <a:rPr lang="en-US" altLang="zh-CN"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37%</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文本框 36">
            <a:extLst>
              <a:ext uri="{FF2B5EF4-FFF2-40B4-BE49-F238E27FC236}">
                <a16:creationId xmlns:a16="http://schemas.microsoft.com/office/drawing/2014/main" id="{0C292C78-75C4-45CB-A9B8-9A8A266F8633}"/>
              </a:ext>
            </a:extLst>
          </p:cNvPr>
          <p:cNvSpPr txBox="1"/>
          <p:nvPr/>
        </p:nvSpPr>
        <p:spPr>
          <a:xfrm>
            <a:off x="1558290" y="388620"/>
            <a:ext cx="7172325" cy="553998"/>
          </a:xfrm>
          <a:prstGeom prst="rect">
            <a:avLst/>
          </a:prstGeom>
          <a:noFill/>
        </p:spPr>
        <p:txBody>
          <a:bodyPr wrap="square" rtlCol="0">
            <a:spAutoFit/>
          </a:bodyPr>
          <a:lstStyle/>
          <a:p>
            <a:pPr marR="0" indent="0" defTabSz="967740" fontAlgn="auto">
              <a:lnSpc>
                <a:spcPct val="100000"/>
              </a:lnSpc>
              <a:spcBef>
                <a:spcPts val="0"/>
              </a:spcBef>
              <a:spcAft>
                <a:spcPts val="0"/>
              </a:spcAft>
              <a:buClrTx/>
              <a:buSzTx/>
              <a:buFontTx/>
              <a:buNone/>
              <a:defRPr/>
            </a:pPr>
            <a:r>
              <a:rPr lang="zh-CN" altLang="en-US" sz="3000" b="1" noProof="0" dirty="0">
                <a:solidFill>
                  <a:srgbClr val="E30613"/>
                </a:solidFill>
                <a:latin typeface="微软雅黑" panose="020B0503020204020204" pitchFamily="34" charset="-122"/>
                <a:ea typeface="微软雅黑" panose="020B0503020204020204" pitchFamily="34" charset="-122"/>
                <a:sym typeface="+mn-ea"/>
              </a:rPr>
              <a:t>风电：需求崛起的突破口</a:t>
            </a:r>
          </a:p>
        </p:txBody>
      </p:sp>
      <p:graphicFrame>
        <p:nvGraphicFramePr>
          <p:cNvPr id="9" name="表格 8">
            <a:extLst>
              <a:ext uri="{FF2B5EF4-FFF2-40B4-BE49-F238E27FC236}">
                <a16:creationId xmlns:a16="http://schemas.microsoft.com/office/drawing/2014/main" id="{EF603890-0437-412A-A606-5FFB7501BDDF}"/>
              </a:ext>
            </a:extLst>
          </p:cNvPr>
          <p:cNvGraphicFramePr>
            <a:graphicFrameLocks noGrp="1"/>
          </p:cNvGraphicFramePr>
          <p:nvPr>
            <p:extLst>
              <p:ext uri="{D42A27DB-BD31-4B8C-83A1-F6EECF244321}">
                <p14:modId xmlns:p14="http://schemas.microsoft.com/office/powerpoint/2010/main" val="2749767875"/>
              </p:ext>
            </p:extLst>
          </p:nvPr>
        </p:nvGraphicFramePr>
        <p:xfrm>
          <a:off x="432022" y="2058829"/>
          <a:ext cx="4055153" cy="4203254"/>
        </p:xfrm>
        <a:graphic>
          <a:graphicData uri="http://schemas.openxmlformats.org/drawingml/2006/table">
            <a:tbl>
              <a:tblPr firstRow="1" firstCol="1" bandRow="1"/>
              <a:tblGrid>
                <a:gridCol w="758596">
                  <a:extLst>
                    <a:ext uri="{9D8B030D-6E8A-4147-A177-3AD203B41FA5}">
                      <a16:colId xmlns:a16="http://schemas.microsoft.com/office/drawing/2014/main" val="1848718043"/>
                    </a:ext>
                  </a:extLst>
                </a:gridCol>
                <a:gridCol w="588961">
                  <a:extLst>
                    <a:ext uri="{9D8B030D-6E8A-4147-A177-3AD203B41FA5}">
                      <a16:colId xmlns:a16="http://schemas.microsoft.com/office/drawing/2014/main" val="1128742575"/>
                    </a:ext>
                  </a:extLst>
                </a:gridCol>
                <a:gridCol w="576957">
                  <a:extLst>
                    <a:ext uri="{9D8B030D-6E8A-4147-A177-3AD203B41FA5}">
                      <a16:colId xmlns:a16="http://schemas.microsoft.com/office/drawing/2014/main" val="2265441166"/>
                    </a:ext>
                  </a:extLst>
                </a:gridCol>
                <a:gridCol w="106837">
                  <a:extLst>
                    <a:ext uri="{9D8B030D-6E8A-4147-A177-3AD203B41FA5}">
                      <a16:colId xmlns:a16="http://schemas.microsoft.com/office/drawing/2014/main" val="4172351055"/>
                    </a:ext>
                  </a:extLst>
                </a:gridCol>
                <a:gridCol w="718587">
                  <a:extLst>
                    <a:ext uri="{9D8B030D-6E8A-4147-A177-3AD203B41FA5}">
                      <a16:colId xmlns:a16="http://schemas.microsoft.com/office/drawing/2014/main" val="1512268972"/>
                    </a:ext>
                  </a:extLst>
                </a:gridCol>
                <a:gridCol w="565349">
                  <a:extLst>
                    <a:ext uri="{9D8B030D-6E8A-4147-A177-3AD203B41FA5}">
                      <a16:colId xmlns:a16="http://schemas.microsoft.com/office/drawing/2014/main" val="1929092353"/>
                    </a:ext>
                  </a:extLst>
                </a:gridCol>
                <a:gridCol w="739866">
                  <a:extLst>
                    <a:ext uri="{9D8B030D-6E8A-4147-A177-3AD203B41FA5}">
                      <a16:colId xmlns:a16="http://schemas.microsoft.com/office/drawing/2014/main" val="3554816750"/>
                    </a:ext>
                  </a:extLst>
                </a:gridCol>
              </a:tblGrid>
              <a:tr h="382114">
                <a:tc>
                  <a:txBody>
                    <a:bodyPr/>
                    <a:lstStyle/>
                    <a:p>
                      <a:pPr algn="ct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gridSpan="3">
                  <a:txBody>
                    <a:bodyPr/>
                    <a:lstStyle/>
                    <a:p>
                      <a:pPr algn="ctr"/>
                      <a:r>
                        <a:rPr lang="zh-CN"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重量（</a:t>
                      </a:r>
                      <a:r>
                        <a:rPr lang="en-US"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kg</a:t>
                      </a:r>
                      <a:r>
                        <a:rPr lang="zh-CN"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hMerge="1">
                  <a:txBody>
                    <a:bodyPr/>
                    <a:lstStyle/>
                    <a:p>
                      <a:endParaRPr lang="zh-CN" altLang="en-US"/>
                    </a:p>
                  </a:txBody>
                  <a:tcPr/>
                </a:tc>
                <a:tc hMerge="1">
                  <a:txBody>
                    <a:bodyPr/>
                    <a:lstStyle/>
                    <a:p>
                      <a:endParaRPr lang="zh-CN" altLang="en-US"/>
                    </a:p>
                  </a:txBody>
                  <a:tcPr>
                    <a:lnL w="12700" cmpd="sng">
                      <a:noFill/>
                      <a:prstDash val="solid"/>
                    </a:lnL>
                  </a:tcPr>
                </a:tc>
                <a:tc rowSpan="2">
                  <a:txBody>
                    <a:bodyPr/>
                    <a:lstStyle/>
                    <a:p>
                      <a:pPr algn="ctr"/>
                      <a:r>
                        <a:rPr lang="zh-CN"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价格</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（美元</a:t>
                      </a:r>
                      <a:r>
                        <a:rPr lang="en-US"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/kg</a:t>
                      </a:r>
                      <a:r>
                        <a:rPr lang="zh-CN"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gridSpan="2">
                  <a:txBody>
                    <a:bodyPr/>
                    <a:lstStyle/>
                    <a:p>
                      <a:pPr algn="ct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材料成本（美元）</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hMerge="1">
                  <a:txBody>
                    <a:bodyPr/>
                    <a:lstStyle/>
                    <a:p>
                      <a:endParaRPr lang="zh-CN" altLang="en-US"/>
                    </a:p>
                  </a:txBody>
                  <a:tcPr/>
                </a:tc>
                <a:extLst>
                  <a:ext uri="{0D108BD9-81ED-4DB2-BD59-A6C34878D82A}">
                    <a16:rowId xmlns:a16="http://schemas.microsoft.com/office/drawing/2014/main" val="1933465554"/>
                  </a:ext>
                </a:extLst>
              </a:tr>
              <a:tr h="382114">
                <a:tc>
                  <a:txBody>
                    <a:bodyPr/>
                    <a:lstStyle/>
                    <a:p>
                      <a:pPr algn="ct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a:txBody>
                    <a:bodyPr/>
                    <a:lstStyle/>
                    <a:p>
                      <a:pPr algn="ct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改进前</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gridSpan="2">
                  <a:txBody>
                    <a:bodyPr/>
                    <a:lstStyle/>
                    <a:p>
                      <a:pPr algn="ctr"/>
                      <a:r>
                        <a:rPr lang="zh-CN"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改进后</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hMerge="1">
                  <a:txBody>
                    <a:bodyPr/>
                    <a:lstStyle/>
                    <a:p>
                      <a:endParaRPr lang="zh-CN" altLang="en-US"/>
                    </a:p>
                  </a:txBody>
                  <a:tcPr/>
                </a:tc>
                <a:tc vMerge="1">
                  <a:txBody>
                    <a:bodyPr/>
                    <a:lstStyle/>
                    <a:p>
                      <a:pPr algn="ct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a:txBody>
                    <a:bodyPr/>
                    <a:lstStyle/>
                    <a:p>
                      <a:pPr algn="ct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改进前</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a:txBody>
                    <a:bodyPr/>
                    <a:lstStyle/>
                    <a:p>
                      <a:pPr algn="ctr"/>
                      <a:r>
                        <a:rPr lang="zh-CN"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改进后</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extLst>
                  <a:ext uri="{0D108BD9-81ED-4DB2-BD59-A6C34878D82A}">
                    <a16:rowId xmlns:a16="http://schemas.microsoft.com/office/drawing/2014/main" val="416866565"/>
                  </a:ext>
                </a:extLst>
              </a:tr>
              <a:tr h="38211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单轴向玻璃纤维</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39394</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gridSpan="2">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10924</a:t>
                      </a: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lnL w="12700" cmpd="sng">
                      <a:noFill/>
                      <a:prstDash val="solid"/>
                    </a:lnL>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1.87</a:t>
                      </a: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73667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20428</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096727"/>
                  </a:ext>
                </a:extLst>
              </a:tr>
              <a:tr h="38211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双轴向玻璃纤维</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10546</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9368</a:t>
                      </a: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lnL w="12700" cmpd="sng">
                      <a:noFill/>
                      <a:prstDash val="solid"/>
                    </a:lnL>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3.00</a:t>
                      </a: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31638</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28104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5521926"/>
                  </a:ext>
                </a:extLst>
              </a:tr>
              <a:tr h="38211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泡沫板</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15068</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15948</a:t>
                      </a: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lnL w="12700" cmpd="sng">
                      <a:noFill/>
                      <a:prstDash val="solid"/>
                    </a:lnL>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7.23</a:t>
                      </a: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108942</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115304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7145909"/>
                  </a:ext>
                </a:extLst>
              </a:tr>
              <a:tr h="38211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凝胶涂层</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927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927</a:t>
                      </a: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lnL w="12700" cmpd="sng">
                      <a:noFill/>
                      <a:prstDash val="solid"/>
                    </a:lnL>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7.23</a:t>
                      </a: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6702</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6702</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59521"/>
                  </a:ext>
                </a:extLst>
              </a:tr>
              <a:tr h="38211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树脂</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53857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26723</a:t>
                      </a:r>
                      <a:endParaRPr lang="zh-CN" altLang="en-US" sz="90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lnL w="12700" cmpd="sng">
                      <a:noFill/>
                      <a:prstDash val="solid"/>
                    </a:lnL>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3.63</a:t>
                      </a: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195501</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97004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38179"/>
                  </a:ext>
                </a:extLst>
              </a:tr>
              <a:tr h="38211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900">
                        <a:effectLst/>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10094</a:t>
                      </a:r>
                      <a:endParaRPr lang="zh-CN" altLang="en-US" sz="90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lnL w="12700" cmpd="sng">
                      <a:noFill/>
                      <a:prstDash val="solid"/>
                    </a:lnL>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30</a:t>
                      </a: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302820</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1649125"/>
                  </a:ext>
                </a:extLst>
              </a:tr>
              <a:tr h="38211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与实际差值</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-5595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a:t>
                      </a:r>
                      <a:endParaRPr lang="zh-CN" altLang="en-US" sz="90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lnL w="12700" cmpd="sng">
                      <a:noFill/>
                      <a:prstDash val="solid"/>
                    </a:lnL>
                  </a:tcPr>
                </a:tc>
                <a:tc>
                  <a:txBody>
                    <a:bodyPr/>
                    <a:lstStyle/>
                    <a:p>
                      <a:pPr algn="ct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1183864"/>
                  </a:ext>
                </a:extLst>
              </a:tr>
              <a:tr h="38211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整体叶片</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114197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73995</a:t>
                      </a: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lnL w="12700" cmpd="sng">
                      <a:noFill/>
                      <a:prstDash val="solid"/>
                    </a:lnL>
                  </a:tcPr>
                </a:tc>
                <a:tc>
                  <a:txBody>
                    <a:bodyPr/>
                    <a:lstStyle/>
                    <a:p>
                      <a:pPr algn="ctr"/>
                      <a:endParaRPr lang="zh-CN" altLang="en-US" sz="900" dirty="0">
                        <a:latin typeface="微软雅黑" panose="020B0503020204020204" pitchFamily="34" charset="-122"/>
                        <a:ea typeface="微软雅黑" panose="020B0503020204020204" pitchFamily="34"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416450</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570363</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1494639"/>
                  </a:ext>
                </a:extLst>
              </a:tr>
              <a:tr h="38211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变动幅度</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en-US" sz="900" b="1"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-35%</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endParaRPr lang="zh-CN" sz="900" b="1" dirty="0">
                        <a:effectLst/>
                        <a:latin typeface="微软雅黑" panose="020B0503020204020204" pitchFamily="34" charset="-122"/>
                        <a:ea typeface="微软雅黑" panose="020B0503020204020204" pitchFamily="34" charset="-122"/>
                      </a:endParaRPr>
                    </a:p>
                  </a:txBody>
                  <a:tcPr marL="68580" marR="68580" marT="0" marB="0" anchor="ctr">
                    <a:lnL>
                      <a:noFill/>
                    </a:lnL>
                    <a:lnR>
                      <a:noFill/>
                    </a:lnR>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r>
                        <a:rPr lang="en-US" sz="900" b="1"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+37%</a:t>
                      </a:r>
                      <a:endParaRPr lang="zh-CN" sz="9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3892311298"/>
                  </a:ext>
                </a:extLst>
              </a:tr>
            </a:tbl>
          </a:graphicData>
        </a:graphic>
      </p:graphicFrame>
      <p:sp>
        <p:nvSpPr>
          <p:cNvPr id="2" name="矩形 1"/>
          <p:cNvSpPr/>
          <p:nvPr/>
        </p:nvSpPr>
        <p:spPr>
          <a:xfrm>
            <a:off x="7113390" y="1701885"/>
            <a:ext cx="2492990" cy="276999"/>
          </a:xfrm>
          <a:prstGeom prst="rect">
            <a:avLst/>
          </a:prstGeom>
        </p:spPr>
        <p:txBody>
          <a:bodyPr wrap="none">
            <a:spAutoFit/>
          </a:bodyPr>
          <a:lstStyle/>
          <a:p>
            <a:r>
              <a:rPr lang="zh-CN" altLang="zh-CN" sz="1200" b="1">
                <a:solidFill>
                  <a:srgbClr val="E10000"/>
                </a:solidFill>
                <a:latin typeface="Arial" panose="020B0604020202020204" pitchFamily="34" charset="0"/>
                <a:ea typeface="微软雅黑" panose="020B0503020204020204" pitchFamily="34" charset="-122"/>
                <a:cs typeface="Arial" panose="020B0604020202020204" pitchFamily="34" charset="0"/>
              </a:rPr>
              <a:t>碳纤维在风电领域的国内需求预测</a:t>
            </a:r>
            <a:endParaRPr lang="zh-CN" altLang="en-US" sz="1200" b="1">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303574" y="1196752"/>
            <a:ext cx="1752506" cy="872490"/>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zh-CN" altLang="en-US" sz="508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目 录</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144" y="2485050"/>
            <a:ext cx="761959" cy="390216"/>
          </a:xfrm>
          <a:prstGeom prst="rect">
            <a:avLst/>
          </a:prstGeom>
        </p:spPr>
      </p:pic>
      <p:grpSp>
        <p:nvGrpSpPr>
          <p:cNvPr id="6" name="组合 5"/>
          <p:cNvGrpSpPr/>
          <p:nvPr/>
        </p:nvGrpSpPr>
        <p:grpSpPr>
          <a:xfrm>
            <a:off x="3504767" y="2412552"/>
            <a:ext cx="5975609" cy="874085"/>
            <a:chOff x="3503179" y="2661503"/>
            <a:chExt cx="5975609" cy="874085"/>
          </a:xfrm>
        </p:grpSpPr>
        <p:sp>
          <p:nvSpPr>
            <p:cNvPr id="7" name="文本框 6"/>
            <p:cNvSpPr txBox="1"/>
            <p:nvPr/>
          </p:nvSpPr>
          <p:spPr>
            <a:xfrm>
              <a:off x="3503179" y="2717418"/>
              <a:ext cx="533370" cy="416560"/>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en-US" altLang="zh-CN" sz="2115" b="1"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115" b="1"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4377944" y="2661503"/>
              <a:ext cx="5100844" cy="874085"/>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zh-CN" altLang="en-US" sz="254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材料特征：高性能但也高壁垒</a:t>
              </a:r>
            </a:p>
            <a:p>
              <a:pPr marL="0" marR="0" lvl="0" indent="0" algn="l" defTabSz="967740" rtl="0" eaLnBrk="1" fontAlgn="auto" latinLnBrk="0" hangingPunct="1">
                <a:lnSpc>
                  <a:spcPct val="100000"/>
                </a:lnSpc>
                <a:spcBef>
                  <a:spcPts val="0"/>
                </a:spcBef>
                <a:spcAft>
                  <a:spcPts val="0"/>
                </a:spcAft>
                <a:buClrTx/>
                <a:buSzTx/>
                <a:buFontTx/>
                <a:buNone/>
                <a:defRPr/>
              </a:pPr>
              <a:endParaRPr kumimoji="0" lang="zh-CN" altLang="en-US" sz="254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组合 8"/>
          <p:cNvGrpSpPr/>
          <p:nvPr/>
        </p:nvGrpSpPr>
        <p:grpSpPr>
          <a:xfrm>
            <a:off x="3417868" y="3182145"/>
            <a:ext cx="7790700" cy="874085"/>
            <a:chOff x="3416280" y="3541233"/>
            <a:chExt cx="7790700" cy="874085"/>
          </a:xfrm>
        </p:grpSpPr>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280" y="3613731"/>
              <a:ext cx="761959" cy="390216"/>
            </a:xfrm>
            <a:prstGeom prst="rect">
              <a:avLst/>
            </a:prstGeom>
          </p:spPr>
        </p:pic>
        <p:sp>
          <p:nvSpPr>
            <p:cNvPr id="11" name="文本框 10"/>
            <p:cNvSpPr txBox="1"/>
            <p:nvPr/>
          </p:nvSpPr>
          <p:spPr>
            <a:xfrm>
              <a:off x="3491903" y="3597148"/>
              <a:ext cx="533370" cy="416560"/>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en-US" altLang="zh-CN" sz="2115" b="1"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115" b="1"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4366668" y="3541233"/>
              <a:ext cx="6840312" cy="874085"/>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lang="zh-CN" altLang="en-US" sz="2540" b="1" dirty="0">
                  <a:solidFill>
                    <a:srgbClr val="E10000"/>
                  </a:solidFill>
                  <a:latin typeface="微软雅黑" panose="020B0503020204020204" pitchFamily="34" charset="-122"/>
                  <a:ea typeface="微软雅黑" panose="020B0503020204020204" pitchFamily="34" charset="-122"/>
                </a:rPr>
                <a:t>行业质变：国产替代加速进行时</a:t>
              </a:r>
            </a:p>
            <a:p>
              <a:pPr marL="0" marR="0" lvl="0" indent="0" algn="l" defTabSz="967740" rtl="0" eaLnBrk="1" fontAlgn="auto" latinLnBrk="0" hangingPunct="1">
                <a:lnSpc>
                  <a:spcPct val="100000"/>
                </a:lnSpc>
                <a:spcBef>
                  <a:spcPts val="0"/>
                </a:spcBef>
                <a:spcAft>
                  <a:spcPts val="0"/>
                </a:spcAft>
                <a:buClrTx/>
                <a:buSzTx/>
                <a:buFontTx/>
                <a:buNone/>
                <a:defRPr/>
              </a:pPr>
              <a:endParaRPr kumimoji="0" lang="zh-CN" altLang="en-US" sz="254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grpSp>
      <p:grpSp>
        <p:nvGrpSpPr>
          <p:cNvPr id="13" name="组合 12"/>
          <p:cNvGrpSpPr/>
          <p:nvPr/>
        </p:nvGrpSpPr>
        <p:grpSpPr>
          <a:xfrm>
            <a:off x="3436816" y="3997838"/>
            <a:ext cx="7790700" cy="874085"/>
            <a:chOff x="3416280" y="3541233"/>
            <a:chExt cx="7790700" cy="874085"/>
          </a:xfrm>
        </p:grpSpPr>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280" y="3613731"/>
              <a:ext cx="761959" cy="390216"/>
            </a:xfrm>
            <a:prstGeom prst="rect">
              <a:avLst/>
            </a:prstGeom>
          </p:spPr>
        </p:pic>
        <p:sp>
          <p:nvSpPr>
            <p:cNvPr id="15" name="文本框 14"/>
            <p:cNvSpPr txBox="1"/>
            <p:nvPr/>
          </p:nvSpPr>
          <p:spPr>
            <a:xfrm>
              <a:off x="3491903" y="3597148"/>
              <a:ext cx="533370" cy="416560"/>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en-US" altLang="zh-CN" sz="2115" b="1"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2115" b="1"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4366668" y="3541233"/>
              <a:ext cx="6840312" cy="874085"/>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zh-CN" altLang="en-US" sz="254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企业竞争：碳纤维原丝是竞争核心</a:t>
              </a:r>
            </a:p>
            <a:p>
              <a:pPr marL="0" marR="0" lvl="0" indent="0" algn="l" defTabSz="967740" rtl="0" eaLnBrk="1" fontAlgn="auto" latinLnBrk="0" hangingPunct="1">
                <a:lnSpc>
                  <a:spcPct val="100000"/>
                </a:lnSpc>
                <a:spcBef>
                  <a:spcPts val="0"/>
                </a:spcBef>
                <a:spcAft>
                  <a:spcPts val="0"/>
                </a:spcAft>
                <a:buClrTx/>
                <a:buSzTx/>
                <a:buFontTx/>
                <a:buNone/>
                <a:defRPr/>
              </a:pPr>
              <a:endParaRPr kumimoji="0" lang="zh-CN" altLang="en-US" sz="254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58290" y="388620"/>
            <a:ext cx="7856166" cy="553998"/>
          </a:xfrm>
          <a:prstGeom prst="rect">
            <a:avLst/>
          </a:prstGeom>
          <a:noFill/>
        </p:spPr>
        <p:txBody>
          <a:bodyPr wrap="square" rtlCol="0">
            <a:spAutoFit/>
          </a:bodyPr>
          <a:lstStyle/>
          <a:p>
            <a:pPr marR="0" indent="0" defTabSz="967740" fontAlgn="auto">
              <a:lnSpc>
                <a:spcPct val="100000"/>
              </a:lnSpc>
              <a:spcBef>
                <a:spcPts val="0"/>
              </a:spcBef>
              <a:spcAft>
                <a:spcPts val="0"/>
              </a:spcAft>
              <a:buClrTx/>
              <a:buSzTx/>
              <a:buFontTx/>
              <a:buNone/>
              <a:defRPr/>
            </a:pPr>
            <a:r>
              <a:rPr lang="zh-CN" altLang="en-US" sz="3000" b="1" noProof="0" dirty="0">
                <a:solidFill>
                  <a:srgbClr val="E30613"/>
                </a:solidFill>
                <a:latin typeface="微软雅黑" panose="020B0503020204020204" pitchFamily="34" charset="-122"/>
                <a:ea typeface="微软雅黑" panose="020B0503020204020204" pitchFamily="34" charset="-122"/>
                <a:sym typeface="+mn-ea"/>
              </a:rPr>
              <a:t>光伏：受益于渗透率和需求量的双重拉升</a:t>
            </a:r>
          </a:p>
        </p:txBody>
      </p:sp>
      <p:sp>
        <p:nvSpPr>
          <p:cNvPr id="11" name="文本框 10"/>
          <p:cNvSpPr txBox="1"/>
          <p:nvPr/>
        </p:nvSpPr>
        <p:spPr>
          <a:xfrm>
            <a:off x="762000" y="6529705"/>
            <a:ext cx="2957830" cy="213995"/>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金博股份招股说明书</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wind</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endPar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7930249" y="1810263"/>
            <a:ext cx="2913911" cy="322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碳基复合材料渗透率大幅提升</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17" name="图表 16"/>
          <p:cNvGraphicFramePr/>
          <p:nvPr/>
        </p:nvGraphicFramePr>
        <p:xfrm>
          <a:off x="7647761" y="2156621"/>
          <a:ext cx="3407505" cy="1794163"/>
        </p:xfrm>
        <a:graphic>
          <a:graphicData uri="http://schemas.openxmlformats.org/drawingml/2006/chart">
            <c:chart xmlns:c="http://schemas.openxmlformats.org/drawingml/2006/chart" xmlns:r="http://schemas.openxmlformats.org/officeDocument/2006/relationships" r:id="rId4"/>
          </a:graphicData>
        </a:graphic>
      </p:graphicFrame>
      <p:sp>
        <p:nvSpPr>
          <p:cNvPr id="19" name="矩形 18"/>
          <p:cNvSpPr/>
          <p:nvPr/>
        </p:nvSpPr>
        <p:spPr>
          <a:xfrm>
            <a:off x="7379803" y="1743201"/>
            <a:ext cx="3796749" cy="473528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6"/>
          <p:cNvSpPr/>
          <p:nvPr/>
        </p:nvSpPr>
        <p:spPr>
          <a:xfrm rot="5400000">
            <a:off x="9177678" y="3969410"/>
            <a:ext cx="325732" cy="282667"/>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3" name="矩形 2"/>
          <p:cNvSpPr/>
          <p:nvPr/>
        </p:nvSpPr>
        <p:spPr>
          <a:xfrm>
            <a:off x="859743" y="1019512"/>
            <a:ext cx="10040169" cy="645160"/>
          </a:xfrm>
          <a:prstGeom prst="rect">
            <a:avLst/>
          </a:prstGeom>
        </p:spPr>
        <p:txBody>
          <a:bodyPr wrap="square">
            <a:spAutoFit/>
          </a:bodyPr>
          <a:lstStyle/>
          <a:p>
            <a:pPr marL="171450" indent="-171450">
              <a:lnSpc>
                <a:spcPct val="150000"/>
              </a:lnSpc>
              <a:buFont typeface="Wingdings" panose="05000000000000000000" pitchFamily="2" charset="2"/>
              <a:buChar char="Ø"/>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碳</a:t>
            </a: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碳复合材料是以碳纤维为增强相的碳基复合材料</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b="1" kern="100" dirty="0">
                <a:latin typeface="微软雅黑" panose="020B0503020204020204" pitchFamily="34" charset="-122"/>
                <a:ea typeface="微软雅黑" panose="020B0503020204020204" pitchFamily="34" charset="-122"/>
                <a:cs typeface="Times New Roman" panose="02020603050405020304" pitchFamily="18" charset="0"/>
              </a:rPr>
              <a:t>是极佳的热场材料。</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是目前极少数可以在</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2000 </a:t>
            </a:r>
            <a:r>
              <a:rPr lang="zh-CN" altLang="zh-CN" sz="1200" kern="1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以上保持较高力学性能的材料，具有低比重、高比强、高比模、低热膨胀系数、耐热冲击以及耐烧蚀等优异性能</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。目前，碳碳复材已广泛运用于光伏硅片热场系统中。</a:t>
            </a:r>
            <a:endPar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文本框 23"/>
          <p:cNvSpPr txBox="1"/>
          <p:nvPr/>
        </p:nvSpPr>
        <p:spPr>
          <a:xfrm>
            <a:off x="7930249" y="4273610"/>
            <a:ext cx="3029412" cy="33669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中国光伏装机容量与碳碳复材需求量关系</a:t>
            </a:r>
          </a:p>
        </p:txBody>
      </p:sp>
      <p:pic>
        <p:nvPicPr>
          <p:cNvPr id="5" name="图片 4"/>
          <p:cNvPicPr>
            <a:picLocks noChangeAspect="1"/>
          </p:cNvPicPr>
          <p:nvPr/>
        </p:nvPicPr>
        <p:blipFill>
          <a:blip r:embed="rId5"/>
          <a:stretch>
            <a:fillRect/>
          </a:stretch>
        </p:blipFill>
        <p:spPr>
          <a:xfrm>
            <a:off x="1919198" y="2274082"/>
            <a:ext cx="4395281" cy="2225010"/>
          </a:xfrm>
          <a:prstGeom prst="rect">
            <a:avLst/>
          </a:prstGeom>
        </p:spPr>
      </p:pic>
      <p:graphicFrame>
        <p:nvGraphicFramePr>
          <p:cNvPr id="6" name="表格 5"/>
          <p:cNvGraphicFramePr>
            <a:graphicFrameLocks noGrp="1"/>
          </p:cNvGraphicFramePr>
          <p:nvPr>
            <p:custDataLst>
              <p:tags r:id="rId1"/>
            </p:custDataLst>
            <p:extLst>
              <p:ext uri="{D42A27DB-BD31-4B8C-83A1-F6EECF244321}">
                <p14:modId xmlns:p14="http://schemas.microsoft.com/office/powerpoint/2010/main" val="3485839433"/>
              </p:ext>
            </p:extLst>
          </p:nvPr>
        </p:nvGraphicFramePr>
        <p:xfrm>
          <a:off x="1084206" y="4741934"/>
          <a:ext cx="6022340" cy="1270635"/>
        </p:xfrm>
        <a:graphic>
          <a:graphicData uri="http://schemas.openxmlformats.org/drawingml/2006/table">
            <a:tbl>
              <a:tblPr>
                <a:tableStyleId>{5C22544A-7EE6-4342-B048-85BDC9FD1C3A}</a:tableStyleId>
              </a:tblPr>
              <a:tblGrid>
                <a:gridCol w="901700">
                  <a:extLst>
                    <a:ext uri="{9D8B030D-6E8A-4147-A177-3AD203B41FA5}">
                      <a16:colId xmlns:a16="http://schemas.microsoft.com/office/drawing/2014/main" val="20000"/>
                    </a:ext>
                  </a:extLst>
                </a:gridCol>
                <a:gridCol w="1790700">
                  <a:extLst>
                    <a:ext uri="{9D8B030D-6E8A-4147-A177-3AD203B41FA5}">
                      <a16:colId xmlns:a16="http://schemas.microsoft.com/office/drawing/2014/main" val="20001"/>
                    </a:ext>
                  </a:extLst>
                </a:gridCol>
                <a:gridCol w="1306195">
                  <a:extLst>
                    <a:ext uri="{9D8B030D-6E8A-4147-A177-3AD203B41FA5}">
                      <a16:colId xmlns:a16="http://schemas.microsoft.com/office/drawing/2014/main" val="20002"/>
                    </a:ext>
                  </a:extLst>
                </a:gridCol>
                <a:gridCol w="1002030">
                  <a:extLst>
                    <a:ext uri="{9D8B030D-6E8A-4147-A177-3AD203B41FA5}">
                      <a16:colId xmlns:a16="http://schemas.microsoft.com/office/drawing/2014/main" val="20003"/>
                    </a:ext>
                  </a:extLst>
                </a:gridCol>
                <a:gridCol w="1021715">
                  <a:extLst>
                    <a:ext uri="{9D8B030D-6E8A-4147-A177-3AD203B41FA5}">
                      <a16:colId xmlns:a16="http://schemas.microsoft.com/office/drawing/2014/main" val="20004"/>
                    </a:ext>
                  </a:extLst>
                </a:gridCol>
              </a:tblGrid>
              <a:tr h="178435">
                <a:tc>
                  <a:txBody>
                    <a:bodyPr/>
                    <a:lstStyle/>
                    <a:p>
                      <a:pPr algn="ctr"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类型</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替代程度</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说明</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主要产品</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产品替代程度</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extLst>
                  <a:ext uri="{0D108BD9-81ED-4DB2-BD59-A6C34878D82A}">
                    <a16:rowId xmlns:a16="http://schemas.microsoft.com/office/drawing/2014/main" val="10000"/>
                  </a:ext>
                </a:extLst>
              </a:tr>
              <a:tr h="154940">
                <a:tc rowSpan="7">
                  <a:txBody>
                    <a:bodyPr/>
                    <a:lstStyle/>
                    <a:p>
                      <a:pPr algn="ctr" fontAlgn="ctr"/>
                      <a:r>
                        <a:rPr lang="zh-CN" altLang="en-US" sz="900" b="1" u="none" strike="noStrike" dirty="0">
                          <a:effectLst/>
                          <a:latin typeface="微软雅黑" panose="020B0503020204020204" pitchFamily="34" charset="-122"/>
                          <a:ea typeface="微软雅黑" panose="020B0503020204020204" pitchFamily="34" charset="-122"/>
                        </a:rPr>
                        <a:t>单晶拉制炉热场</a:t>
                      </a:r>
                      <a:endParaRPr lang="zh-CN" alt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7">
                  <a:txBody>
                    <a:bodyPr/>
                    <a:lstStyle/>
                    <a:p>
                      <a:pPr algn="l" fontAlgn="ctr"/>
                      <a:r>
                        <a:rPr lang="zh-CN" altLang="en-US" sz="900" b="0" u="none" strike="noStrike" dirty="0">
                          <a:effectLst/>
                          <a:latin typeface="微软雅黑" panose="020B0503020204020204" pitchFamily="34" charset="-122"/>
                          <a:ea typeface="微软雅黑" panose="020B0503020204020204" pitchFamily="34" charset="-122"/>
                        </a:rPr>
                        <a:t>中高，先进碳基复合材料占比已经超过石墨，暂无其他热场材料用于该领域</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7">
                  <a:txBody>
                    <a:bodyPr/>
                    <a:lstStyle/>
                    <a:p>
                      <a:pPr algn="l" fontAlgn="ctr"/>
                      <a:r>
                        <a:rPr lang="zh-CN" altLang="en-US" sz="900" b="1" u="none" strike="noStrike" dirty="0">
                          <a:effectLst/>
                          <a:latin typeface="微软雅黑" panose="020B0503020204020204" pitchFamily="34" charset="-122"/>
                          <a:ea typeface="微软雅黑" panose="020B0503020204020204" pitchFamily="34" charset="-122"/>
                        </a:rPr>
                        <a:t>光伏单晶晶硅热场尺寸越大，替代率越高，大于</a:t>
                      </a:r>
                      <a:r>
                        <a:rPr lang="en-US" altLang="zh-CN" sz="900" b="1" u="none" strike="noStrike" dirty="0">
                          <a:effectLst/>
                          <a:latin typeface="微软雅黑" panose="020B0503020204020204" pitchFamily="34" charset="-122"/>
                          <a:ea typeface="微软雅黑" panose="020B0503020204020204" pitchFamily="34" charset="-122"/>
                        </a:rPr>
                        <a:t>26</a:t>
                      </a:r>
                      <a:r>
                        <a:rPr lang="zh-CN" altLang="en-US" sz="900" b="1" u="none" strike="noStrike" dirty="0">
                          <a:effectLst/>
                          <a:latin typeface="微软雅黑" panose="020B0503020204020204" pitchFamily="34" charset="-122"/>
                          <a:ea typeface="微软雅黑" panose="020B0503020204020204" pitchFamily="34" charset="-122"/>
                        </a:rPr>
                        <a:t>英寸以上热场的替代优势更加明显</a:t>
                      </a:r>
                      <a:endParaRPr lang="zh-CN" alt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900" b="0" u="none" strike="noStrike" dirty="0">
                          <a:effectLst/>
                          <a:latin typeface="微软雅黑" panose="020B0503020204020204" pitchFamily="34" charset="-122"/>
                          <a:ea typeface="微软雅黑" panose="020B0503020204020204" pitchFamily="34" charset="-122"/>
                        </a:rPr>
                        <a:t>坩埚</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900" b="0" u="none" strike="noStrike" dirty="0">
                          <a:effectLst/>
                          <a:latin typeface="微软雅黑" panose="020B0503020204020204" pitchFamily="34" charset="-122"/>
                          <a:ea typeface="微软雅黑" panose="020B0503020204020204" pitchFamily="34" charset="-122"/>
                        </a:rPr>
                        <a:t>高</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49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fontAlgn="ctr"/>
                      <a:r>
                        <a:rPr lang="zh-CN" altLang="en-US" sz="900" b="0" u="none" strike="noStrike" dirty="0">
                          <a:effectLst/>
                          <a:latin typeface="微软雅黑" panose="020B0503020204020204" pitchFamily="34" charset="-122"/>
                          <a:ea typeface="微软雅黑" panose="020B0503020204020204" pitchFamily="34" charset="-122"/>
                        </a:rPr>
                        <a:t>导流筒</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900" b="0" u="none" strike="noStrike">
                          <a:effectLst/>
                          <a:latin typeface="微软雅黑" panose="020B0503020204020204" pitchFamily="34" charset="-122"/>
                          <a:ea typeface="微软雅黑" panose="020B0503020204020204" pitchFamily="34" charset="-122"/>
                        </a:rPr>
                        <a:t>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549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fontAlgn="ctr"/>
                      <a:r>
                        <a:rPr lang="zh-CN" altLang="en-US" sz="900" b="0" u="none" strike="noStrike" dirty="0">
                          <a:effectLst/>
                          <a:latin typeface="微软雅黑" panose="020B0503020204020204" pitchFamily="34" charset="-122"/>
                          <a:ea typeface="微软雅黑" panose="020B0503020204020204" pitchFamily="34" charset="-122"/>
                        </a:rPr>
                        <a:t>保温筒</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900" b="0" u="none" strike="noStrike">
                          <a:effectLst/>
                          <a:latin typeface="微软雅黑" panose="020B0503020204020204" pitchFamily="34" charset="-122"/>
                          <a:ea typeface="微软雅黑" panose="020B0503020204020204" pitchFamily="34" charset="-122"/>
                        </a:rPr>
                        <a:t>中高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5575">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fontAlgn="ctr"/>
                      <a:r>
                        <a:rPr lang="zh-CN" altLang="en-US" sz="900" b="0" u="none" strike="noStrike" dirty="0">
                          <a:effectLst/>
                          <a:latin typeface="微软雅黑" panose="020B0503020204020204" pitchFamily="34" charset="-122"/>
                          <a:ea typeface="微软雅黑" panose="020B0503020204020204" pitchFamily="34" charset="-122"/>
                        </a:rPr>
                        <a:t>加热器</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900" b="0" u="none" strike="noStrike">
                          <a:effectLst/>
                          <a:latin typeface="微软雅黑" panose="020B0503020204020204" pitchFamily="34" charset="-122"/>
                          <a:ea typeface="微软雅黑" panose="020B0503020204020204" pitchFamily="34" charset="-122"/>
                        </a:rPr>
                        <a:t>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55575">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fontAlgn="ctr"/>
                      <a:r>
                        <a:rPr lang="zh-CN" altLang="en-US" sz="900" b="0" u="none" strike="noStrike" dirty="0">
                          <a:effectLst/>
                          <a:latin typeface="微软雅黑" panose="020B0503020204020204" pitchFamily="34" charset="-122"/>
                          <a:ea typeface="微软雅黑" panose="020B0503020204020204" pitchFamily="34" charset="-122"/>
                        </a:rPr>
                        <a:t>板材</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900" b="0" u="none" strike="noStrike" dirty="0">
                          <a:effectLst/>
                          <a:latin typeface="微软雅黑" panose="020B0503020204020204" pitchFamily="34" charset="-122"/>
                          <a:ea typeface="微软雅黑" panose="020B0503020204020204" pitchFamily="34" charset="-122"/>
                        </a:rPr>
                        <a:t>中高</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549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fontAlgn="ctr"/>
                      <a:r>
                        <a:rPr lang="zh-CN" altLang="en-US" sz="900" b="0" u="none" strike="noStrike">
                          <a:effectLst/>
                          <a:latin typeface="微软雅黑" panose="020B0503020204020204" pitchFamily="34" charset="-122"/>
                          <a:ea typeface="微软雅黑" panose="020B0503020204020204" pitchFamily="34" charset="-122"/>
                        </a:rPr>
                        <a:t>电极</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900" b="0" u="none" strike="noStrike" dirty="0">
                          <a:effectLst/>
                          <a:latin typeface="微软雅黑" panose="020B0503020204020204" pitchFamily="34" charset="-122"/>
                          <a:ea typeface="微软雅黑" panose="020B0503020204020204" pitchFamily="34" charset="-122"/>
                        </a:rPr>
                        <a:t>中高</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6129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fontAlgn="ctr"/>
                      <a:r>
                        <a:rPr lang="zh-CN" altLang="en-US" sz="900" b="0" u="none" strike="noStrike" dirty="0">
                          <a:effectLst/>
                          <a:latin typeface="微软雅黑" panose="020B0503020204020204" pitchFamily="34" charset="-122"/>
                          <a:ea typeface="微软雅黑" panose="020B0503020204020204" pitchFamily="34" charset="-122"/>
                        </a:rPr>
                        <a:t>其他</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900" b="0" u="none" strike="noStrike" dirty="0">
                          <a:effectLst/>
                          <a:latin typeface="微软雅黑" panose="020B0503020204020204" pitchFamily="34" charset="-122"/>
                          <a:ea typeface="微软雅黑" panose="020B0503020204020204" pitchFamily="34" charset="-122"/>
                        </a:rPr>
                        <a:t>低</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22" name="矩形 21"/>
          <p:cNvSpPr/>
          <p:nvPr/>
        </p:nvSpPr>
        <p:spPr>
          <a:xfrm>
            <a:off x="932237" y="1754167"/>
            <a:ext cx="6326279" cy="472432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82112" y="1754167"/>
            <a:ext cx="3185092" cy="383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碳碳复材已广泛运用于光伏硅片热场系统中</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7" name="图表 6"/>
          <p:cNvGraphicFramePr/>
          <p:nvPr/>
        </p:nvGraphicFramePr>
        <p:xfrm>
          <a:off x="7762240" y="4742180"/>
          <a:ext cx="3249930" cy="173672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895799" y="1979489"/>
            <a:ext cx="4469130" cy="331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光伏硅片已呈现出明显的大尺寸趋势</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799" y="2641647"/>
            <a:ext cx="5041265" cy="1364615"/>
          </a:xfrm>
          <a:prstGeom prst="rect">
            <a:avLst/>
          </a:prstGeom>
        </p:spPr>
      </p:pic>
      <p:sp>
        <p:nvSpPr>
          <p:cNvPr id="20" name="矩形 19"/>
          <p:cNvSpPr/>
          <p:nvPr/>
        </p:nvSpPr>
        <p:spPr>
          <a:xfrm>
            <a:off x="762287" y="1811434"/>
            <a:ext cx="10753851" cy="268650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496685" y="1998733"/>
            <a:ext cx="4469130" cy="331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多省已出台十四五期间光伏确定规划</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p:cNvSpPr/>
          <p:nvPr/>
        </p:nvSpPr>
        <p:spPr>
          <a:xfrm>
            <a:off x="762288" y="1079991"/>
            <a:ext cx="9205282" cy="613694"/>
          </a:xfrm>
          <a:prstGeom prst="rect">
            <a:avLst/>
          </a:prstGeom>
        </p:spPr>
        <p:txBody>
          <a:bodyPr wrap="square">
            <a:spAutoFit/>
          </a:bodyPr>
          <a:lstStyle/>
          <a:p>
            <a:pPr marL="171450" indent="-171450">
              <a:lnSpc>
                <a:spcPct val="150000"/>
              </a:lnSpc>
              <a:buFont typeface="Wingdings" panose="05000000000000000000" pitchFamily="2" charset="2"/>
              <a:buChar char="Ø"/>
            </a:pPr>
            <a:r>
              <a:rPr lang="zh-CN" altLang="en-US" sz="1200" b="1" kern="100" dirty="0">
                <a:latin typeface="微软雅黑" panose="020B0503020204020204" pitchFamily="34" charset="-122"/>
                <a:ea typeface="微软雅黑" panose="020B0503020204020204" pitchFamily="34" charset="-122"/>
                <a:cs typeface="Times New Roman" panose="02020603050405020304" pitchFamily="18" charset="0"/>
              </a:rPr>
              <a:t>光伏硅片大尺寸趋势明显，在热场系统中的替代率也将越高。</a:t>
            </a:r>
            <a:endPar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lnSpc>
                <a:spcPct val="150000"/>
              </a:lnSpc>
              <a:buFont typeface="Wingdings" panose="05000000000000000000" pitchFamily="2" charset="2"/>
              <a:buChar char="Ø"/>
            </a:pPr>
            <a:r>
              <a:rPr lang="zh-CN" altLang="en-US" sz="1200" b="1" kern="100" dirty="0">
                <a:latin typeface="微软雅黑" panose="020B0503020204020204" pitchFamily="34" charset="-122"/>
                <a:ea typeface="微软雅黑" panose="020B0503020204020204" pitchFamily="34" charset="-122"/>
                <a:cs typeface="Times New Roman" panose="02020603050405020304" pitchFamily="18" charset="0"/>
              </a:rPr>
              <a:t>各省均已出台十四五期间光伏规划，十四五期间光伏装机容量仍将保持高增速。</a:t>
            </a:r>
            <a:endParaRPr lang="zh-CN" altLang="en-US" sz="1200" b="1"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37262830"/>
              </p:ext>
            </p:extLst>
          </p:nvPr>
        </p:nvGraphicFramePr>
        <p:xfrm>
          <a:off x="6010910" y="2416810"/>
          <a:ext cx="5440680" cy="1863725"/>
        </p:xfrm>
        <a:graphic>
          <a:graphicData uri="http://schemas.openxmlformats.org/drawingml/2006/table">
            <a:tbl>
              <a:tblPr>
                <a:tableStyleId>{5C22544A-7EE6-4342-B048-85BDC9FD1C3A}</a:tableStyleId>
              </a:tblPr>
              <a:tblGrid>
                <a:gridCol w="537210">
                  <a:extLst>
                    <a:ext uri="{9D8B030D-6E8A-4147-A177-3AD203B41FA5}">
                      <a16:colId xmlns:a16="http://schemas.microsoft.com/office/drawing/2014/main" val="20000"/>
                    </a:ext>
                  </a:extLst>
                </a:gridCol>
                <a:gridCol w="3647440">
                  <a:extLst>
                    <a:ext uri="{9D8B030D-6E8A-4147-A177-3AD203B41FA5}">
                      <a16:colId xmlns:a16="http://schemas.microsoft.com/office/drawing/2014/main" val="20001"/>
                    </a:ext>
                  </a:extLst>
                </a:gridCol>
                <a:gridCol w="594360">
                  <a:extLst>
                    <a:ext uri="{9D8B030D-6E8A-4147-A177-3AD203B41FA5}">
                      <a16:colId xmlns:a16="http://schemas.microsoft.com/office/drawing/2014/main" val="20002"/>
                    </a:ext>
                  </a:extLst>
                </a:gridCol>
                <a:gridCol w="661670">
                  <a:extLst>
                    <a:ext uri="{9D8B030D-6E8A-4147-A177-3AD203B41FA5}">
                      <a16:colId xmlns:a16="http://schemas.microsoft.com/office/drawing/2014/main" val="20003"/>
                    </a:ext>
                  </a:extLst>
                </a:gridCol>
              </a:tblGrid>
              <a:tr h="411480">
                <a:tc>
                  <a:txBody>
                    <a:bodyPr/>
                    <a:lstStyle/>
                    <a:p>
                      <a:pPr marL="0" marR="0" algn="ctr">
                        <a:spcBef>
                          <a:spcPts val="0"/>
                        </a:spcBef>
                        <a:spcAft>
                          <a:spcPts val="0"/>
                        </a:spcAft>
                      </a:pPr>
                      <a:r>
                        <a:rPr lang="zh-CN" altLang="en-US" sz="900" b="1" kern="100" dirty="0">
                          <a:solidFill>
                            <a:schemeClr val="bg1"/>
                          </a:solidFill>
                          <a:effectLst/>
                          <a:latin typeface="微软雅黑" panose="020B0503020204020204" pitchFamily="34" charset="-122"/>
                          <a:ea typeface="微软雅黑" panose="020B0503020204020204" pitchFamily="34" charset="-122"/>
                        </a:rPr>
                        <a:t>省市</a:t>
                      </a:r>
                      <a:endParaRPr lang="zh-CN" altLang="en-US" sz="9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solidFill>
                      <a:srgbClr val="E30613"/>
                    </a:solidFill>
                  </a:tcPr>
                </a:tc>
                <a:tc>
                  <a:txBody>
                    <a:bodyPr/>
                    <a:lstStyle/>
                    <a:p>
                      <a:pPr marL="0" marR="0" algn="ctr">
                        <a:spcBef>
                          <a:spcPts val="0"/>
                        </a:spcBef>
                        <a:spcAft>
                          <a:spcPts val="0"/>
                        </a:spcAft>
                      </a:pPr>
                      <a:r>
                        <a:rPr lang="zh-CN" altLang="en-US" sz="900" b="1" kern="100" dirty="0">
                          <a:solidFill>
                            <a:schemeClr val="bg1"/>
                          </a:solidFill>
                          <a:effectLst/>
                          <a:latin typeface="微软雅黑" panose="020B0503020204020204" pitchFamily="34" charset="-122"/>
                          <a:ea typeface="微软雅黑" panose="020B0503020204020204" pitchFamily="34" charset="-122"/>
                        </a:rPr>
                        <a:t>政策</a:t>
                      </a:r>
                      <a:endParaRPr lang="zh-CN" altLang="en-US" sz="9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solidFill>
                      <a:srgbClr val="E30613"/>
                    </a:solidFill>
                  </a:tcPr>
                </a:tc>
                <a:tc>
                  <a:txBody>
                    <a:bodyPr/>
                    <a:lstStyle/>
                    <a:p>
                      <a:pPr marL="0" marR="0" algn="ctr">
                        <a:spcBef>
                          <a:spcPts val="0"/>
                        </a:spcBef>
                        <a:spcAft>
                          <a:spcPts val="0"/>
                        </a:spcAft>
                      </a:pPr>
                      <a:r>
                        <a:rPr lang="zh-CN" altLang="en-US" sz="900" b="1" kern="100" dirty="0">
                          <a:solidFill>
                            <a:schemeClr val="bg1"/>
                          </a:solidFill>
                          <a:effectLst/>
                          <a:latin typeface="微软雅黑" panose="020B0503020204020204" pitchFamily="34" charset="-122"/>
                          <a:ea typeface="微软雅黑" panose="020B0503020204020204" pitchFamily="34" charset="-122"/>
                        </a:rPr>
                        <a:t>目标年份</a:t>
                      </a:r>
                      <a:endParaRPr lang="zh-CN" altLang="en-US" sz="9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solidFill>
                      <a:srgbClr val="E30613"/>
                    </a:solidFill>
                  </a:tcPr>
                </a:tc>
                <a:tc>
                  <a:txBody>
                    <a:bodyPr/>
                    <a:lstStyle/>
                    <a:p>
                      <a:pPr marL="0" marR="0" algn="ctr">
                        <a:spcBef>
                          <a:spcPts val="0"/>
                        </a:spcBef>
                        <a:spcAft>
                          <a:spcPts val="0"/>
                        </a:spcAft>
                      </a:pPr>
                      <a:r>
                        <a:rPr lang="zh-CN" altLang="en-US" sz="900" b="1" kern="100" dirty="0">
                          <a:solidFill>
                            <a:schemeClr val="bg1"/>
                          </a:solidFill>
                          <a:effectLst/>
                          <a:latin typeface="微软雅黑" panose="020B0503020204020204" pitchFamily="34" charset="-122"/>
                          <a:ea typeface="微软雅黑" panose="020B0503020204020204" pitchFamily="34" charset="-122"/>
                        </a:rPr>
                        <a:t>新增光伏装机</a:t>
                      </a:r>
                      <a:endParaRPr lang="zh-CN" altLang="en-US" sz="9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solidFill>
                      <a:srgbClr val="E30613"/>
                    </a:solidFill>
                  </a:tcPr>
                </a:tc>
                <a:extLst>
                  <a:ext uri="{0D108BD9-81ED-4DB2-BD59-A6C34878D82A}">
                    <a16:rowId xmlns:a16="http://schemas.microsoft.com/office/drawing/2014/main" val="10000"/>
                  </a:ext>
                </a:extLst>
              </a:tr>
              <a:tr h="325755">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浙江</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B w="12700" cap="flat" cmpd="sng" algn="ctr">
                      <a:solidFill>
                        <a:schemeClr val="tx1"/>
                      </a:solidFill>
                      <a:prstDash val="solid"/>
                      <a:round/>
                      <a:headEnd type="none" w="med" len="med"/>
                      <a:tailEnd type="none" w="med" len="med"/>
                    </a:lnB>
                    <a:noFill/>
                  </a:tcPr>
                </a:tc>
                <a:tc>
                  <a:txBody>
                    <a:bodyPr/>
                    <a:lstStyle/>
                    <a:p>
                      <a:pPr marL="0" marR="0" algn="l">
                        <a:spcBef>
                          <a:spcPts val="0"/>
                        </a:spcBef>
                        <a:spcAft>
                          <a:spcPts val="0"/>
                        </a:spcAft>
                      </a:pPr>
                      <a:r>
                        <a:rPr lang="en-US" altLang="zh-CN" sz="900" kern="100" dirty="0">
                          <a:effectLst/>
                          <a:latin typeface="微软雅黑" panose="020B0503020204020204" pitchFamily="34" charset="-122"/>
                          <a:ea typeface="微软雅黑" panose="020B0503020204020204" pitchFamily="34" charset="-122"/>
                        </a:rPr>
                        <a:t>《</a:t>
                      </a:r>
                      <a:r>
                        <a:rPr lang="zh-CN" altLang="en-US" sz="900" kern="100" dirty="0">
                          <a:effectLst/>
                          <a:latin typeface="微软雅黑" panose="020B0503020204020204" pitchFamily="34" charset="-122"/>
                          <a:ea typeface="微软雅黑" panose="020B0503020204020204" pitchFamily="34" charset="-122"/>
                        </a:rPr>
                        <a:t>浙江省能源发展“十四五”规划（征求意见稿）</a:t>
                      </a:r>
                      <a:r>
                        <a:rPr lang="en-US" altLang="zh-CN" sz="900" kern="100" dirty="0">
                          <a:effectLst/>
                          <a:latin typeface="微软雅黑" panose="020B0503020204020204" pitchFamily="34" charset="-122"/>
                          <a:ea typeface="微软雅黑" panose="020B0503020204020204" pitchFamily="34" charset="-122"/>
                        </a:rPr>
                        <a:t>》</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altLang="zh-CN" sz="900" kern="100" dirty="0">
                          <a:effectLst/>
                          <a:latin typeface="微软雅黑" panose="020B0503020204020204" pitchFamily="34" charset="-122"/>
                          <a:ea typeface="微软雅黑" panose="020B0503020204020204" pitchFamily="34" charset="-122"/>
                        </a:rPr>
                        <a:t>2025</a:t>
                      </a:r>
                      <a:r>
                        <a:rPr lang="zh-CN" altLang="en-US" sz="900" kern="100" dirty="0">
                          <a:effectLst/>
                          <a:latin typeface="微软雅黑" panose="020B0503020204020204" pitchFamily="34" charset="-122"/>
                          <a:ea typeface="微软雅黑" panose="020B0503020204020204" pitchFamily="34" charset="-122"/>
                        </a:rPr>
                        <a:t>年</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900" kern="100">
                          <a:effectLst/>
                          <a:latin typeface="微软雅黑" panose="020B0503020204020204" pitchFamily="34" charset="-122"/>
                          <a:ea typeface="微软雅黑" panose="020B0503020204020204" pitchFamily="34" charset="-122"/>
                        </a:rPr>
                        <a:t>13GW</a:t>
                      </a:r>
                      <a:endParaRPr lang="en-US" sz="9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4970">
                <a:tc>
                  <a:txBody>
                    <a:bodyPr/>
                    <a:lstStyle/>
                    <a:p>
                      <a:pPr marL="0" marR="0" algn="ctr">
                        <a:spcBef>
                          <a:spcPts val="0"/>
                        </a:spcBef>
                        <a:spcAft>
                          <a:spcPts val="0"/>
                        </a:spcAft>
                      </a:pPr>
                      <a:r>
                        <a:rPr lang="zh-CN" altLang="en-US" sz="900" kern="100">
                          <a:effectLst/>
                          <a:latin typeface="微软雅黑" panose="020B0503020204020204" pitchFamily="34" charset="-122"/>
                          <a:ea typeface="微软雅黑" panose="020B0503020204020204" pitchFamily="34" charset="-122"/>
                        </a:rPr>
                        <a:t>江苏</a:t>
                      </a:r>
                      <a:endParaRPr lang="zh-CN" altLang="en-US" sz="9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spcBef>
                          <a:spcPts val="0"/>
                        </a:spcBef>
                        <a:spcAft>
                          <a:spcPts val="0"/>
                        </a:spcAft>
                      </a:pPr>
                      <a:r>
                        <a:rPr lang="en-US" altLang="zh-CN" sz="900" kern="100" dirty="0">
                          <a:effectLst/>
                          <a:latin typeface="微软雅黑" panose="020B0503020204020204" pitchFamily="34" charset="-122"/>
                          <a:ea typeface="微软雅黑" panose="020B0503020204020204" pitchFamily="34" charset="-122"/>
                        </a:rPr>
                        <a:t>《</a:t>
                      </a:r>
                      <a:r>
                        <a:rPr lang="zh-CN" altLang="en-US" sz="900" kern="100" dirty="0">
                          <a:effectLst/>
                          <a:latin typeface="微软雅黑" panose="020B0503020204020204" pitchFamily="34" charset="-122"/>
                          <a:ea typeface="微软雅黑" panose="020B0503020204020204" pitchFamily="34" charset="-122"/>
                        </a:rPr>
                        <a:t>江苏省“十四五”可再生能源发展专项规划（征求意见稿）</a:t>
                      </a:r>
                      <a:r>
                        <a:rPr lang="en-US" altLang="zh-CN" sz="900" kern="100" dirty="0">
                          <a:effectLst/>
                          <a:latin typeface="微软雅黑" panose="020B0503020204020204" pitchFamily="34" charset="-122"/>
                          <a:ea typeface="微软雅黑" panose="020B0503020204020204" pitchFamily="34" charset="-122"/>
                        </a:rPr>
                        <a:t>》</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altLang="zh-CN" sz="900" kern="100" dirty="0">
                          <a:effectLst/>
                          <a:latin typeface="微软雅黑" panose="020B0503020204020204" pitchFamily="34" charset="-122"/>
                          <a:ea typeface="微软雅黑" panose="020B0503020204020204" pitchFamily="34" charset="-122"/>
                        </a:rPr>
                        <a:t>2025</a:t>
                      </a:r>
                      <a:r>
                        <a:rPr lang="zh-CN" altLang="en-US" sz="900" kern="100" dirty="0">
                          <a:effectLst/>
                          <a:latin typeface="微软雅黑" panose="020B0503020204020204" pitchFamily="34" charset="-122"/>
                          <a:ea typeface="微软雅黑" panose="020B0503020204020204" pitchFamily="34" charset="-122"/>
                        </a:rPr>
                        <a:t>年</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900" kern="100">
                          <a:effectLst/>
                          <a:latin typeface="微软雅黑" panose="020B0503020204020204" pitchFamily="34" charset="-122"/>
                          <a:ea typeface="微软雅黑" panose="020B0503020204020204" pitchFamily="34" charset="-122"/>
                        </a:rPr>
                        <a:t>9~10GW</a:t>
                      </a:r>
                      <a:endParaRPr lang="en-US" sz="9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60">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辽宁</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spcBef>
                          <a:spcPts val="0"/>
                        </a:spcBef>
                        <a:spcAft>
                          <a:spcPts val="0"/>
                        </a:spcAft>
                      </a:pPr>
                      <a:r>
                        <a:rPr lang="en-US" altLang="zh-CN" sz="900" kern="100" dirty="0">
                          <a:effectLst/>
                          <a:latin typeface="微软雅黑" panose="020B0503020204020204" pitchFamily="34" charset="-122"/>
                          <a:ea typeface="微软雅黑" panose="020B0503020204020204" pitchFamily="34" charset="-122"/>
                        </a:rPr>
                        <a:t>《</a:t>
                      </a:r>
                      <a:r>
                        <a:rPr lang="zh-CN" altLang="en-US" sz="900" kern="100" dirty="0">
                          <a:effectLst/>
                          <a:latin typeface="微软雅黑" panose="020B0503020204020204" pitchFamily="34" charset="-122"/>
                          <a:ea typeface="微软雅黑" panose="020B0503020204020204" pitchFamily="34" charset="-122"/>
                        </a:rPr>
                        <a:t>辽宁省国民经济发展第十四个五年规划和二〇三五年远景目标纲要</a:t>
                      </a:r>
                      <a:r>
                        <a:rPr lang="en-US" altLang="zh-CN" sz="900" kern="100" dirty="0">
                          <a:effectLst/>
                          <a:latin typeface="微软雅黑" panose="020B0503020204020204" pitchFamily="34" charset="-122"/>
                          <a:ea typeface="微软雅黑" panose="020B0503020204020204" pitchFamily="34" charset="-122"/>
                        </a:rPr>
                        <a:t>》</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altLang="zh-CN" sz="900" kern="100" dirty="0">
                          <a:effectLst/>
                          <a:latin typeface="微软雅黑" panose="020B0503020204020204" pitchFamily="34" charset="-122"/>
                          <a:ea typeface="微软雅黑" panose="020B0503020204020204" pitchFamily="34" charset="-122"/>
                        </a:rPr>
                        <a:t>2025</a:t>
                      </a:r>
                      <a:r>
                        <a:rPr lang="zh-CN" altLang="en-US" sz="900" kern="100" dirty="0">
                          <a:effectLst/>
                          <a:latin typeface="微软雅黑" panose="020B0503020204020204" pitchFamily="34" charset="-122"/>
                          <a:ea typeface="微软雅黑" panose="020B0503020204020204" pitchFamily="34" charset="-122"/>
                        </a:rPr>
                        <a:t>年</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900" kern="100" dirty="0">
                          <a:effectLst/>
                          <a:latin typeface="微软雅黑" panose="020B0503020204020204" pitchFamily="34" charset="-122"/>
                          <a:ea typeface="微软雅黑" panose="020B0503020204020204" pitchFamily="34" charset="-122"/>
                        </a:rPr>
                        <a:t>6GW</a:t>
                      </a:r>
                      <a:endParaRPr 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60">
                <a:tc>
                  <a:txBody>
                    <a:bodyPr/>
                    <a:lstStyle/>
                    <a:p>
                      <a:pPr marL="0" marR="0" algn="ctr">
                        <a:spcBef>
                          <a:spcPts val="0"/>
                        </a:spcBef>
                        <a:spcAft>
                          <a:spcPts val="0"/>
                        </a:spcAft>
                      </a:pPr>
                      <a:r>
                        <a:rPr lang="zh-CN" altLang="en-US" sz="900" kern="100">
                          <a:effectLst/>
                          <a:latin typeface="微软雅黑" panose="020B0503020204020204" pitchFamily="34" charset="-122"/>
                          <a:ea typeface="微软雅黑" panose="020B0503020204020204" pitchFamily="34" charset="-122"/>
                        </a:rPr>
                        <a:t>陕西</a:t>
                      </a:r>
                      <a:endParaRPr lang="zh-CN" altLang="en-US" sz="9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spcBef>
                          <a:spcPts val="0"/>
                        </a:spcBef>
                        <a:spcAft>
                          <a:spcPts val="0"/>
                        </a:spcAft>
                      </a:pPr>
                      <a:r>
                        <a:rPr lang="en-US" altLang="zh-CN" sz="900" kern="100" dirty="0">
                          <a:effectLst/>
                          <a:latin typeface="微软雅黑" panose="020B0503020204020204" pitchFamily="34" charset="-122"/>
                          <a:ea typeface="微软雅黑" panose="020B0503020204020204" pitchFamily="34" charset="-122"/>
                        </a:rPr>
                        <a:t>《</a:t>
                      </a:r>
                      <a:r>
                        <a:rPr lang="zh-CN" altLang="en-US" sz="900" kern="100" dirty="0">
                          <a:effectLst/>
                          <a:latin typeface="微软雅黑" panose="020B0503020204020204" pitchFamily="34" charset="-122"/>
                          <a:ea typeface="微软雅黑" panose="020B0503020204020204" pitchFamily="34" charset="-122"/>
                        </a:rPr>
                        <a:t>陕西省国民经济发展第十四个五年规划和二〇三五年远景目标纲要</a:t>
                      </a:r>
                      <a:r>
                        <a:rPr lang="en-US" altLang="zh-CN" sz="900" kern="100" dirty="0">
                          <a:effectLst/>
                          <a:latin typeface="微软雅黑" panose="020B0503020204020204" pitchFamily="34" charset="-122"/>
                          <a:ea typeface="微软雅黑" panose="020B0503020204020204" pitchFamily="34" charset="-122"/>
                        </a:rPr>
                        <a:t>》</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altLang="zh-CN" sz="900" kern="100" dirty="0">
                          <a:effectLst/>
                          <a:latin typeface="微软雅黑" panose="020B0503020204020204" pitchFamily="34" charset="-122"/>
                          <a:ea typeface="微软雅黑" panose="020B0503020204020204" pitchFamily="34" charset="-122"/>
                        </a:rPr>
                        <a:t>2025</a:t>
                      </a:r>
                      <a:r>
                        <a:rPr lang="zh-CN" altLang="en-US" sz="900" kern="100" dirty="0">
                          <a:effectLst/>
                          <a:latin typeface="微软雅黑" panose="020B0503020204020204" pitchFamily="34" charset="-122"/>
                          <a:ea typeface="微软雅黑" panose="020B0503020204020204" pitchFamily="34" charset="-122"/>
                        </a:rPr>
                        <a:t>年</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900" kern="100" dirty="0">
                          <a:effectLst/>
                          <a:latin typeface="微软雅黑" panose="020B0503020204020204" pitchFamily="34" charset="-122"/>
                          <a:ea typeface="微软雅黑" panose="020B0503020204020204" pitchFamily="34" charset="-122"/>
                        </a:rPr>
                        <a:t>20GW</a:t>
                      </a:r>
                      <a:endParaRPr 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7" name="矩形 26"/>
          <p:cNvSpPr/>
          <p:nvPr/>
        </p:nvSpPr>
        <p:spPr>
          <a:xfrm>
            <a:off x="762001" y="4583056"/>
            <a:ext cx="10754140" cy="190104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188357" y="5434286"/>
            <a:ext cx="2373050" cy="461665"/>
          </a:xfrm>
          <a:prstGeom prst="rect">
            <a:avLst/>
          </a:prstGeom>
          <a:noFill/>
          <a:ln w="9525">
            <a:noFill/>
          </a:ln>
        </p:spPr>
        <p:txBody>
          <a:bodyPr wrap="square">
            <a:spAutoFit/>
          </a:bodyPr>
          <a:lstStyle/>
          <a:p>
            <a:pPr indent="0"/>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国内光伏领域碳纤维</a:t>
            </a:r>
            <a:r>
              <a:rPr lang="en-US" altLang="zh-CN"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2025</a:t>
            </a: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年可达</a:t>
            </a:r>
            <a:r>
              <a:rPr lang="en-US" altLang="zh-CN"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万吨，市场规模</a:t>
            </a:r>
            <a:r>
              <a:rPr lang="en-US" altLang="zh-CN"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亿</a:t>
            </a:r>
          </a:p>
        </p:txBody>
      </p:sp>
      <p:sp>
        <p:nvSpPr>
          <p:cNvPr id="16" name="文本框 15"/>
          <p:cNvSpPr txBox="1"/>
          <p:nvPr/>
        </p:nvSpPr>
        <p:spPr>
          <a:xfrm>
            <a:off x="662608" y="6586825"/>
            <a:ext cx="4803913" cy="215444"/>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索比光伏网，国家能源局，金博股份招股说明书，</a:t>
            </a:r>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endPar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17285678"/>
              </p:ext>
            </p:extLst>
          </p:nvPr>
        </p:nvGraphicFramePr>
        <p:xfrm>
          <a:off x="1088701" y="4794083"/>
          <a:ext cx="7963858" cy="1603546"/>
        </p:xfrm>
        <a:graphic>
          <a:graphicData uri="http://schemas.openxmlformats.org/drawingml/2006/table">
            <a:tbl>
              <a:tblPr>
                <a:tableStyleId>{5C22544A-7EE6-4342-B048-85BDC9FD1C3A}</a:tableStyleId>
              </a:tblPr>
              <a:tblGrid>
                <a:gridCol w="1982032">
                  <a:extLst>
                    <a:ext uri="{9D8B030D-6E8A-4147-A177-3AD203B41FA5}">
                      <a16:colId xmlns:a16="http://schemas.microsoft.com/office/drawing/2014/main" val="4072024215"/>
                    </a:ext>
                  </a:extLst>
                </a:gridCol>
                <a:gridCol w="1197883">
                  <a:extLst>
                    <a:ext uri="{9D8B030D-6E8A-4147-A177-3AD203B41FA5}">
                      <a16:colId xmlns:a16="http://schemas.microsoft.com/office/drawing/2014/main" val="2949534903"/>
                    </a:ext>
                  </a:extLst>
                </a:gridCol>
                <a:gridCol w="1268585">
                  <a:extLst>
                    <a:ext uri="{9D8B030D-6E8A-4147-A177-3AD203B41FA5}">
                      <a16:colId xmlns:a16="http://schemas.microsoft.com/office/drawing/2014/main" val="1404949450"/>
                    </a:ext>
                  </a:extLst>
                </a:gridCol>
                <a:gridCol w="1320800">
                  <a:extLst>
                    <a:ext uri="{9D8B030D-6E8A-4147-A177-3AD203B41FA5}">
                      <a16:colId xmlns:a16="http://schemas.microsoft.com/office/drawing/2014/main" val="2130692079"/>
                    </a:ext>
                  </a:extLst>
                </a:gridCol>
                <a:gridCol w="2194558">
                  <a:extLst>
                    <a:ext uri="{9D8B030D-6E8A-4147-A177-3AD203B41FA5}">
                      <a16:colId xmlns:a16="http://schemas.microsoft.com/office/drawing/2014/main" val="883073543"/>
                    </a:ext>
                  </a:extLst>
                </a:gridCol>
              </a:tblGrid>
              <a:tr h="229078">
                <a:tc>
                  <a:txBody>
                    <a:bodyPr/>
                    <a:lstStyle/>
                    <a:p>
                      <a:pPr algn="l"/>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B w="12700" cmpd="sng">
                      <a:noFill/>
                    </a:lnB>
                    <a:solidFill>
                      <a:srgbClr val="E30613"/>
                    </a:solidFill>
                  </a:tcPr>
                </a:tc>
                <a:tc>
                  <a:txBody>
                    <a:bodyPr/>
                    <a:lstStyle/>
                    <a:p>
                      <a:pPr algn="ctr"/>
                      <a:r>
                        <a:rPr lang="en-US" sz="1000" kern="100">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2020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B w="12700" cmpd="sng">
                      <a:noFill/>
                    </a:lnB>
                    <a:solidFill>
                      <a:srgbClr val="E30613"/>
                    </a:solidFill>
                  </a:tcPr>
                </a:tc>
                <a:tc>
                  <a:txBody>
                    <a:bodyPr/>
                    <a:lstStyle/>
                    <a:p>
                      <a:pPr algn="ctr"/>
                      <a:r>
                        <a:rPr lang="en-US" sz="1000" kern="100">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2025E</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B w="12700" cmpd="sng">
                      <a:noFill/>
                    </a:lnB>
                    <a:solidFill>
                      <a:srgbClr val="E30613"/>
                    </a:solidFill>
                  </a:tcPr>
                </a:tc>
                <a:tc>
                  <a:txBody>
                    <a:bodyPr/>
                    <a:lstStyle/>
                    <a:p>
                      <a:pPr algn="ctr"/>
                      <a:r>
                        <a:rPr lang="en-US" sz="1000" kern="100">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2030E</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B w="12700" cmpd="sng">
                      <a:noFill/>
                    </a:lnB>
                    <a:solidFill>
                      <a:srgbClr val="E30613"/>
                    </a:solidFill>
                  </a:tcPr>
                </a:tc>
                <a:tc>
                  <a:txBody>
                    <a:bodyPr/>
                    <a:lstStyle/>
                    <a:p>
                      <a:pPr marL="0" algn="ctr" defTabSz="914400" rtl="0" eaLnBrk="1" fontAlgn="ctr" latinLnBrk="0" hangingPunct="1"/>
                      <a:r>
                        <a:rPr lang="zh-CN" altLang="en-US" sz="1000" b="1" u="none" strike="noStrike" kern="1200" dirty="0">
                          <a:solidFill>
                            <a:schemeClr val="bg1"/>
                          </a:solidFill>
                          <a:effectLst/>
                          <a:latin typeface="微软雅黑" panose="020B0503020204020204" pitchFamily="34" charset="-122"/>
                          <a:ea typeface="微软雅黑" panose="020B0503020204020204" pitchFamily="34" charset="-122"/>
                          <a:cs typeface="+mn-cs"/>
                        </a:rPr>
                        <a:t>说明</a:t>
                      </a:r>
                    </a:p>
                  </a:txBody>
                  <a:tcPr marL="2282" marR="2282" marT="2282" marB="0" anchor="ctr">
                    <a:lnB w="12700" cmpd="sng">
                      <a:noFill/>
                    </a:lnB>
                    <a:solidFill>
                      <a:srgbClr val="E30613"/>
                    </a:solidFill>
                  </a:tcPr>
                </a:tc>
                <a:extLst>
                  <a:ext uri="{0D108BD9-81ED-4DB2-BD59-A6C34878D82A}">
                    <a16:rowId xmlns:a16="http://schemas.microsoft.com/office/drawing/2014/main" val="2591388820"/>
                  </a:ext>
                </a:extLst>
              </a:tr>
              <a:tr h="229078">
                <a:tc>
                  <a:txBody>
                    <a:bodyPr/>
                    <a:lstStyle/>
                    <a:p>
                      <a:pPr algn="ctr"/>
                      <a:r>
                        <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光伏新增装机容量（</a:t>
                      </a: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GW</a:t>
                      </a:r>
                      <a:r>
                        <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5080" marR="5080" marT="508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146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194</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algn="l" fontAlgn="ctr"/>
                      <a:r>
                        <a:rPr lang="en-US" altLang="zh-CN" sz="1000" u="none" strike="noStrike" dirty="0">
                          <a:effectLst/>
                          <a:latin typeface="微软雅黑" panose="020B0503020204020204" pitchFamily="34" charset="-122"/>
                          <a:ea typeface="微软雅黑" panose="020B0503020204020204" pitchFamily="34" charset="-122"/>
                        </a:rPr>
                        <a:t>1</a:t>
                      </a:r>
                      <a:r>
                        <a:rPr lang="zh-CN" altLang="en-US" sz="1000" u="none" strike="noStrike" dirty="0">
                          <a:effectLst/>
                          <a:latin typeface="微软雅黑" panose="020B0503020204020204" pitchFamily="34" charset="-122"/>
                          <a:ea typeface="微软雅黑" panose="020B0503020204020204" pitchFamily="34" charset="-122"/>
                        </a:rPr>
                        <a:t>）假设至</a:t>
                      </a:r>
                      <a:r>
                        <a:rPr lang="en-US" altLang="zh-CN" sz="1000" u="none" strike="noStrike" dirty="0">
                          <a:effectLst/>
                          <a:latin typeface="微软雅黑" panose="020B0503020204020204" pitchFamily="34" charset="-122"/>
                          <a:ea typeface="微软雅黑" panose="020B0503020204020204" pitchFamily="34" charset="-122"/>
                        </a:rPr>
                        <a:t>2015</a:t>
                      </a:r>
                      <a:r>
                        <a:rPr lang="zh-CN" altLang="en-US" sz="1000" u="none" strike="noStrike" dirty="0">
                          <a:effectLst/>
                          <a:latin typeface="微软雅黑" panose="020B0503020204020204" pitchFamily="34" charset="-122"/>
                          <a:ea typeface="微软雅黑" panose="020B0503020204020204" pitchFamily="34" charset="-122"/>
                        </a:rPr>
                        <a:t>年，光伏装机容量</a:t>
                      </a:r>
                      <a:r>
                        <a:rPr lang="en-US" altLang="zh-CN" sz="1000" u="none" strike="noStrike" dirty="0">
                          <a:effectLst/>
                          <a:latin typeface="微软雅黑" panose="020B0503020204020204" pitchFamily="34" charset="-122"/>
                          <a:ea typeface="微软雅黑" panose="020B0503020204020204" pitchFamily="34" charset="-122"/>
                        </a:rPr>
                        <a:t>CAGR</a:t>
                      </a:r>
                      <a:r>
                        <a:rPr lang="zh-CN" altLang="en-US" sz="1000" u="none" strike="noStrike" dirty="0">
                          <a:effectLst/>
                          <a:latin typeface="微软雅黑" panose="020B0503020204020204" pitchFamily="34" charset="-122"/>
                          <a:ea typeface="微软雅黑" panose="020B0503020204020204" pitchFamily="34" charset="-122"/>
                        </a:rPr>
                        <a:t>为</a:t>
                      </a:r>
                      <a:r>
                        <a:rPr lang="en-US" altLang="zh-CN" sz="1000" u="none" strike="noStrike" dirty="0">
                          <a:effectLst/>
                          <a:latin typeface="微软雅黑" panose="020B0503020204020204" pitchFamily="34" charset="-122"/>
                          <a:ea typeface="微软雅黑" panose="020B0503020204020204" pitchFamily="34" charset="-122"/>
                        </a:rPr>
                        <a:t>25%</a:t>
                      </a:r>
                      <a:r>
                        <a:rPr lang="zh-CN" altLang="en-US" sz="1000" u="none" strike="noStrike" dirty="0">
                          <a:effectLst/>
                          <a:latin typeface="微软雅黑" panose="020B0503020204020204" pitchFamily="34" charset="-122"/>
                          <a:ea typeface="微软雅黑" panose="020B0503020204020204" pitchFamily="34" charset="-122"/>
                        </a:rPr>
                        <a:t>；至</a:t>
                      </a:r>
                      <a:r>
                        <a:rPr lang="en-US" altLang="zh-CN" sz="1000" u="none" strike="noStrike" dirty="0">
                          <a:effectLst/>
                          <a:latin typeface="微软雅黑" panose="020B0503020204020204" pitchFamily="34" charset="-122"/>
                          <a:ea typeface="微软雅黑" panose="020B0503020204020204" pitchFamily="34" charset="-122"/>
                        </a:rPr>
                        <a:t>2030</a:t>
                      </a:r>
                      <a:r>
                        <a:rPr lang="zh-CN" altLang="en-US" sz="1000" u="none" strike="noStrike" dirty="0">
                          <a:effectLst/>
                          <a:latin typeface="微软雅黑" panose="020B0503020204020204" pitchFamily="34" charset="-122"/>
                          <a:ea typeface="微软雅黑" panose="020B0503020204020204" pitchFamily="34" charset="-122"/>
                        </a:rPr>
                        <a:t>年，光伏装机容量</a:t>
                      </a:r>
                      <a:r>
                        <a:rPr lang="en-US" altLang="zh-CN" sz="1000" u="none" strike="noStrike" dirty="0">
                          <a:effectLst/>
                          <a:latin typeface="微软雅黑" panose="020B0503020204020204" pitchFamily="34" charset="-122"/>
                          <a:ea typeface="微软雅黑" panose="020B0503020204020204" pitchFamily="34" charset="-122"/>
                        </a:rPr>
                        <a:t>CAGR</a:t>
                      </a:r>
                      <a:r>
                        <a:rPr lang="zh-CN" altLang="en-US" sz="1000" u="none" strike="noStrike" dirty="0">
                          <a:effectLst/>
                          <a:latin typeface="微软雅黑" panose="020B0503020204020204" pitchFamily="34" charset="-122"/>
                          <a:ea typeface="微软雅黑" panose="020B0503020204020204" pitchFamily="34" charset="-122"/>
                        </a:rPr>
                        <a:t>为</a:t>
                      </a:r>
                      <a:r>
                        <a:rPr lang="en-US" altLang="zh-CN" sz="1000" u="none" strike="noStrike" dirty="0">
                          <a:effectLst/>
                          <a:latin typeface="微软雅黑" panose="020B0503020204020204" pitchFamily="34" charset="-122"/>
                          <a:ea typeface="微软雅黑" panose="020B0503020204020204" pitchFamily="34" charset="-122"/>
                        </a:rPr>
                        <a:t>15%</a:t>
                      </a:r>
                      <a:r>
                        <a:rPr lang="zh-CN" altLang="en-US" sz="1000" u="none" strike="noStrike" dirty="0">
                          <a:effectLst/>
                          <a:latin typeface="微软雅黑" panose="020B0503020204020204" pitchFamily="34" charset="-122"/>
                          <a:ea typeface="微软雅黑" panose="020B0503020204020204" pitchFamily="34" charset="-122"/>
                        </a:rPr>
                        <a:t>。</a:t>
                      </a:r>
                      <a:endParaRPr lang="en-US" altLang="zh-CN" sz="1000" u="none" strike="noStrike" dirty="0">
                        <a:effectLst/>
                        <a:latin typeface="微软雅黑" panose="020B0503020204020204" pitchFamily="34" charset="-122"/>
                        <a:ea typeface="微软雅黑" panose="020B0503020204020204" pitchFamily="34" charset="-122"/>
                      </a:endParaRPr>
                    </a:p>
                    <a:p>
                      <a:pPr algn="l" fontAlgn="ctr"/>
                      <a:endParaRPr lang="en-US" altLang="zh-CN" sz="1000" u="none" strike="noStrike" dirty="0">
                        <a:effectLst/>
                        <a:latin typeface="微软雅黑" panose="020B0503020204020204" pitchFamily="34" charset="-122"/>
                        <a:ea typeface="微软雅黑" panose="020B0503020204020204" pitchFamily="34" charset="-122"/>
                      </a:endParaRPr>
                    </a:p>
                    <a:p>
                      <a:pPr algn="l" fontAlgn="ctr"/>
                      <a:r>
                        <a:rPr lang="en-US" altLang="zh-CN" sz="1000" u="none" strike="noStrike" dirty="0">
                          <a:effectLst/>
                          <a:latin typeface="微软雅黑" panose="020B0503020204020204" pitchFamily="34" charset="-122"/>
                          <a:ea typeface="微软雅黑" panose="020B0503020204020204" pitchFamily="34" charset="-122"/>
                        </a:rPr>
                        <a:t>2</a:t>
                      </a:r>
                      <a:r>
                        <a:rPr lang="zh-CN" altLang="en-US" sz="1000" u="none" strike="noStrike" dirty="0">
                          <a:effectLst/>
                          <a:latin typeface="微软雅黑" panose="020B0503020204020204" pitchFamily="34" charset="-122"/>
                          <a:ea typeface="微软雅黑" panose="020B0503020204020204" pitchFamily="34" charset="-122"/>
                        </a:rPr>
                        <a:t>）假设前五年单位</a:t>
                      </a:r>
                      <a:r>
                        <a:rPr lang="en-US" altLang="zh-CN" sz="1000" u="none" strike="noStrike" dirty="0">
                          <a:effectLst/>
                          <a:latin typeface="微软雅黑" panose="020B0503020204020204" pitchFamily="34" charset="-122"/>
                          <a:ea typeface="微软雅黑" panose="020B0503020204020204" pitchFamily="34" charset="-122"/>
                        </a:rPr>
                        <a:t>GW</a:t>
                      </a:r>
                      <a:r>
                        <a:rPr lang="zh-CN" altLang="en-US" sz="1000" u="none" strike="noStrike" dirty="0">
                          <a:effectLst/>
                          <a:latin typeface="微软雅黑" panose="020B0503020204020204" pitchFamily="34" charset="-122"/>
                          <a:ea typeface="微软雅黑" panose="020B0503020204020204" pitchFamily="34" charset="-122"/>
                        </a:rPr>
                        <a:t>的碳纤维用量</a:t>
                      </a:r>
                      <a:r>
                        <a:rPr lang="en-US" altLang="zh-CN" sz="1000" u="none" strike="noStrike" dirty="0">
                          <a:effectLst/>
                          <a:latin typeface="微软雅黑" panose="020B0503020204020204" pitchFamily="34" charset="-122"/>
                          <a:ea typeface="微软雅黑" panose="020B0503020204020204" pitchFamily="34" charset="-122"/>
                        </a:rPr>
                        <a:t>CAGR</a:t>
                      </a:r>
                      <a:r>
                        <a:rPr lang="zh-CN" altLang="en-US" sz="1000" u="none" strike="noStrike" dirty="0">
                          <a:effectLst/>
                          <a:latin typeface="微软雅黑" panose="020B0503020204020204" pitchFamily="34" charset="-122"/>
                          <a:ea typeface="微软雅黑" panose="020B0503020204020204" pitchFamily="34" charset="-122"/>
                        </a:rPr>
                        <a:t>为</a:t>
                      </a:r>
                      <a:r>
                        <a:rPr lang="en-US" altLang="zh-CN" sz="1000" u="none" strike="noStrike" dirty="0">
                          <a:effectLst/>
                          <a:latin typeface="微软雅黑" panose="020B0503020204020204" pitchFamily="34" charset="-122"/>
                          <a:ea typeface="微软雅黑" panose="020B0503020204020204" pitchFamily="34" charset="-122"/>
                        </a:rPr>
                        <a:t>10%</a:t>
                      </a:r>
                      <a:r>
                        <a:rPr lang="zh-CN" altLang="en-US" sz="1000" u="none" strike="noStrike" dirty="0">
                          <a:effectLst/>
                          <a:latin typeface="微软雅黑" panose="020B0503020204020204" pitchFamily="34" charset="-122"/>
                          <a:ea typeface="微软雅黑" panose="020B0503020204020204" pitchFamily="34" charset="-122"/>
                        </a:rPr>
                        <a:t>，后五年维持不变</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282" marR="2282" marT="228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587956"/>
                  </a:ext>
                </a:extLst>
              </a:tr>
              <a:tr h="229078">
                <a:tc>
                  <a:txBody>
                    <a:bodyPr/>
                    <a:lstStyle/>
                    <a:p>
                      <a:pPr algn="ctr"/>
                      <a:r>
                        <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新增装机容量</a:t>
                      </a: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CAGR</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3873779183"/>
                  </a:ext>
                </a:extLst>
              </a:tr>
              <a:tr h="229078">
                <a:tc>
                  <a:txBody>
                    <a:bodyPr/>
                    <a:lstStyle/>
                    <a:p>
                      <a:pPr algn="ct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单位碳纤维用量</a:t>
                      </a: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吨</a:t>
                      </a: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/GW)</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62.5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101</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101</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296481641"/>
                  </a:ext>
                </a:extLst>
              </a:tr>
              <a:tr h="229078">
                <a:tc>
                  <a:txBody>
                    <a:bodyPr/>
                    <a:lstStyle/>
                    <a:p>
                      <a:pPr algn="ct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需求（万吨）</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1.5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2.0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1597746441"/>
                  </a:ext>
                </a:extLst>
              </a:tr>
              <a:tr h="229078">
                <a:tc>
                  <a:txBody>
                    <a:bodyPr/>
                    <a:lstStyle/>
                    <a:p>
                      <a:pPr algn="ct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单价（万元</a:t>
                      </a: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吨）</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571545985"/>
                  </a:ext>
                </a:extLst>
              </a:tr>
              <a:tr h="229078">
                <a:tc>
                  <a:txBody>
                    <a:bodyPr/>
                    <a:lstStyle/>
                    <a:p>
                      <a:pPr algn="ctr"/>
                      <a:r>
                        <a:rPr lang="zh-CN"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市场规模（亿元）</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18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23 </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80" marR="5080" marT="508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1632210029"/>
                  </a:ext>
                </a:extLst>
              </a:tr>
            </a:tbl>
          </a:graphicData>
        </a:graphic>
      </p:graphicFrame>
      <p:sp>
        <p:nvSpPr>
          <p:cNvPr id="17" name="文本框 16">
            <a:extLst>
              <a:ext uri="{FF2B5EF4-FFF2-40B4-BE49-F238E27FC236}">
                <a16:creationId xmlns:a16="http://schemas.microsoft.com/office/drawing/2014/main" id="{4B909D37-7D63-44AC-8188-C5780F120FD3}"/>
              </a:ext>
            </a:extLst>
          </p:cNvPr>
          <p:cNvSpPr txBox="1"/>
          <p:nvPr/>
        </p:nvSpPr>
        <p:spPr>
          <a:xfrm>
            <a:off x="1558290" y="388620"/>
            <a:ext cx="7856166" cy="553998"/>
          </a:xfrm>
          <a:prstGeom prst="rect">
            <a:avLst/>
          </a:prstGeom>
          <a:noFill/>
        </p:spPr>
        <p:txBody>
          <a:bodyPr wrap="square" rtlCol="0">
            <a:spAutoFit/>
          </a:bodyPr>
          <a:lstStyle/>
          <a:p>
            <a:pPr marR="0" indent="0" defTabSz="967740" fontAlgn="auto">
              <a:lnSpc>
                <a:spcPct val="100000"/>
              </a:lnSpc>
              <a:spcBef>
                <a:spcPts val="0"/>
              </a:spcBef>
              <a:spcAft>
                <a:spcPts val="0"/>
              </a:spcAft>
              <a:buClrTx/>
              <a:buSzTx/>
              <a:buFontTx/>
              <a:buNone/>
              <a:defRPr/>
            </a:pPr>
            <a:r>
              <a:rPr lang="zh-CN" altLang="en-US" sz="3000" b="1" noProof="0" dirty="0">
                <a:solidFill>
                  <a:srgbClr val="E30613"/>
                </a:solidFill>
                <a:latin typeface="微软雅黑" panose="020B0503020204020204" pitchFamily="34" charset="-122"/>
                <a:ea typeface="微软雅黑" panose="020B0503020204020204" pitchFamily="34" charset="-122"/>
                <a:sym typeface="+mn-ea"/>
              </a:rPr>
              <a:t>光伏：受益于渗透率和需求量的双重拉升</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379591" y="950937"/>
            <a:ext cx="11491340" cy="646331"/>
          </a:xfrm>
          <a:prstGeom prst="rect">
            <a:avLst/>
          </a:prstGeom>
          <a:noFill/>
          <a:ln w="9525">
            <a:noFill/>
          </a:ln>
        </p:spPr>
        <p:txBody>
          <a:bodyPr wrap="square">
            <a:spAutoFit/>
          </a:bodyPr>
          <a:lstStyle/>
          <a:p>
            <a:pPr marL="171450" indent="-171450">
              <a:lnSpc>
                <a:spcPct val="150000"/>
              </a:lnSpc>
              <a:buFont typeface="Wingdings" panose="05000000000000000000" pitchFamily="2" charset="2"/>
              <a:buChar char="Ø"/>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碳纤维缠绕高压氢气瓶使得高压储氢实现了由固定式应用向车载应用的</a:t>
            </a: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转变</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。目前车用高压氢气瓶的国际主流技术通过以铝合金或塑料作为内胆，外层则用碳纤维进行包覆。目前</a:t>
            </a:r>
            <a:r>
              <a:rPr lang="en-US" altLang="zh-CN" sz="12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70MPa</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碳纤维缠绕</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Ⅳ</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型瓶已是国外燃料电池乘用车车载储氢的主流技术，</a:t>
            </a:r>
            <a:r>
              <a:rPr lang="en-US" altLang="zh-CN" sz="12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35MPa</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碳纤维缠绕</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Ⅲ</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型瓶目前仍是我国燃料电池商用车的车载储</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氢方式。</a:t>
            </a:r>
            <a:endPar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29">
            <a:extLst>
              <a:ext uri="{FF2B5EF4-FFF2-40B4-BE49-F238E27FC236}">
                <a16:creationId xmlns:a16="http://schemas.microsoft.com/office/drawing/2014/main" id="{CCE1B7A4-703A-4CA4-A3A9-5678B29498CC}"/>
              </a:ext>
            </a:extLst>
          </p:cNvPr>
          <p:cNvSpPr txBox="1"/>
          <p:nvPr/>
        </p:nvSpPr>
        <p:spPr>
          <a:xfrm>
            <a:off x="1558290" y="388620"/>
            <a:ext cx="7172325" cy="553998"/>
          </a:xfrm>
          <a:prstGeom prst="rect">
            <a:avLst/>
          </a:prstGeom>
          <a:noFill/>
        </p:spPr>
        <p:txBody>
          <a:bodyPr wrap="square" rtlCol="0">
            <a:spAutoFit/>
          </a:bodyPr>
          <a:lstStyle/>
          <a:p>
            <a:pPr marR="0" indent="0" defTabSz="967740" fontAlgn="auto">
              <a:lnSpc>
                <a:spcPct val="100000"/>
              </a:lnSpc>
              <a:spcBef>
                <a:spcPts val="0"/>
              </a:spcBef>
              <a:spcAft>
                <a:spcPts val="0"/>
              </a:spcAft>
              <a:buClrTx/>
              <a:buSzTx/>
              <a:buFontTx/>
              <a:buNone/>
              <a:defRPr/>
            </a:pPr>
            <a:r>
              <a:rPr lang="zh-CN" altLang="en-US" sz="3000" b="1" noProof="0" dirty="0">
                <a:solidFill>
                  <a:srgbClr val="E30613"/>
                </a:solidFill>
                <a:latin typeface="微软雅黑" panose="020B0503020204020204" pitchFamily="34" charset="-122"/>
                <a:ea typeface="微软雅黑" panose="020B0503020204020204" pitchFamily="34" charset="-122"/>
                <a:sym typeface="+mn-ea"/>
              </a:rPr>
              <a:t>高压氢气瓶：燃料电池汽车的广阔远景</a:t>
            </a:r>
          </a:p>
        </p:txBody>
      </p:sp>
      <p:sp>
        <p:nvSpPr>
          <p:cNvPr id="36" name="文本框 35">
            <a:extLst>
              <a:ext uri="{FF2B5EF4-FFF2-40B4-BE49-F238E27FC236}">
                <a16:creationId xmlns:a16="http://schemas.microsoft.com/office/drawing/2014/main" id="{6CD910D7-5B88-430E-8344-0FA291FED123}"/>
              </a:ext>
            </a:extLst>
          </p:cNvPr>
          <p:cNvSpPr txBox="1"/>
          <p:nvPr/>
        </p:nvSpPr>
        <p:spPr>
          <a:xfrm>
            <a:off x="658770" y="6571599"/>
            <a:ext cx="7968327" cy="215444"/>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en-US"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Argonne</a:t>
            </a:r>
            <a:r>
              <a:rPr 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National Laboratory (</a:t>
            </a:r>
            <a:r>
              <a:rPr lang="en-US"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ANL</a:t>
            </a:r>
            <a:r>
              <a:rPr 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)，Toyota Motor，</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车用压缩氢气铝内胆碳纤维全缠绕气瓶</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GB/T 35544-2017</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FC_Wiki</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endPar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7" name="图片 36">
            <a:extLst>
              <a:ext uri="{FF2B5EF4-FFF2-40B4-BE49-F238E27FC236}">
                <a16:creationId xmlns:a16="http://schemas.microsoft.com/office/drawing/2014/main" id="{055B44FF-7105-4557-B7F6-249506445343}"/>
              </a:ext>
            </a:extLst>
          </p:cNvPr>
          <p:cNvPicPr>
            <a:picLocks noChangeAspect="1"/>
          </p:cNvPicPr>
          <p:nvPr/>
        </p:nvPicPr>
        <p:blipFill>
          <a:blip r:embed="rId3"/>
          <a:stretch>
            <a:fillRect/>
          </a:stretch>
        </p:blipFill>
        <p:spPr>
          <a:xfrm>
            <a:off x="764983" y="4379877"/>
            <a:ext cx="2851330" cy="1957468"/>
          </a:xfrm>
          <a:prstGeom prst="rect">
            <a:avLst/>
          </a:prstGeom>
        </p:spPr>
      </p:pic>
      <p:pic>
        <p:nvPicPr>
          <p:cNvPr id="39" name="图片 38">
            <a:extLst>
              <a:ext uri="{FF2B5EF4-FFF2-40B4-BE49-F238E27FC236}">
                <a16:creationId xmlns:a16="http://schemas.microsoft.com/office/drawing/2014/main" id="{B64FCA1E-618D-4857-83BB-46E045599AA7}"/>
              </a:ext>
            </a:extLst>
          </p:cNvPr>
          <p:cNvPicPr>
            <a:picLocks noChangeAspect="1"/>
          </p:cNvPicPr>
          <p:nvPr/>
        </p:nvPicPr>
        <p:blipFill rotWithShape="1">
          <a:blip r:embed="rId4">
            <a:extLst>
              <a:ext uri="{28A0092B-C50C-407E-A947-70E740481C1C}">
                <a14:useLocalDpi xmlns:a14="http://schemas.microsoft.com/office/drawing/2010/main" val="0"/>
              </a:ext>
            </a:extLst>
          </a:blip>
          <a:srcRect b="8425"/>
          <a:stretch/>
        </p:blipFill>
        <p:spPr bwMode="auto">
          <a:xfrm>
            <a:off x="815352" y="2196316"/>
            <a:ext cx="2851330" cy="1821160"/>
          </a:xfrm>
          <a:prstGeom prst="rect">
            <a:avLst/>
          </a:prstGeom>
          <a:noFill/>
          <a:ln>
            <a:noFill/>
          </a:ln>
          <a:extLst>
            <a:ext uri="{53640926-AAD7-44D8-BBD7-CCE9431645EC}">
              <a14:shadowObscured xmlns:a14="http://schemas.microsoft.com/office/drawing/2010/main"/>
            </a:ext>
          </a:extLst>
        </p:spPr>
      </p:pic>
      <p:graphicFrame>
        <p:nvGraphicFramePr>
          <p:cNvPr id="3" name="表格 2">
            <a:extLst>
              <a:ext uri="{FF2B5EF4-FFF2-40B4-BE49-F238E27FC236}">
                <a16:creationId xmlns:a16="http://schemas.microsoft.com/office/drawing/2014/main" id="{AFA1AF60-F365-4C26-83AC-85330E9AF1A8}"/>
              </a:ext>
            </a:extLst>
          </p:cNvPr>
          <p:cNvGraphicFramePr>
            <a:graphicFrameLocks noGrp="1"/>
          </p:cNvGraphicFramePr>
          <p:nvPr>
            <p:extLst>
              <p:ext uri="{D42A27DB-BD31-4B8C-83A1-F6EECF244321}">
                <p14:modId xmlns:p14="http://schemas.microsoft.com/office/powerpoint/2010/main" val="1174238190"/>
              </p:ext>
            </p:extLst>
          </p:nvPr>
        </p:nvGraphicFramePr>
        <p:xfrm>
          <a:off x="4314495" y="2196316"/>
          <a:ext cx="7476806" cy="4240020"/>
        </p:xfrm>
        <a:graphic>
          <a:graphicData uri="http://schemas.openxmlformats.org/drawingml/2006/table">
            <a:tbl>
              <a:tblPr firstRow="1" firstCol="1" bandRow="1"/>
              <a:tblGrid>
                <a:gridCol w="793005">
                  <a:extLst>
                    <a:ext uri="{9D8B030D-6E8A-4147-A177-3AD203B41FA5}">
                      <a16:colId xmlns:a16="http://schemas.microsoft.com/office/drawing/2014/main" val="2818581778"/>
                    </a:ext>
                  </a:extLst>
                </a:gridCol>
                <a:gridCol w="1563163">
                  <a:extLst>
                    <a:ext uri="{9D8B030D-6E8A-4147-A177-3AD203B41FA5}">
                      <a16:colId xmlns:a16="http://schemas.microsoft.com/office/drawing/2014/main" val="3473806136"/>
                    </a:ext>
                  </a:extLst>
                </a:gridCol>
                <a:gridCol w="1554480">
                  <a:extLst>
                    <a:ext uri="{9D8B030D-6E8A-4147-A177-3AD203B41FA5}">
                      <a16:colId xmlns:a16="http://schemas.microsoft.com/office/drawing/2014/main" val="3540792684"/>
                    </a:ext>
                  </a:extLst>
                </a:gridCol>
                <a:gridCol w="1897209">
                  <a:extLst>
                    <a:ext uri="{9D8B030D-6E8A-4147-A177-3AD203B41FA5}">
                      <a16:colId xmlns:a16="http://schemas.microsoft.com/office/drawing/2014/main" val="1078742572"/>
                    </a:ext>
                  </a:extLst>
                </a:gridCol>
                <a:gridCol w="1668949">
                  <a:extLst>
                    <a:ext uri="{9D8B030D-6E8A-4147-A177-3AD203B41FA5}">
                      <a16:colId xmlns:a16="http://schemas.microsoft.com/office/drawing/2014/main" val="1721630381"/>
                    </a:ext>
                  </a:extLst>
                </a:gridCol>
              </a:tblGrid>
              <a:tr h="226146">
                <a:tc>
                  <a:txBody>
                    <a:bodyPr/>
                    <a:lstStyle/>
                    <a:p>
                      <a:pPr algn="ctr"/>
                      <a:r>
                        <a:rPr lang="zh-CN"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类型</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a:txBody>
                    <a:bodyPr/>
                    <a:lstStyle/>
                    <a:p>
                      <a:pPr algn="ct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Ⅰ型瓶</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a:txBody>
                    <a:bodyPr/>
                    <a:lstStyle/>
                    <a:p>
                      <a:pPr algn="ct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Ⅱ型瓶</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a:txBody>
                    <a:bodyPr/>
                    <a:lstStyle/>
                    <a:p>
                      <a:pPr algn="ct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Ⅲ型瓶</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tc>
                  <a:txBody>
                    <a:bodyPr/>
                    <a:lstStyle/>
                    <a:p>
                      <a:pPr algn="ct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Ⅳ型瓶</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FF0000"/>
                    </a:solidFill>
                  </a:tcPr>
                </a:tc>
                <a:extLst>
                  <a:ext uri="{0D108BD9-81ED-4DB2-BD59-A6C34878D82A}">
                    <a16:rowId xmlns:a16="http://schemas.microsoft.com/office/drawing/2014/main" val="786157061"/>
                  </a:ext>
                </a:extLst>
              </a:tr>
              <a:tr h="476037">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材质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铬钼钢</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钢制内胆</a:t>
                      </a:r>
                      <a:b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b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碳纤维环向缠绕</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铝内胆</a:t>
                      </a:r>
                      <a:b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b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碳纤维全缠绕</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塑料内胆</a:t>
                      </a:r>
                      <a:b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b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碳纤维全缠绕</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1491224"/>
                  </a:ext>
                </a:extLst>
              </a:tr>
              <a:tr h="1096137">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示意图</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6645739"/>
                  </a:ext>
                </a:extLst>
              </a:tr>
              <a:tr h="341040">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工作压力（</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MPa</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17.5-20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26.3-30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30-70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30-70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5022632"/>
                  </a:ext>
                </a:extLst>
              </a:tr>
              <a:tr h="300200">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产品重容比</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Kg/L</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0.9-1.3</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0.6-0.95</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0.35-1.0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0.3-0.8</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829630"/>
                  </a:ext>
                </a:extLst>
              </a:tr>
              <a:tr h="376540">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应用情况</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加氢站等固定式储氢应用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加氢站等固定式储氢应用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车载</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车载</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5804394"/>
                  </a:ext>
                </a:extLst>
              </a:tr>
              <a:tr h="666240">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国内现状</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Ⅲ</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型瓶是我国发展重点，已开发</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35MPa</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70MPa</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，其中</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35MPa</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已被广泛应用于氢燃料电池车，</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70MPa</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刚开始推广</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处于研发阶段</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521303"/>
                  </a:ext>
                </a:extLst>
              </a:tr>
              <a:tr h="434200">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国外现状</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技术成熟，但车用主要以</a:t>
                      </a:r>
                      <a:r>
                        <a:rPr lang="zh-CN" sz="9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Ⅳ</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型瓶为主</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已研制成功多种型号规格的纤维全缠绕高压储氢气瓶</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718832"/>
                  </a:ext>
                </a:extLst>
              </a:tr>
              <a:tr h="323480">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主要企业</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科泰克、天海、中材、斯林达、富瑞特装</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Hexagon</a:t>
                      </a: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Quantum</a:t>
                      </a: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、通用、丰田、</a:t>
                      </a:r>
                      <a:r>
                        <a:rPr lang="en-US" sz="900" kern="0" dirty="0" err="1">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Dynetek</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2558555"/>
                  </a:ext>
                </a:extLst>
              </a:tr>
            </a:tbl>
          </a:graphicData>
        </a:graphic>
      </p:graphicFrame>
      <p:pic>
        <p:nvPicPr>
          <p:cNvPr id="13324" name="图片 68">
            <a:extLst>
              <a:ext uri="{FF2B5EF4-FFF2-40B4-BE49-F238E27FC236}">
                <a16:creationId xmlns:a16="http://schemas.microsoft.com/office/drawing/2014/main" id="{CB8C22DE-4B21-4A0A-8B8A-A1CFAD80BF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545" y="2996687"/>
            <a:ext cx="1575875" cy="852897"/>
          </a:xfrm>
          <a:prstGeom prst="rect">
            <a:avLst/>
          </a:prstGeom>
          <a:noFill/>
          <a:extLst>
            <a:ext uri="{909E8E84-426E-40DD-AFC4-6F175D3DCCD1}">
              <a14:hiddenFill xmlns:a14="http://schemas.microsoft.com/office/drawing/2010/main">
                <a:solidFill>
                  <a:srgbClr val="FFFFFF"/>
                </a:solidFill>
              </a14:hiddenFill>
            </a:ext>
          </a:extLst>
        </p:spPr>
      </p:pic>
      <p:pic>
        <p:nvPicPr>
          <p:cNvPr id="13323" name="图片 69">
            <a:extLst>
              <a:ext uri="{FF2B5EF4-FFF2-40B4-BE49-F238E27FC236}">
                <a16:creationId xmlns:a16="http://schemas.microsoft.com/office/drawing/2014/main" id="{5144C43C-7B6B-4C44-9510-9B9810A3D4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5427" y="2960031"/>
            <a:ext cx="1390086" cy="926209"/>
          </a:xfrm>
          <a:prstGeom prst="rect">
            <a:avLst/>
          </a:prstGeom>
          <a:noFill/>
          <a:extLst>
            <a:ext uri="{909E8E84-426E-40DD-AFC4-6F175D3DCCD1}">
              <a14:hiddenFill xmlns:a14="http://schemas.microsoft.com/office/drawing/2010/main">
                <a:solidFill>
                  <a:srgbClr val="FFFFFF"/>
                </a:solidFill>
              </a14:hiddenFill>
            </a:ext>
          </a:extLst>
        </p:spPr>
      </p:pic>
      <p:pic>
        <p:nvPicPr>
          <p:cNvPr id="13322" name="图片 70">
            <a:extLst>
              <a:ext uri="{FF2B5EF4-FFF2-40B4-BE49-F238E27FC236}">
                <a16:creationId xmlns:a16="http://schemas.microsoft.com/office/drawing/2014/main" id="{6552431B-C788-424D-B0E8-560EBEB4BC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7098" y="2938332"/>
            <a:ext cx="1390086" cy="969608"/>
          </a:xfrm>
          <a:prstGeom prst="rect">
            <a:avLst/>
          </a:prstGeom>
          <a:noFill/>
          <a:extLst>
            <a:ext uri="{909E8E84-426E-40DD-AFC4-6F175D3DCCD1}">
              <a14:hiddenFill xmlns:a14="http://schemas.microsoft.com/office/drawing/2010/main">
                <a:solidFill>
                  <a:srgbClr val="FFFFFF"/>
                </a:solidFill>
              </a14:hiddenFill>
            </a:ext>
          </a:extLst>
        </p:spPr>
      </p:pic>
      <p:pic>
        <p:nvPicPr>
          <p:cNvPr id="13321" name="图片 71">
            <a:extLst>
              <a:ext uri="{FF2B5EF4-FFF2-40B4-BE49-F238E27FC236}">
                <a16:creationId xmlns:a16="http://schemas.microsoft.com/office/drawing/2014/main" id="{6ECC7008-2A86-455C-B030-B14B8CBA11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7375" y="3015219"/>
            <a:ext cx="1272008" cy="871388"/>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a:extLst>
              <a:ext uri="{FF2B5EF4-FFF2-40B4-BE49-F238E27FC236}">
                <a16:creationId xmlns:a16="http://schemas.microsoft.com/office/drawing/2014/main" id="{AEC56BA0-ABDC-4C81-A37C-3E92E1844A57}"/>
              </a:ext>
            </a:extLst>
          </p:cNvPr>
          <p:cNvSpPr/>
          <p:nvPr/>
        </p:nvSpPr>
        <p:spPr>
          <a:xfrm>
            <a:off x="5928245" y="1864846"/>
            <a:ext cx="4469130" cy="331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目前四类高压氢气瓶材质与当前应用</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矩形 40">
            <a:extLst>
              <a:ext uri="{FF2B5EF4-FFF2-40B4-BE49-F238E27FC236}">
                <a16:creationId xmlns:a16="http://schemas.microsoft.com/office/drawing/2014/main" id="{6FFCF39D-21DE-415D-9945-7D80216CF5BF}"/>
              </a:ext>
            </a:extLst>
          </p:cNvPr>
          <p:cNvSpPr/>
          <p:nvPr/>
        </p:nvSpPr>
        <p:spPr>
          <a:xfrm>
            <a:off x="168706" y="1879534"/>
            <a:ext cx="4469130" cy="331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某</a:t>
            </a:r>
            <a:r>
              <a:rPr lang="en-US" altLang="zh-CN"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Ⅳ</a:t>
            </a: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型高压氢气瓶结构</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矩形 42">
            <a:extLst>
              <a:ext uri="{FF2B5EF4-FFF2-40B4-BE49-F238E27FC236}">
                <a16:creationId xmlns:a16="http://schemas.microsoft.com/office/drawing/2014/main" id="{2929B139-85CC-4664-8A2C-CF60702715DB}"/>
              </a:ext>
            </a:extLst>
          </p:cNvPr>
          <p:cNvSpPr/>
          <p:nvPr/>
        </p:nvSpPr>
        <p:spPr>
          <a:xfrm>
            <a:off x="0" y="4019006"/>
            <a:ext cx="4469130" cy="331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丰田</a:t>
            </a:r>
            <a:r>
              <a:rPr lang="en-US" altLang="zh-CN" sz="1200" b="1" dirty="0" err="1">
                <a:solidFill>
                  <a:srgbClr val="E10000"/>
                </a:solidFill>
                <a:latin typeface="Arial" panose="020B0604020202020204" pitchFamily="34" charset="0"/>
                <a:ea typeface="微软雅黑" panose="020B0503020204020204" pitchFamily="34" charset="-122"/>
                <a:cs typeface="Arial" panose="020B0604020202020204" pitchFamily="34" charset="0"/>
              </a:rPr>
              <a:t>Mirai</a:t>
            </a: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氢燃料电池汽车中高压储氢装置结构</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4" name="矩形 43">
            <a:extLst>
              <a:ext uri="{FF2B5EF4-FFF2-40B4-BE49-F238E27FC236}">
                <a16:creationId xmlns:a16="http://schemas.microsoft.com/office/drawing/2014/main" id="{EA9CF290-A4E2-40D2-93F4-657B9376D385}"/>
              </a:ext>
            </a:extLst>
          </p:cNvPr>
          <p:cNvSpPr/>
          <p:nvPr/>
        </p:nvSpPr>
        <p:spPr>
          <a:xfrm>
            <a:off x="536851" y="1805570"/>
            <a:ext cx="3397453" cy="476602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47AE67A6-C081-433C-BA84-80BCDA5976FC}"/>
              </a:ext>
            </a:extLst>
          </p:cNvPr>
          <p:cNvSpPr/>
          <p:nvPr/>
        </p:nvSpPr>
        <p:spPr>
          <a:xfrm>
            <a:off x="4056223" y="1805570"/>
            <a:ext cx="7814708" cy="476602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1264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72995" y="990016"/>
            <a:ext cx="11791351" cy="890693"/>
          </a:xfrm>
          <a:prstGeom prst="rect">
            <a:avLst/>
          </a:prstGeom>
          <a:noFill/>
          <a:ln w="9525">
            <a:noFill/>
          </a:ln>
        </p:spPr>
        <p:txBody>
          <a:bodyPr wrap="square">
            <a:spAutoFit/>
          </a:bodyPr>
          <a:lstStyle/>
          <a:p>
            <a:pPr marL="171450" indent="-171450">
              <a:lnSpc>
                <a:spcPct val="150000"/>
              </a:lnSpc>
              <a:buFont typeface="Wingdings" panose="05000000000000000000" pitchFamily="2" charset="2"/>
              <a:buChar char="Ø"/>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燃料电池汽车未来有望爆发，氢气瓶市场远景可期。</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根据中国氢能联盟发布的</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中国氢能源及燃料电池产业白皮书（</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版）</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预测，“我国至</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2025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年燃料电池车销量将达到</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万辆</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年，至</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2050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年将达到</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520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万辆</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年，预计</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2030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年和</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2050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年燃料电池车在商用车的渗透率分别为</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37%</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，在乘用车的渗透率分别为</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。”据此测算，</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2025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年氢气瓶领域碳纤维需求将达</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万吨，对应</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亿市场规模；</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2030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年需求将达</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17.1</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万吨，对应</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189</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亿市场规模；</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2050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年需求将达</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78.2</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万吨，对应</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626</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亿市场规模。</a:t>
            </a:r>
            <a:endPar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矩形 32">
            <a:extLst>
              <a:ext uri="{FF2B5EF4-FFF2-40B4-BE49-F238E27FC236}">
                <a16:creationId xmlns:a16="http://schemas.microsoft.com/office/drawing/2014/main" id="{F002EF83-4F30-428E-9D9E-6DC8E758F675}"/>
              </a:ext>
            </a:extLst>
          </p:cNvPr>
          <p:cNvSpPr/>
          <p:nvPr/>
        </p:nvSpPr>
        <p:spPr>
          <a:xfrm>
            <a:off x="437415" y="4077547"/>
            <a:ext cx="3929954" cy="303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不同车型单车氢气瓶碳纤维用量</a:t>
            </a:r>
          </a:p>
        </p:txBody>
      </p:sp>
      <p:sp>
        <p:nvSpPr>
          <p:cNvPr id="34" name="矩形 33">
            <a:extLst>
              <a:ext uri="{FF2B5EF4-FFF2-40B4-BE49-F238E27FC236}">
                <a16:creationId xmlns:a16="http://schemas.microsoft.com/office/drawing/2014/main" id="{3CC4D3EF-2B78-46A3-A7F2-FBEB9BB3FF2E}"/>
              </a:ext>
            </a:extLst>
          </p:cNvPr>
          <p:cNvSpPr/>
          <p:nvPr/>
        </p:nvSpPr>
        <p:spPr>
          <a:xfrm>
            <a:off x="576479" y="2030179"/>
            <a:ext cx="3929954" cy="303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压力容器（包括氢气瓶）用碳纤维需求（吨）</a:t>
            </a:r>
          </a:p>
        </p:txBody>
      </p:sp>
      <p:sp>
        <p:nvSpPr>
          <p:cNvPr id="30" name="文本框 29">
            <a:extLst>
              <a:ext uri="{FF2B5EF4-FFF2-40B4-BE49-F238E27FC236}">
                <a16:creationId xmlns:a16="http://schemas.microsoft.com/office/drawing/2014/main" id="{CCE1B7A4-703A-4CA4-A3A9-5678B29498CC}"/>
              </a:ext>
            </a:extLst>
          </p:cNvPr>
          <p:cNvSpPr txBox="1"/>
          <p:nvPr/>
        </p:nvSpPr>
        <p:spPr>
          <a:xfrm>
            <a:off x="1558290" y="388620"/>
            <a:ext cx="7172325" cy="553998"/>
          </a:xfrm>
          <a:prstGeom prst="rect">
            <a:avLst/>
          </a:prstGeom>
          <a:noFill/>
        </p:spPr>
        <p:txBody>
          <a:bodyPr wrap="square" rtlCol="0">
            <a:spAutoFit/>
          </a:bodyPr>
          <a:lstStyle/>
          <a:p>
            <a:pPr marR="0" indent="0" defTabSz="967740" fontAlgn="auto">
              <a:lnSpc>
                <a:spcPct val="100000"/>
              </a:lnSpc>
              <a:spcBef>
                <a:spcPts val="0"/>
              </a:spcBef>
              <a:spcAft>
                <a:spcPts val="0"/>
              </a:spcAft>
              <a:buClrTx/>
              <a:buSzTx/>
              <a:buFontTx/>
              <a:buNone/>
              <a:defRPr/>
            </a:pPr>
            <a:r>
              <a:rPr lang="zh-CN" altLang="en-US" sz="3000" b="1" noProof="0" dirty="0">
                <a:solidFill>
                  <a:srgbClr val="E30613"/>
                </a:solidFill>
                <a:latin typeface="微软雅黑" panose="020B0503020204020204" pitchFamily="34" charset="-122"/>
                <a:ea typeface="微软雅黑" panose="020B0503020204020204" pitchFamily="34" charset="-122"/>
                <a:sym typeface="+mn-ea"/>
              </a:rPr>
              <a:t>高压氢气瓶：燃料电池汽车的广阔远景</a:t>
            </a:r>
          </a:p>
        </p:txBody>
      </p:sp>
      <p:graphicFrame>
        <p:nvGraphicFramePr>
          <p:cNvPr id="2" name="表格 1">
            <a:extLst>
              <a:ext uri="{FF2B5EF4-FFF2-40B4-BE49-F238E27FC236}">
                <a16:creationId xmlns:a16="http://schemas.microsoft.com/office/drawing/2014/main" id="{BF4D7520-9D86-4DDE-9B29-476F9E405FFF}"/>
              </a:ext>
            </a:extLst>
          </p:cNvPr>
          <p:cNvGraphicFramePr>
            <a:graphicFrameLocks noGrp="1"/>
          </p:cNvGraphicFramePr>
          <p:nvPr>
            <p:extLst>
              <p:ext uri="{D42A27DB-BD31-4B8C-83A1-F6EECF244321}">
                <p14:modId xmlns:p14="http://schemas.microsoft.com/office/powerpoint/2010/main" val="793250341"/>
              </p:ext>
            </p:extLst>
          </p:nvPr>
        </p:nvGraphicFramePr>
        <p:xfrm>
          <a:off x="5023352" y="2398188"/>
          <a:ext cx="6311299" cy="3891240"/>
        </p:xfrm>
        <a:graphic>
          <a:graphicData uri="http://schemas.openxmlformats.org/drawingml/2006/table">
            <a:tbl>
              <a:tblPr firstRow="1" firstCol="1" bandRow="1"/>
              <a:tblGrid>
                <a:gridCol w="2635001">
                  <a:extLst>
                    <a:ext uri="{9D8B030D-6E8A-4147-A177-3AD203B41FA5}">
                      <a16:colId xmlns:a16="http://schemas.microsoft.com/office/drawing/2014/main" val="3754156890"/>
                    </a:ext>
                  </a:extLst>
                </a:gridCol>
                <a:gridCol w="918844">
                  <a:extLst>
                    <a:ext uri="{9D8B030D-6E8A-4147-A177-3AD203B41FA5}">
                      <a16:colId xmlns:a16="http://schemas.microsoft.com/office/drawing/2014/main" val="4128062001"/>
                    </a:ext>
                  </a:extLst>
                </a:gridCol>
                <a:gridCol w="918844">
                  <a:extLst>
                    <a:ext uri="{9D8B030D-6E8A-4147-A177-3AD203B41FA5}">
                      <a16:colId xmlns:a16="http://schemas.microsoft.com/office/drawing/2014/main" val="1635239470"/>
                    </a:ext>
                  </a:extLst>
                </a:gridCol>
                <a:gridCol w="918844">
                  <a:extLst>
                    <a:ext uri="{9D8B030D-6E8A-4147-A177-3AD203B41FA5}">
                      <a16:colId xmlns:a16="http://schemas.microsoft.com/office/drawing/2014/main" val="1906847274"/>
                    </a:ext>
                  </a:extLst>
                </a:gridCol>
                <a:gridCol w="919766">
                  <a:extLst>
                    <a:ext uri="{9D8B030D-6E8A-4147-A177-3AD203B41FA5}">
                      <a16:colId xmlns:a16="http://schemas.microsoft.com/office/drawing/2014/main" val="2365251787"/>
                    </a:ext>
                  </a:extLst>
                </a:gridCol>
              </a:tblGrid>
              <a:tr h="268796">
                <a:tc>
                  <a:txBody>
                    <a:bodyPr/>
                    <a:lstStyle/>
                    <a:p>
                      <a:pPr algn="ctr"/>
                      <a:r>
                        <a:rPr lang="zh-CN"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E1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E1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2025E</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E1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2030E</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E1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2050E</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solidFill>
                      <a:srgbClr val="E10000"/>
                    </a:solidFill>
                  </a:tcPr>
                </a:tc>
                <a:extLst>
                  <a:ext uri="{0D108BD9-81ED-4DB2-BD59-A6C34878D82A}">
                    <a16:rowId xmlns:a16="http://schemas.microsoft.com/office/drawing/2014/main" val="2508977254"/>
                  </a:ext>
                </a:extLst>
              </a:tr>
              <a:tr h="177097">
                <a:tc gridSpan="5">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商用车</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84598728"/>
                  </a:ext>
                </a:extLst>
              </a:tr>
              <a:tr h="268796">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燃料电池商用车销量（万辆）</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0.2</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160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40529007"/>
                  </a:ext>
                </a:extLst>
              </a:tr>
              <a:tr h="268796">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销量占商用车比重</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30867338"/>
                  </a:ext>
                </a:extLst>
              </a:tr>
              <a:tr h="268796">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单辆氢气瓶碳纤维用量（</a:t>
                      </a: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kg</a:t>
                      </a: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5550377"/>
                  </a:ext>
                </a:extLst>
              </a:tr>
              <a:tr h="268796">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商用车氢气瓶碳纤维用量（万吨）</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0.05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51.2</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15098717"/>
                  </a:ext>
                </a:extLst>
              </a:tr>
              <a:tr h="177097">
                <a:tc gridSpan="5">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乘用车</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12056647"/>
                  </a:ext>
                </a:extLst>
              </a:tr>
              <a:tr h="268796">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燃料电池乘用车销量（万辆）</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360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59527152"/>
                  </a:ext>
                </a:extLst>
              </a:tr>
              <a:tr h="268796">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销量占乘用车比重</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14%</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78228330"/>
                  </a:ext>
                </a:extLst>
              </a:tr>
              <a:tr h="268796">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单辆氢气瓶碳纤维用量（</a:t>
                      </a: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kg</a:t>
                      </a: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98666549"/>
                  </a:ext>
                </a:extLst>
              </a:tr>
              <a:tr h="268796">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乘用车氢气瓶碳纤维用量（万吨）</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27.0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8298998"/>
                  </a:ext>
                </a:extLst>
              </a:tr>
              <a:tr h="177097">
                <a:tc gridSpan="5">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总计</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2742938"/>
                  </a:ext>
                </a:extLst>
              </a:tr>
              <a:tr h="268796">
                <a:tc>
                  <a:txBody>
                    <a:bodyPr/>
                    <a:lstStyle/>
                    <a:p>
                      <a:pPr algn="ctr"/>
                      <a:r>
                        <a:rPr lang="zh-CN" sz="1000" b="1"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车用氢气瓶碳纤维用量（万吨）</a:t>
                      </a:r>
                      <a:endParaRPr lang="zh-CN" sz="1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0.05</a:t>
                      </a:r>
                      <a:endParaRPr lang="zh-CN" sz="1000" b="1"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1.6</a:t>
                      </a:r>
                      <a:endParaRPr lang="zh-CN" sz="1000" b="1"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17.1</a:t>
                      </a:r>
                      <a:endParaRPr lang="zh-CN" sz="1000" b="1"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78.2</a:t>
                      </a:r>
                      <a:endParaRPr lang="zh-CN" sz="1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9466603"/>
                  </a:ext>
                </a:extLst>
              </a:tr>
              <a:tr h="268796">
                <a:tc>
                  <a:txBody>
                    <a:bodyPr/>
                    <a:lstStyle/>
                    <a:p>
                      <a:pPr algn="ctr"/>
                      <a:r>
                        <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碳纤维价格（万元</a:t>
                      </a:r>
                      <a:r>
                        <a:rPr lang="en-US"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吨）</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13.0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8.0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80992729"/>
                  </a:ext>
                </a:extLst>
              </a:tr>
              <a:tr h="403193">
                <a:tc>
                  <a:txBody>
                    <a:bodyPr/>
                    <a:lstStyle/>
                    <a:p>
                      <a:pPr algn="ctr"/>
                      <a:r>
                        <a:rPr lang="zh-CN" sz="1000" b="1"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车用氢气瓶碳纤维市场规模（亿元）</a:t>
                      </a:r>
                      <a:endParaRPr lang="zh-CN" sz="1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a:t>
                      </a:r>
                      <a:endParaRPr lang="zh-CN" sz="1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a:t>
                      </a:r>
                      <a:endParaRPr lang="zh-CN" sz="1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189</a:t>
                      </a:r>
                      <a:endParaRPr lang="zh-CN" sz="1000" b="1"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b="1"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626</a:t>
                      </a:r>
                      <a:endParaRPr lang="zh-CN" sz="1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56634387"/>
                  </a:ext>
                </a:extLst>
              </a:tr>
            </a:tbl>
          </a:graphicData>
        </a:graphic>
      </p:graphicFrame>
      <p:pic>
        <p:nvPicPr>
          <p:cNvPr id="31" name="图片 30">
            <a:extLst>
              <a:ext uri="{FF2B5EF4-FFF2-40B4-BE49-F238E27FC236}">
                <a16:creationId xmlns:a16="http://schemas.microsoft.com/office/drawing/2014/main" id="{69392285-24F5-4964-BF82-94CB22AA3E2F}"/>
              </a:ext>
            </a:extLst>
          </p:cNvPr>
          <p:cNvPicPr>
            <a:picLocks noChangeAspect="1"/>
          </p:cNvPicPr>
          <p:nvPr/>
        </p:nvPicPr>
        <p:blipFill rotWithShape="1">
          <a:blip r:embed="rId3"/>
          <a:srcRect r="39050"/>
          <a:stretch/>
        </p:blipFill>
        <p:spPr bwMode="auto">
          <a:xfrm>
            <a:off x="872934" y="4381206"/>
            <a:ext cx="3042864" cy="2019433"/>
          </a:xfrm>
          <a:prstGeom prst="rect">
            <a:avLst/>
          </a:prstGeom>
          <a:ln>
            <a:noFill/>
          </a:ln>
          <a:extLst>
            <a:ext uri="{53640926-AAD7-44D8-BBD7-CCE9431645EC}">
              <a14:shadowObscured xmlns:a14="http://schemas.microsoft.com/office/drawing/2010/main"/>
            </a:ext>
          </a:extLst>
        </p:spPr>
      </p:pic>
      <p:sp>
        <p:nvSpPr>
          <p:cNvPr id="36" name="文本框 35">
            <a:extLst>
              <a:ext uri="{FF2B5EF4-FFF2-40B4-BE49-F238E27FC236}">
                <a16:creationId xmlns:a16="http://schemas.microsoft.com/office/drawing/2014/main" id="{6CD910D7-5B88-430E-8344-0FA291FED123}"/>
              </a:ext>
            </a:extLst>
          </p:cNvPr>
          <p:cNvSpPr txBox="1"/>
          <p:nvPr/>
        </p:nvSpPr>
        <p:spPr>
          <a:xfrm>
            <a:off x="762000" y="6529705"/>
            <a:ext cx="7307580" cy="215444"/>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en-US"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wind</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GB"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Fuel Cell Technologies Office Webinar</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中国氢能源及燃料电池产业白皮书（</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版）</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endPar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8" name="图表 37">
            <a:extLst>
              <a:ext uri="{FF2B5EF4-FFF2-40B4-BE49-F238E27FC236}">
                <a16:creationId xmlns:a16="http://schemas.microsoft.com/office/drawing/2014/main" id="{0D6497E8-82D6-4CA3-97F0-D7166A3E19A5}"/>
              </a:ext>
            </a:extLst>
          </p:cNvPr>
          <p:cNvGraphicFramePr>
            <a:graphicFrameLocks/>
          </p:cNvGraphicFramePr>
          <p:nvPr>
            <p:extLst>
              <p:ext uri="{D42A27DB-BD31-4B8C-83A1-F6EECF244321}">
                <p14:modId xmlns:p14="http://schemas.microsoft.com/office/powerpoint/2010/main" val="12924823"/>
              </p:ext>
            </p:extLst>
          </p:nvPr>
        </p:nvGraphicFramePr>
        <p:xfrm>
          <a:off x="762000" y="2339294"/>
          <a:ext cx="3400289" cy="1631203"/>
        </p:xfrm>
        <a:graphic>
          <a:graphicData uri="http://schemas.openxmlformats.org/drawingml/2006/chart">
            <c:chart xmlns:c="http://schemas.openxmlformats.org/drawingml/2006/chart" xmlns:r="http://schemas.openxmlformats.org/officeDocument/2006/relationships" r:id="rId4"/>
          </a:graphicData>
        </a:graphic>
      </p:graphicFrame>
      <p:sp>
        <p:nvSpPr>
          <p:cNvPr id="32" name="矩形 31">
            <a:extLst>
              <a:ext uri="{FF2B5EF4-FFF2-40B4-BE49-F238E27FC236}">
                <a16:creationId xmlns:a16="http://schemas.microsoft.com/office/drawing/2014/main" id="{EB680277-8853-434B-9C78-EF3E49571851}"/>
              </a:ext>
            </a:extLst>
          </p:cNvPr>
          <p:cNvSpPr/>
          <p:nvPr/>
        </p:nvSpPr>
        <p:spPr>
          <a:xfrm>
            <a:off x="655608" y="1996804"/>
            <a:ext cx="3649692" cy="447257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CCDDC3D1-3287-4EF3-9170-2CA94C611F86}"/>
              </a:ext>
            </a:extLst>
          </p:cNvPr>
          <p:cNvSpPr/>
          <p:nvPr/>
        </p:nvSpPr>
        <p:spPr>
          <a:xfrm>
            <a:off x="4645362" y="1996804"/>
            <a:ext cx="7036098" cy="447257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275B356-656D-495F-84A6-BF724C07ABB6}"/>
              </a:ext>
            </a:extLst>
          </p:cNvPr>
          <p:cNvSpPr/>
          <p:nvPr/>
        </p:nvSpPr>
        <p:spPr>
          <a:xfrm>
            <a:off x="6068670" y="2016182"/>
            <a:ext cx="4469130" cy="331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碳纤维在高压氢气瓶领域的国内需求预测</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26873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62000" y="6529705"/>
            <a:ext cx="4393096" cy="215444"/>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公司公告，东丽官网</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wind</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，全球碳纤维复合材料行业报告，</a:t>
            </a:r>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endPar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矩形 41"/>
          <p:cNvSpPr/>
          <p:nvPr/>
        </p:nvSpPr>
        <p:spPr>
          <a:xfrm>
            <a:off x="95598" y="1356207"/>
            <a:ext cx="5990833" cy="498724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3751946"/>
            <a:ext cx="5403215" cy="330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体育休闲是我国碳纤维行业的根基</a:t>
            </a:r>
            <a:endParaRPr lang="en-US" altLang="zh-CN"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p:cNvSpPr/>
          <p:nvPr/>
        </p:nvSpPr>
        <p:spPr>
          <a:xfrm>
            <a:off x="164692" y="1418497"/>
            <a:ext cx="5582814" cy="349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体育休闲是最早的大规模应用</a:t>
            </a: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领域</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矩形 11"/>
          <p:cNvSpPr/>
          <p:nvPr/>
        </p:nvSpPr>
        <p:spPr>
          <a:xfrm>
            <a:off x="6238416" y="1356206"/>
            <a:ext cx="5599122" cy="498724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086432" y="1398986"/>
            <a:ext cx="5403215" cy="330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无论国际或国内市场，碳纤维均有着稳定的高需求</a:t>
            </a:r>
            <a:endParaRPr lang="en-US" altLang="zh-CN"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14" name="图表 13"/>
          <p:cNvGraphicFramePr/>
          <p:nvPr/>
        </p:nvGraphicFramePr>
        <p:xfrm>
          <a:off x="6478077" y="1716412"/>
          <a:ext cx="4793582" cy="22225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图表 14"/>
          <p:cNvGraphicFramePr/>
          <p:nvPr/>
        </p:nvGraphicFramePr>
        <p:xfrm>
          <a:off x="164692" y="4273355"/>
          <a:ext cx="2933846" cy="1989005"/>
        </p:xfrm>
        <a:graphic>
          <a:graphicData uri="http://schemas.openxmlformats.org/drawingml/2006/chart">
            <c:chart xmlns:c="http://schemas.openxmlformats.org/drawingml/2006/chart" xmlns:r="http://schemas.openxmlformats.org/officeDocument/2006/relationships" r:id="rId5"/>
          </a:graphicData>
        </a:graphic>
      </p:graphicFrame>
      <p:sp>
        <p:nvSpPr>
          <p:cNvPr id="16" name="文本框 15"/>
          <p:cNvSpPr txBox="1"/>
          <p:nvPr/>
        </p:nvSpPr>
        <p:spPr>
          <a:xfrm>
            <a:off x="762000" y="5243091"/>
            <a:ext cx="1973841"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中国市场占比＞</a:t>
            </a:r>
            <a:r>
              <a:rPr lang="en-US" altLang="zh-CN" sz="1400" b="1" dirty="0">
                <a:solidFill>
                  <a:schemeClr val="bg1"/>
                </a:solidFill>
                <a:latin typeface="微软雅黑" panose="020B0503020204020204" pitchFamily="34" charset="-122"/>
                <a:ea typeface="微软雅黑" panose="020B0503020204020204" pitchFamily="34" charset="-122"/>
              </a:rPr>
              <a:t>90%</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8" name="图表 17"/>
          <p:cNvGraphicFramePr/>
          <p:nvPr/>
        </p:nvGraphicFramePr>
        <p:xfrm>
          <a:off x="3146425" y="4500880"/>
          <a:ext cx="2840355" cy="175323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表格 3"/>
          <p:cNvGraphicFramePr>
            <a:graphicFrameLocks noGrp="1"/>
          </p:cNvGraphicFramePr>
          <p:nvPr>
            <p:custDataLst>
              <p:tags r:id="rId1"/>
            </p:custDataLst>
          </p:nvPr>
        </p:nvGraphicFramePr>
        <p:xfrm>
          <a:off x="236623" y="1940781"/>
          <a:ext cx="5404485" cy="1684020"/>
        </p:xfrm>
        <a:graphic>
          <a:graphicData uri="http://schemas.openxmlformats.org/drawingml/2006/table">
            <a:tbl>
              <a:tblPr>
                <a:tableStyleId>{5C22544A-7EE6-4342-B048-85BDC9FD1C3A}</a:tableStyleId>
              </a:tblPr>
              <a:tblGrid>
                <a:gridCol w="1695450">
                  <a:extLst>
                    <a:ext uri="{9D8B030D-6E8A-4147-A177-3AD203B41FA5}">
                      <a16:colId xmlns:a16="http://schemas.microsoft.com/office/drawing/2014/main" val="20000"/>
                    </a:ext>
                  </a:extLst>
                </a:gridCol>
                <a:gridCol w="3709035">
                  <a:extLst>
                    <a:ext uri="{9D8B030D-6E8A-4147-A177-3AD203B41FA5}">
                      <a16:colId xmlns:a16="http://schemas.microsoft.com/office/drawing/2014/main" val="20001"/>
                    </a:ext>
                  </a:extLst>
                </a:gridCol>
              </a:tblGrid>
              <a:tr h="254635">
                <a:tc>
                  <a:txBody>
                    <a:bodyPr/>
                    <a:lstStyle/>
                    <a:p>
                      <a:pPr marL="0" marR="0" algn="ctr">
                        <a:spcBef>
                          <a:spcPts val="0"/>
                        </a:spcBef>
                        <a:spcAft>
                          <a:spcPts val="0"/>
                        </a:spcAft>
                      </a:pPr>
                      <a:r>
                        <a:rPr lang="zh-CN" altLang="en-US" sz="1000" b="1" kern="100" dirty="0">
                          <a:solidFill>
                            <a:schemeClr val="bg1"/>
                          </a:solidFill>
                          <a:effectLst/>
                          <a:latin typeface="微软雅黑" panose="020B0503020204020204" pitchFamily="34" charset="-122"/>
                          <a:ea typeface="微软雅黑" panose="020B0503020204020204" pitchFamily="34" charset="-122"/>
                        </a:rPr>
                        <a:t>产品类型</a:t>
                      </a:r>
                      <a:endParaRPr lang="zh-CN" altLang="en-US" sz="10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solidFill>
                      <a:srgbClr val="E30613"/>
                    </a:solidFill>
                  </a:tcPr>
                </a:tc>
                <a:tc>
                  <a:txBody>
                    <a:bodyPr/>
                    <a:lstStyle/>
                    <a:p>
                      <a:pPr marL="0" marR="0" algn="ctr">
                        <a:spcBef>
                          <a:spcPts val="0"/>
                        </a:spcBef>
                        <a:spcAft>
                          <a:spcPts val="0"/>
                        </a:spcAft>
                      </a:pPr>
                      <a:r>
                        <a:rPr lang="zh-CN" altLang="en-US" sz="1000" b="1" kern="100" dirty="0">
                          <a:solidFill>
                            <a:schemeClr val="bg1"/>
                          </a:solidFill>
                          <a:effectLst/>
                          <a:latin typeface="微软雅黑" panose="020B0503020204020204" pitchFamily="34" charset="-122"/>
                          <a:ea typeface="微软雅黑" panose="020B0503020204020204" pitchFamily="34" charset="-122"/>
                        </a:rPr>
                        <a:t>应用部位</a:t>
                      </a:r>
                      <a:endParaRPr lang="zh-CN" altLang="en-US" sz="10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solidFill>
                      <a:srgbClr val="E30613"/>
                    </a:solidFill>
                  </a:tcPr>
                </a:tc>
                <a:extLst>
                  <a:ext uri="{0D108BD9-81ED-4DB2-BD59-A6C34878D82A}">
                    <a16:rowId xmlns:a16="http://schemas.microsoft.com/office/drawing/2014/main" val="10000"/>
                  </a:ext>
                </a:extLst>
              </a:tr>
              <a:tr h="238125">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钓鱼用品</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钓鱼竿、鱼线</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8125">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高尔夫产品</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球杆杆身、杆头、面板</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8125">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球拍产品</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网球拍、羽毛球拍、壁球拍</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8760">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海上运动产品</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游艇、帆船、巡洋舰、运动划艇、独木舟、帆杆</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8125">
                <a:tc>
                  <a:txBody>
                    <a:bodyPr/>
                    <a:lstStyle/>
                    <a:p>
                      <a:pPr marL="0" marR="0" algn="ctr">
                        <a:spcBef>
                          <a:spcPts val="0"/>
                        </a:spcBef>
                        <a:spcAft>
                          <a:spcPts val="0"/>
                        </a:spcAft>
                      </a:pPr>
                      <a:r>
                        <a:rPr lang="zh-CN" altLang="en-US" sz="900" kern="100">
                          <a:effectLst/>
                          <a:latin typeface="微软雅黑" panose="020B0503020204020204" pitchFamily="34" charset="-122"/>
                          <a:ea typeface="微软雅黑" panose="020B0503020204020204" pitchFamily="34" charset="-122"/>
                        </a:rPr>
                        <a:t>自行车产品</a:t>
                      </a:r>
                      <a:endParaRPr lang="zh-CN" altLang="en-US" sz="9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自行车车架、前叉、自行车轮辋</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8125">
                <a:tc>
                  <a:txBody>
                    <a:bodyPr/>
                    <a:lstStyle/>
                    <a:p>
                      <a:pPr marL="0" marR="0" algn="ctr">
                        <a:spcBef>
                          <a:spcPts val="0"/>
                        </a:spcBef>
                        <a:spcAft>
                          <a:spcPts val="0"/>
                        </a:spcAft>
                      </a:pPr>
                      <a:r>
                        <a:rPr lang="zh-CN" altLang="en-US" sz="900" kern="100">
                          <a:effectLst/>
                          <a:latin typeface="微软雅黑" panose="020B0503020204020204" pitchFamily="34" charset="-122"/>
                          <a:ea typeface="微软雅黑" panose="020B0503020204020204" pitchFamily="34" charset="-122"/>
                        </a:rPr>
                        <a:t>其他形式产品</a:t>
                      </a:r>
                      <a:endParaRPr lang="zh-CN" altLang="en-US" sz="9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zh-CN" altLang="en-US" sz="900" kern="100" dirty="0">
                          <a:effectLst/>
                          <a:latin typeface="微软雅黑" panose="020B0503020204020204" pitchFamily="34" charset="-122"/>
                          <a:ea typeface="微软雅黑" panose="020B0503020204020204" pitchFamily="34" charset="-122"/>
                        </a:rPr>
                        <a:t>棒球棍、滑雪板、曲棍球棒等</a:t>
                      </a:r>
                      <a:endPar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19" name="矩形 18"/>
          <p:cNvSpPr/>
          <p:nvPr/>
        </p:nvSpPr>
        <p:spPr>
          <a:xfrm>
            <a:off x="859744" y="1019512"/>
            <a:ext cx="9205282" cy="336695"/>
          </a:xfrm>
          <a:prstGeom prst="rect">
            <a:avLst/>
          </a:prstGeom>
        </p:spPr>
        <p:txBody>
          <a:bodyPr wrap="square">
            <a:spAutoFit/>
          </a:bodyPr>
          <a:lstStyle/>
          <a:p>
            <a:pPr marL="171450" indent="-171450">
              <a:lnSpc>
                <a:spcPct val="150000"/>
              </a:lnSpc>
              <a:buFont typeface="Wingdings" panose="05000000000000000000" pitchFamily="2" charset="2"/>
              <a:buChar char="Ø"/>
            </a:pPr>
            <a:r>
              <a:rPr lang="zh-CN" altLang="en-US" sz="1200" b="1" dirty="0">
                <a:latin typeface="微软雅黑" panose="020B0503020204020204" pitchFamily="34" charset="-122"/>
                <a:ea typeface="微软雅黑" panose="020B0503020204020204" pitchFamily="34" charset="-122"/>
              </a:rPr>
              <a:t>体育休闲领域是我国碳纤维市场的根基，</a:t>
            </a:r>
            <a:r>
              <a:rPr lang="zh-CN" altLang="en-US" sz="1200" dirty="0">
                <a:latin typeface="微软雅黑" panose="020B0503020204020204" pitchFamily="34" charset="-122"/>
                <a:ea typeface="微软雅黑" panose="020B0503020204020204" pitchFamily="34" charset="-122"/>
              </a:rPr>
              <a:t>占据全球需求</a:t>
            </a:r>
            <a:r>
              <a:rPr lang="en-US" altLang="zh-CN" sz="1200" dirty="0">
                <a:latin typeface="微软雅黑" panose="020B0503020204020204" pitchFamily="34" charset="-122"/>
                <a:ea typeface="微软雅黑" panose="020B0503020204020204" pitchFamily="34" charset="-122"/>
              </a:rPr>
              <a:t>90%</a:t>
            </a:r>
            <a:r>
              <a:rPr lang="zh-CN" altLang="en-US" sz="1200" dirty="0">
                <a:latin typeface="微软雅黑" panose="020B0503020204020204" pitchFamily="34" charset="-122"/>
                <a:ea typeface="微软雅黑" panose="020B0503020204020204" pitchFamily="34" charset="-122"/>
              </a:rPr>
              <a:t>以上，虽然市场已趋近饱和，但未来仍有望保持</a:t>
            </a:r>
            <a:r>
              <a:rPr lang="en-US" altLang="zh-CN" sz="1200" b="1" dirty="0">
                <a:solidFill>
                  <a:srgbClr val="E30613"/>
                </a:solidFill>
                <a:latin typeface="微软雅黑" panose="020B0503020204020204" pitchFamily="34" charset="-122"/>
                <a:ea typeface="微软雅黑" panose="020B0503020204020204" pitchFamily="34" charset="-122"/>
              </a:rPr>
              <a:t>3%-5%</a:t>
            </a:r>
            <a:r>
              <a:rPr lang="zh-CN" altLang="en-US" sz="1200" dirty="0">
                <a:latin typeface="微软雅黑" panose="020B0503020204020204" pitchFamily="34" charset="-122"/>
                <a:ea typeface="微软雅黑" panose="020B0503020204020204" pitchFamily="34" charset="-122"/>
              </a:rPr>
              <a:t>的稳步增长</a:t>
            </a:r>
          </a:p>
        </p:txBody>
      </p:sp>
      <p:graphicFrame>
        <p:nvGraphicFramePr>
          <p:cNvPr id="2" name="表格 1"/>
          <p:cNvGraphicFramePr>
            <a:graphicFrameLocks noGrp="1"/>
          </p:cNvGraphicFramePr>
          <p:nvPr>
            <p:custDataLst>
              <p:tags r:id="rId2"/>
            </p:custDataLst>
            <p:extLst>
              <p:ext uri="{D42A27DB-BD31-4B8C-83A1-F6EECF244321}">
                <p14:modId xmlns:p14="http://schemas.microsoft.com/office/powerpoint/2010/main" val="3101039985"/>
              </p:ext>
            </p:extLst>
          </p:nvPr>
        </p:nvGraphicFramePr>
        <p:xfrm>
          <a:off x="6867042" y="4507489"/>
          <a:ext cx="4236368" cy="1514897"/>
        </p:xfrm>
        <a:graphic>
          <a:graphicData uri="http://schemas.openxmlformats.org/drawingml/2006/table">
            <a:tbl>
              <a:tblPr>
                <a:tableStyleId>{5C22544A-7EE6-4342-B048-85BDC9FD1C3A}</a:tableStyleId>
              </a:tblPr>
              <a:tblGrid>
                <a:gridCol w="1287780">
                  <a:extLst>
                    <a:ext uri="{9D8B030D-6E8A-4147-A177-3AD203B41FA5}">
                      <a16:colId xmlns:a16="http://schemas.microsoft.com/office/drawing/2014/main" val="20000"/>
                    </a:ext>
                  </a:extLst>
                </a:gridCol>
                <a:gridCol w="962326">
                  <a:extLst>
                    <a:ext uri="{9D8B030D-6E8A-4147-A177-3AD203B41FA5}">
                      <a16:colId xmlns:a16="http://schemas.microsoft.com/office/drawing/2014/main" val="20001"/>
                    </a:ext>
                  </a:extLst>
                </a:gridCol>
                <a:gridCol w="30163">
                  <a:extLst>
                    <a:ext uri="{9D8B030D-6E8A-4147-A177-3AD203B41FA5}">
                      <a16:colId xmlns:a16="http://schemas.microsoft.com/office/drawing/2014/main" val="20002"/>
                    </a:ext>
                  </a:extLst>
                </a:gridCol>
                <a:gridCol w="962754">
                  <a:extLst>
                    <a:ext uri="{9D8B030D-6E8A-4147-A177-3AD203B41FA5}">
                      <a16:colId xmlns:a16="http://schemas.microsoft.com/office/drawing/2014/main" val="2498417693"/>
                    </a:ext>
                  </a:extLst>
                </a:gridCol>
                <a:gridCol w="30163">
                  <a:extLst>
                    <a:ext uri="{9D8B030D-6E8A-4147-A177-3AD203B41FA5}">
                      <a16:colId xmlns:a16="http://schemas.microsoft.com/office/drawing/2014/main" val="20003"/>
                    </a:ext>
                  </a:extLst>
                </a:gridCol>
                <a:gridCol w="963182">
                  <a:extLst>
                    <a:ext uri="{9D8B030D-6E8A-4147-A177-3AD203B41FA5}">
                      <a16:colId xmlns:a16="http://schemas.microsoft.com/office/drawing/2014/main" val="1560806039"/>
                    </a:ext>
                  </a:extLst>
                </a:gridCol>
              </a:tblGrid>
              <a:tr h="337709">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endParaRPr lang="zh-CN" alt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lnB w="12700" cmpd="sng">
                      <a:noFill/>
                    </a:lnB>
                    <a:solidFill>
                      <a:srgbClr val="E30613"/>
                    </a:solid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en-US" altLang="zh-CN" sz="1000" b="1" u="none" strike="noStrike" dirty="0">
                          <a:solidFill>
                            <a:schemeClr val="bg1"/>
                          </a:solidFill>
                          <a:effectLst/>
                          <a:latin typeface="微软雅黑" panose="020B0503020204020204" pitchFamily="34" charset="-122"/>
                          <a:ea typeface="微软雅黑" panose="020B0503020204020204" pitchFamily="34" charset="-122"/>
                        </a:rPr>
                        <a:t>2020</a:t>
                      </a:r>
                      <a:endParaRPr lang="en-US" altLang="zh-CN"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lnB w="12700" cmpd="sng">
                      <a:noFill/>
                    </a:lnB>
                    <a:solidFill>
                      <a:srgbClr val="E30613"/>
                    </a:solidFill>
                  </a:tcPr>
                </a:tc>
                <a:tc gridSpan="2">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en-US" altLang="zh-CN" sz="1000" b="1" u="none" strike="noStrike" dirty="0">
                          <a:solidFill>
                            <a:schemeClr val="bg1"/>
                          </a:solidFill>
                          <a:effectLst/>
                          <a:latin typeface="微软雅黑" panose="020B0503020204020204" pitchFamily="34" charset="-122"/>
                          <a:ea typeface="微软雅黑" panose="020B0503020204020204" pitchFamily="34" charset="-122"/>
                        </a:rPr>
                        <a:t>2025*</a:t>
                      </a:r>
                      <a:endParaRPr lang="en-US" altLang="zh-CN"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lnB w="12700" cmpd="sng">
                      <a:noFill/>
                    </a:lnB>
                    <a:solidFill>
                      <a:srgbClr val="E30613"/>
                    </a:solidFill>
                  </a:tcPr>
                </a:tc>
                <a:tc hMerge="1">
                  <a:txBody>
                    <a:bodyPr/>
                    <a:lstStyle/>
                    <a:p>
                      <a:endParaRPr lang="zh-CN" altLang="en-US"/>
                    </a:p>
                  </a:txBody>
                  <a:tcPr/>
                </a:tc>
                <a:tc gridSpan="2">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en-US" altLang="zh-CN" sz="1000" b="1" u="none" strike="noStrike" dirty="0">
                          <a:solidFill>
                            <a:schemeClr val="bg1"/>
                          </a:solidFill>
                          <a:effectLst/>
                          <a:latin typeface="微软雅黑" panose="020B0503020204020204" pitchFamily="34" charset="-122"/>
                          <a:ea typeface="微软雅黑" panose="020B0503020204020204" pitchFamily="34" charset="-122"/>
                        </a:rPr>
                        <a:t>2030*</a:t>
                      </a:r>
                      <a:endParaRPr lang="en-US" altLang="zh-CN"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lnB w="12700" cmpd="sng">
                      <a:noFill/>
                    </a:lnB>
                    <a:solidFill>
                      <a:srgbClr val="E30613"/>
                    </a:solidFill>
                  </a:tcPr>
                </a:tc>
                <a:tc hMerge="1">
                  <a:txBody>
                    <a:bodyPr/>
                    <a:lstStyle/>
                    <a:p>
                      <a:endParaRPr lang="zh-CN" altLang="en-US"/>
                    </a:p>
                  </a:txBody>
                  <a:tcPr/>
                </a:tc>
                <a:extLst>
                  <a:ext uri="{0D108BD9-81ED-4DB2-BD59-A6C34878D82A}">
                    <a16:rowId xmlns:a16="http://schemas.microsoft.com/office/drawing/2014/main" val="10000"/>
                  </a:ext>
                </a:extLst>
              </a:tr>
              <a:tr h="392396">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zh-CN" altLang="en-US" sz="1000" b="0" u="none" strike="noStrike" dirty="0">
                          <a:effectLst/>
                          <a:latin typeface="微软雅黑" panose="020B0503020204020204" pitchFamily="34" charset="-122"/>
                          <a:ea typeface="微软雅黑" panose="020B0503020204020204" pitchFamily="34" charset="-122"/>
                        </a:rPr>
                        <a:t>国内需求（万吨）</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en-US" altLang="zh-CN" sz="1200" u="none" strike="noStrike" dirty="0">
                          <a:effectLst/>
                          <a:latin typeface="微软雅黑" panose="020B0503020204020204" pitchFamily="34" charset="-122"/>
                          <a:ea typeface="微软雅黑" panose="020B0503020204020204" pitchFamily="34" charset="-122"/>
                        </a:rPr>
                        <a:t>1.5 </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en-US" altLang="zh-CN" sz="1200" b="1" u="none" strike="noStrike" dirty="0">
                          <a:solidFill>
                            <a:srgbClr val="E30613"/>
                          </a:solidFill>
                          <a:effectLst/>
                          <a:latin typeface="微软雅黑" panose="020B0503020204020204" pitchFamily="34" charset="-122"/>
                          <a:ea typeface="微软雅黑" panose="020B0503020204020204" pitchFamily="34" charset="-122"/>
                        </a:rPr>
                        <a:t>1.9 </a:t>
                      </a:r>
                      <a:endParaRPr lang="en-US" altLang="zh-CN" sz="1200" b="1" i="0" u="none" strike="noStrike" dirty="0">
                        <a:solidFill>
                          <a:srgbClr val="E30613"/>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en-US" altLang="zh-CN" sz="1200" b="1" u="none" strike="noStrike" dirty="0">
                          <a:solidFill>
                            <a:srgbClr val="E30613"/>
                          </a:solidFill>
                          <a:effectLst/>
                          <a:latin typeface="微软雅黑" panose="020B0503020204020204" pitchFamily="34" charset="-122"/>
                          <a:ea typeface="微软雅黑" panose="020B0503020204020204" pitchFamily="34" charset="-122"/>
                        </a:rPr>
                        <a:t>2.4</a:t>
                      </a:r>
                      <a:r>
                        <a:rPr lang="en-US" altLang="zh-CN" sz="1200" u="none" strike="noStrike" dirty="0">
                          <a:effectLst/>
                          <a:latin typeface="微软雅黑" panose="020B0503020204020204" pitchFamily="34" charset="-122"/>
                          <a:ea typeface="微软雅黑" panose="020B0503020204020204" pitchFamily="34" charset="-122"/>
                        </a:rPr>
                        <a:t> </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1"/>
                  </a:ext>
                </a:extLst>
              </a:tr>
              <a:tr h="392396">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zh-CN" altLang="en-US" sz="1000" b="0" u="none" strike="noStrike" dirty="0">
                          <a:effectLst/>
                          <a:latin typeface="微软雅黑" panose="020B0503020204020204" pitchFamily="34" charset="-122"/>
                          <a:ea typeface="微软雅黑" panose="020B0503020204020204" pitchFamily="34" charset="-122"/>
                        </a:rPr>
                        <a:t>价格（万元</a:t>
                      </a:r>
                      <a:r>
                        <a:rPr lang="en-US" altLang="zh-CN" sz="1000" b="0" u="none" strike="noStrike" dirty="0">
                          <a:effectLst/>
                          <a:latin typeface="微软雅黑" panose="020B0503020204020204" pitchFamily="34" charset="-122"/>
                          <a:ea typeface="微软雅黑" panose="020B0503020204020204" pitchFamily="34" charset="-122"/>
                        </a:rPr>
                        <a:t>/</a:t>
                      </a:r>
                      <a:r>
                        <a:rPr lang="zh-CN" altLang="en-US" sz="1000" b="0" u="none" strike="noStrike" dirty="0">
                          <a:effectLst/>
                          <a:latin typeface="微软雅黑" panose="020B0503020204020204" pitchFamily="34" charset="-122"/>
                          <a:ea typeface="微软雅黑" panose="020B0503020204020204" pitchFamily="34" charset="-122"/>
                        </a:rPr>
                        <a:t>吨）</a:t>
                      </a:r>
                    </a:p>
                  </a:txBody>
                  <a:tcPr marL="4763" marR="4763" marT="4763"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4763" marR="4763" marT="4763"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tc gridSpan="2">
                  <a:txBody>
                    <a:bodyPr/>
                    <a:lstStyle/>
                    <a:p>
                      <a:pPr marL="0" algn="ctr" defTabSz="914400" rtl="0" eaLnBrk="1" fontAlgn="ctr" latinLnBrk="0" hangingPunct="1"/>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tc>
                  <a:txBody>
                    <a:bodyPr/>
                    <a:lstStyle/>
                    <a:p>
                      <a:pPr marL="0" algn="ctr" defTabSz="914400" rtl="0" eaLnBrk="1" fontAlgn="ctr" latinLnBrk="0" hangingPunct="1"/>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2396">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zh-CN" altLang="en-US" sz="1000" b="0" u="none" strike="noStrike" dirty="0">
                          <a:effectLst/>
                          <a:latin typeface="微软雅黑" panose="020B0503020204020204" pitchFamily="34" charset="-122"/>
                          <a:ea typeface="微软雅黑" panose="020B0503020204020204" pitchFamily="34" charset="-122"/>
                        </a:rPr>
                        <a:t>市场规模</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ctr" defTabSz="914400" rtl="0" eaLnBrk="1" fontAlgn="ctr" latinLnBrk="0" hangingPunct="1"/>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23</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4763" marR="4763" marT="4763"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en-US" altLang="zh-CN" sz="1200" b="1" u="none" strike="noStrike" dirty="0">
                          <a:solidFill>
                            <a:srgbClr val="E30613"/>
                          </a:solidFill>
                          <a:effectLst/>
                          <a:latin typeface="微软雅黑" panose="020B0503020204020204" pitchFamily="34" charset="-122"/>
                          <a:ea typeface="微软雅黑" panose="020B0503020204020204" pitchFamily="34" charset="-122"/>
                        </a:rPr>
                        <a:t>29 </a:t>
                      </a:r>
                      <a:endParaRPr lang="en-US" altLang="zh-CN" sz="1200" b="1" i="0" u="none" strike="noStrike" dirty="0">
                        <a:solidFill>
                          <a:srgbClr val="E30613"/>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ctr"/>
                      <a:r>
                        <a:rPr lang="en-US" altLang="zh-CN" sz="1200" b="1" u="none" strike="noStrike" dirty="0">
                          <a:solidFill>
                            <a:srgbClr val="E30613"/>
                          </a:solidFill>
                          <a:effectLst/>
                          <a:latin typeface="微软雅黑" panose="020B0503020204020204" pitchFamily="34" charset="-122"/>
                          <a:ea typeface="微软雅黑" panose="020B0503020204020204" pitchFamily="34" charset="-122"/>
                        </a:rPr>
                        <a:t>36 </a:t>
                      </a:r>
                      <a:endParaRPr lang="en-US" altLang="zh-CN" sz="1200" b="1" i="0" u="none" strike="noStrike" dirty="0">
                        <a:solidFill>
                          <a:srgbClr val="E30613"/>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17" name="矩形 16"/>
          <p:cNvSpPr/>
          <p:nvPr/>
        </p:nvSpPr>
        <p:spPr>
          <a:xfrm>
            <a:off x="6215207" y="3945173"/>
            <a:ext cx="5403215" cy="330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2030</a:t>
            </a: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年体育休闲市场规模可达</a:t>
            </a:r>
            <a:r>
              <a:rPr lang="en-US" altLang="zh-CN"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55</a:t>
            </a: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亿</a:t>
            </a:r>
            <a:endParaRPr lang="en-US" altLang="zh-CN"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p:cNvSpPr txBox="1"/>
          <p:nvPr/>
        </p:nvSpPr>
        <p:spPr>
          <a:xfrm>
            <a:off x="233991" y="1597694"/>
            <a:ext cx="3029412" cy="32194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000" b="1" dirty="0">
                <a:solidFill>
                  <a:srgbClr val="E30613"/>
                </a:solidFill>
                <a:latin typeface="微软雅黑" panose="020B0503020204020204" pitchFamily="34" charset="-122"/>
                <a:ea typeface="微软雅黑" panose="020B0503020204020204" pitchFamily="34" charset="-122"/>
                <a:sym typeface="+mn-ea"/>
              </a:rPr>
              <a:t>表：碳纤维在体育休闲上的应用</a:t>
            </a:r>
          </a:p>
        </p:txBody>
      </p:sp>
      <p:sp>
        <p:nvSpPr>
          <p:cNvPr id="8" name="文本框 7"/>
          <p:cNvSpPr txBox="1"/>
          <p:nvPr/>
        </p:nvSpPr>
        <p:spPr>
          <a:xfrm>
            <a:off x="418141" y="4063399"/>
            <a:ext cx="3029412" cy="32194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000" b="1" dirty="0">
                <a:solidFill>
                  <a:srgbClr val="E30613"/>
                </a:solidFill>
                <a:latin typeface="微软雅黑" panose="020B0503020204020204" pitchFamily="34" charset="-122"/>
                <a:ea typeface="微软雅黑" panose="020B0503020204020204" pitchFamily="34" charset="-122"/>
                <a:sym typeface="+mn-ea"/>
              </a:rPr>
              <a:t>图：碳纤维在体育休闲上的应用市场占比</a:t>
            </a:r>
          </a:p>
        </p:txBody>
      </p:sp>
      <p:sp>
        <p:nvSpPr>
          <p:cNvPr id="10" name="文本框 9"/>
          <p:cNvSpPr txBox="1"/>
          <p:nvPr/>
        </p:nvSpPr>
        <p:spPr>
          <a:xfrm>
            <a:off x="3263576" y="4063399"/>
            <a:ext cx="3029412" cy="32194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000" b="1" dirty="0">
                <a:solidFill>
                  <a:srgbClr val="E30613"/>
                </a:solidFill>
                <a:latin typeface="微软雅黑" panose="020B0503020204020204" pitchFamily="34" charset="-122"/>
                <a:ea typeface="微软雅黑" panose="020B0503020204020204" pitchFamily="34" charset="-122"/>
                <a:sym typeface="+mn-ea"/>
              </a:rPr>
              <a:t>图：碳纤维在体育休闲上的应用国内国际对比</a:t>
            </a:r>
          </a:p>
        </p:txBody>
      </p:sp>
      <p:sp>
        <p:nvSpPr>
          <p:cNvPr id="5" name="文本框 4"/>
          <p:cNvSpPr txBox="1"/>
          <p:nvPr/>
        </p:nvSpPr>
        <p:spPr>
          <a:xfrm>
            <a:off x="6478581" y="1548164"/>
            <a:ext cx="3029412" cy="32194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000" b="1" dirty="0">
                <a:solidFill>
                  <a:srgbClr val="E30613"/>
                </a:solidFill>
                <a:latin typeface="微软雅黑" panose="020B0503020204020204" pitchFamily="34" charset="-122"/>
                <a:ea typeface="微软雅黑" panose="020B0503020204020204" pitchFamily="34" charset="-122"/>
                <a:sym typeface="+mn-ea"/>
              </a:rPr>
              <a:t>图：碳纤维在体育休闲上的需求变化</a:t>
            </a:r>
          </a:p>
        </p:txBody>
      </p:sp>
      <p:sp>
        <p:nvSpPr>
          <p:cNvPr id="20" name="文本框 19"/>
          <p:cNvSpPr txBox="1"/>
          <p:nvPr/>
        </p:nvSpPr>
        <p:spPr>
          <a:xfrm>
            <a:off x="6960029" y="4204816"/>
            <a:ext cx="3029412" cy="32194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000" b="1" dirty="0">
                <a:solidFill>
                  <a:srgbClr val="E30613"/>
                </a:solidFill>
                <a:latin typeface="微软雅黑" panose="020B0503020204020204" pitchFamily="34" charset="-122"/>
                <a:ea typeface="微软雅黑" panose="020B0503020204020204" pitchFamily="34" charset="-122"/>
                <a:sym typeface="+mn-ea"/>
              </a:rPr>
              <a:t>表：碳纤维在体育休闲上的市场预测</a:t>
            </a:r>
          </a:p>
        </p:txBody>
      </p:sp>
      <p:sp>
        <p:nvSpPr>
          <p:cNvPr id="23" name="文本框 22">
            <a:extLst>
              <a:ext uri="{FF2B5EF4-FFF2-40B4-BE49-F238E27FC236}">
                <a16:creationId xmlns:a16="http://schemas.microsoft.com/office/drawing/2014/main" id="{24A7DA7D-DE4A-42AD-BB2D-6ECC46C4C664}"/>
              </a:ext>
            </a:extLst>
          </p:cNvPr>
          <p:cNvSpPr txBox="1"/>
          <p:nvPr/>
        </p:nvSpPr>
        <p:spPr>
          <a:xfrm>
            <a:off x="1558290" y="388620"/>
            <a:ext cx="9464040" cy="553998"/>
          </a:xfrm>
          <a:prstGeom prst="rect">
            <a:avLst/>
          </a:prstGeom>
          <a:noFill/>
        </p:spPr>
        <p:txBody>
          <a:bodyPr wrap="square" rtlCol="0">
            <a:spAutoFit/>
          </a:bodyPr>
          <a:lstStyle/>
          <a:p>
            <a:pPr marR="0" indent="0" defTabSz="967740" fontAlgn="auto">
              <a:lnSpc>
                <a:spcPct val="100000"/>
              </a:lnSpc>
              <a:spcBef>
                <a:spcPts val="0"/>
              </a:spcBef>
              <a:spcAft>
                <a:spcPts val="0"/>
              </a:spcAft>
              <a:buClrTx/>
              <a:buSzTx/>
              <a:buFontTx/>
              <a:buNone/>
              <a:defRPr/>
            </a:pPr>
            <a:r>
              <a:rPr lang="zh-CN" altLang="en-US" sz="3000" b="1" noProof="0" dirty="0">
                <a:solidFill>
                  <a:srgbClr val="E30613"/>
                </a:solidFill>
                <a:latin typeface="微软雅黑" panose="020B0503020204020204" pitchFamily="34" charset="-122"/>
                <a:ea typeface="微软雅黑" panose="020B0503020204020204" pitchFamily="34" charset="-122"/>
                <a:sym typeface="+mn-ea"/>
              </a:rPr>
              <a:t>轻量化的稳健需求：体育休闲</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图表 15"/>
          <p:cNvGraphicFramePr/>
          <p:nvPr/>
        </p:nvGraphicFramePr>
        <p:xfrm>
          <a:off x="587767" y="3916541"/>
          <a:ext cx="4387100" cy="2227100"/>
        </p:xfrm>
        <a:graphic>
          <a:graphicData uri="http://schemas.openxmlformats.org/drawingml/2006/chart">
            <c:chart xmlns:c="http://schemas.openxmlformats.org/drawingml/2006/chart" xmlns:r="http://schemas.openxmlformats.org/officeDocument/2006/relationships" r:id="rId4"/>
          </a:graphicData>
        </a:graphic>
      </p:graphicFrame>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61999" y="6529705"/>
            <a:ext cx="4810539" cy="215444"/>
          </a:xfrm>
          <a:prstGeom prst="rect">
            <a:avLst/>
          </a:prstGeom>
          <a:noFill/>
          <a:ln w="9525">
            <a:noFill/>
          </a:ln>
        </p:spPr>
        <p:txBody>
          <a:bodyPr wrap="square">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先进复合材料在飞机上的应用及其制造技术发展概述</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wind</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endPar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762000" y="1308735"/>
            <a:ext cx="3714750" cy="517588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83414" y="3624772"/>
            <a:ext cx="3465716" cy="276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全球市场上，受</a:t>
            </a: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疫情影响需求下滑</a:t>
            </a:r>
            <a:r>
              <a:rPr lang="en-US" altLang="zh-CN"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20%</a:t>
            </a:r>
            <a:endParaRPr lang="en-US" altLang="zh-CN" sz="1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但收入比重仍然居首</a:t>
            </a:r>
          </a:p>
        </p:txBody>
      </p:sp>
      <p:graphicFrame>
        <p:nvGraphicFramePr>
          <p:cNvPr id="10" name="图表 9"/>
          <p:cNvGraphicFramePr/>
          <p:nvPr/>
        </p:nvGraphicFramePr>
        <p:xfrm>
          <a:off x="1163767" y="1803492"/>
          <a:ext cx="3103433" cy="1620625"/>
        </p:xfrm>
        <a:graphic>
          <a:graphicData uri="http://schemas.openxmlformats.org/drawingml/2006/chart">
            <c:chart xmlns:c="http://schemas.openxmlformats.org/drawingml/2006/chart" xmlns:r="http://schemas.openxmlformats.org/officeDocument/2006/relationships" r:id="rId5"/>
          </a:graphicData>
        </a:graphic>
      </p:graphicFrame>
      <p:sp>
        <p:nvSpPr>
          <p:cNvPr id="15" name="矩形 14"/>
          <p:cNvSpPr/>
          <p:nvPr/>
        </p:nvSpPr>
        <p:spPr>
          <a:xfrm>
            <a:off x="899524" y="1308577"/>
            <a:ext cx="3833495" cy="294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rPr>
              <a:t>航空航天用材料单价最高</a:t>
            </a:r>
          </a:p>
        </p:txBody>
      </p:sp>
      <p:sp>
        <p:nvSpPr>
          <p:cNvPr id="3" name="文本框 2"/>
          <p:cNvSpPr txBox="1"/>
          <p:nvPr/>
        </p:nvSpPr>
        <p:spPr>
          <a:xfrm>
            <a:off x="2055168" y="4624129"/>
            <a:ext cx="1256030" cy="521970"/>
          </a:xfrm>
          <a:prstGeom prst="rect">
            <a:avLst/>
          </a:prstGeom>
          <a:noFill/>
        </p:spPr>
        <p:txBody>
          <a:bodyPr wrap="square" rtlCol="0">
            <a:spAutoFit/>
          </a:bodyPr>
          <a:lstStyle/>
          <a:p>
            <a:r>
              <a:rPr lang="zh-CN" altLang="en-US" sz="1400" b="1" dirty="0">
                <a:solidFill>
                  <a:srgbClr val="E30613"/>
                </a:solidFill>
                <a:latin typeface="微软雅黑" panose="020B0503020204020204" pitchFamily="34" charset="-122"/>
                <a:ea typeface="微软雅黑" panose="020B0503020204020204" pitchFamily="34" charset="-122"/>
              </a:rPr>
              <a:t>内圈：需求量</a:t>
            </a:r>
            <a:endParaRPr lang="en-US" altLang="zh-CN" sz="1400" b="1" dirty="0">
              <a:solidFill>
                <a:srgbClr val="E30613"/>
              </a:solidFill>
              <a:latin typeface="微软雅黑" panose="020B0503020204020204" pitchFamily="34" charset="-122"/>
              <a:ea typeface="微软雅黑" panose="020B0503020204020204" pitchFamily="34" charset="-122"/>
            </a:endParaRPr>
          </a:p>
          <a:p>
            <a:r>
              <a:rPr lang="zh-CN" altLang="en-US" sz="1400" b="1" dirty="0">
                <a:solidFill>
                  <a:srgbClr val="E30613"/>
                </a:solidFill>
                <a:latin typeface="微软雅黑" panose="020B0503020204020204" pitchFamily="34" charset="-122"/>
                <a:ea typeface="微软雅黑" panose="020B0503020204020204" pitchFamily="34" charset="-122"/>
              </a:rPr>
              <a:t>外圈：收入额</a:t>
            </a:r>
          </a:p>
        </p:txBody>
      </p:sp>
      <p:sp>
        <p:nvSpPr>
          <p:cNvPr id="17" name="矩形 16"/>
          <p:cNvSpPr/>
          <p:nvPr/>
        </p:nvSpPr>
        <p:spPr>
          <a:xfrm>
            <a:off x="4613910" y="1308735"/>
            <a:ext cx="6637020" cy="517144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659414" y="4488073"/>
            <a:ext cx="3464545" cy="44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国内航空航天市场占比远低于国际，</a:t>
            </a:r>
            <a:endParaRPr lang="en-US" altLang="zh-CN" sz="1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在消费结构上具备较大提升空间</a:t>
            </a:r>
            <a:endParaRPr lang="en-US" altLang="zh-CN" sz="1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圆角矩形 1"/>
          <p:cNvSpPr/>
          <p:nvPr/>
        </p:nvSpPr>
        <p:spPr>
          <a:xfrm>
            <a:off x="1777399" y="5820241"/>
            <a:ext cx="599440" cy="287020"/>
          </a:xfrm>
          <a:prstGeom prst="roundRect">
            <a:avLst/>
          </a:prstGeom>
          <a:noFill/>
          <a:ln w="12700" cmpd="sng">
            <a:solidFill>
              <a:srgbClr val="E3061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2033941985"/>
              </p:ext>
            </p:extLst>
          </p:nvPr>
        </p:nvGraphicFramePr>
        <p:xfrm>
          <a:off x="4955606" y="1777462"/>
          <a:ext cx="6112699" cy="2593421"/>
        </p:xfrm>
        <a:graphic>
          <a:graphicData uri="http://schemas.openxmlformats.org/drawingml/2006/table">
            <a:tbl>
              <a:tblPr>
                <a:tableStyleId>{5C22544A-7EE6-4342-B048-85BDC9FD1C3A}</a:tableStyleId>
              </a:tblPr>
              <a:tblGrid>
                <a:gridCol w="796999">
                  <a:extLst>
                    <a:ext uri="{9D8B030D-6E8A-4147-A177-3AD203B41FA5}">
                      <a16:colId xmlns:a16="http://schemas.microsoft.com/office/drawing/2014/main" val="20000"/>
                    </a:ext>
                  </a:extLst>
                </a:gridCol>
                <a:gridCol w="3328545">
                  <a:extLst>
                    <a:ext uri="{9D8B030D-6E8A-4147-A177-3AD203B41FA5}">
                      <a16:colId xmlns:a16="http://schemas.microsoft.com/office/drawing/2014/main" val="20001"/>
                    </a:ext>
                  </a:extLst>
                </a:gridCol>
                <a:gridCol w="1987155">
                  <a:extLst>
                    <a:ext uri="{9D8B030D-6E8A-4147-A177-3AD203B41FA5}">
                      <a16:colId xmlns:a16="http://schemas.microsoft.com/office/drawing/2014/main" val="20002"/>
                    </a:ext>
                  </a:extLst>
                </a:gridCol>
              </a:tblGrid>
              <a:tr h="199229">
                <a:tc>
                  <a:txBody>
                    <a:bodyPr/>
                    <a:lstStyle/>
                    <a:p>
                      <a:pPr algn="ctr" fontAlgn="ctr"/>
                      <a:r>
                        <a:rPr lang="zh-CN" altLang="en-US" sz="1000" b="1" u="none" strike="noStrike" dirty="0">
                          <a:solidFill>
                            <a:srgbClr val="FFFFFF"/>
                          </a:solidFill>
                          <a:effectLst/>
                          <a:latin typeface="微软雅黑" panose="020B0503020204020204" pitchFamily="34" charset="-122"/>
                          <a:ea typeface="微软雅黑" panose="020B0503020204020204" pitchFamily="34" charset="-122"/>
                        </a:rPr>
                        <a:t>分类</a:t>
                      </a:r>
                      <a:endParaRPr lang="zh-CN" altLang="en-US" sz="1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solidFill>
                      <a:srgbClr val="E30613"/>
                    </a:solidFill>
                  </a:tcPr>
                </a:tc>
                <a:tc>
                  <a:txBody>
                    <a:bodyPr/>
                    <a:lstStyle/>
                    <a:p>
                      <a:pPr algn="ctr" fontAlgn="ctr"/>
                      <a:r>
                        <a:rPr lang="zh-CN" altLang="en-US" sz="1000" b="1" u="none" strike="noStrike" dirty="0">
                          <a:solidFill>
                            <a:srgbClr val="FFFFFF"/>
                          </a:solidFill>
                          <a:effectLst/>
                          <a:latin typeface="微软雅黑" panose="020B0503020204020204" pitchFamily="34" charset="-122"/>
                          <a:ea typeface="微软雅黑" panose="020B0503020204020204" pitchFamily="34" charset="-122"/>
                        </a:rPr>
                        <a:t>航空产品</a:t>
                      </a:r>
                      <a:endParaRPr lang="zh-CN" altLang="en-US" sz="1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solidFill>
                      <a:srgbClr val="E30613"/>
                    </a:solidFill>
                  </a:tcPr>
                </a:tc>
                <a:tc>
                  <a:txBody>
                    <a:bodyPr/>
                    <a:lstStyle/>
                    <a:p>
                      <a:pPr algn="ctr" fontAlgn="ctr"/>
                      <a:r>
                        <a:rPr lang="zh-CN" altLang="en-US" sz="1000" b="1" u="none" strike="noStrike" dirty="0">
                          <a:solidFill>
                            <a:srgbClr val="FFFFFF"/>
                          </a:solidFill>
                          <a:effectLst/>
                          <a:latin typeface="微软雅黑" panose="020B0503020204020204" pitchFamily="34" charset="-122"/>
                          <a:ea typeface="微软雅黑" panose="020B0503020204020204" pitchFamily="34" charset="-122"/>
                        </a:rPr>
                        <a:t>碳纤维用量占比</a:t>
                      </a:r>
                      <a:endParaRPr lang="zh-CN" altLang="en-US" sz="1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solidFill>
                      <a:srgbClr val="E30613"/>
                    </a:solidFill>
                  </a:tcPr>
                </a:tc>
                <a:extLst>
                  <a:ext uri="{0D108BD9-81ED-4DB2-BD59-A6C34878D82A}">
                    <a16:rowId xmlns:a16="http://schemas.microsoft.com/office/drawing/2014/main" val="10000"/>
                  </a:ext>
                </a:extLst>
              </a:tr>
              <a:tr h="199516">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早期</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F14A</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9516">
                <a:tc rowSpan="6">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现代军机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F-22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99516">
                <a:tc vMerge="1">
                  <a:txBody>
                    <a:bodyPr/>
                    <a:lstStyle/>
                    <a:p>
                      <a:endParaRPr lang="zh-CN"/>
                    </a:p>
                  </a:txBody>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F-35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99516">
                <a:tc vMerge="1">
                  <a:txBody>
                    <a:bodyPr/>
                    <a:lstStyle/>
                    <a:p>
                      <a:endParaRPr lang="zh-CN"/>
                    </a:p>
                  </a:txBody>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B-35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a:t>
                      </a:r>
                      <a:r>
                        <a:rPr lang="en-US" altLang="zh-CN" sz="1000" u="none" strike="noStrike">
                          <a:effectLst/>
                          <a:latin typeface="微软雅黑" panose="020B0503020204020204" pitchFamily="34" charset="-122"/>
                          <a:ea typeface="微软雅黑" panose="020B0503020204020204" pitchFamily="34" charset="-122"/>
                        </a:rPr>
                        <a:t>50%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99516">
                <a:tc vMerge="1">
                  <a:txBody>
                    <a:bodyPr/>
                    <a:lstStyle/>
                    <a:p>
                      <a:endParaRPr lang="zh-CN"/>
                    </a:p>
                  </a:txBody>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B-2</a:t>
                      </a:r>
                      <a:r>
                        <a:rPr lang="zh-CN" altLang="en-US" sz="1000" u="none" strike="noStrike" dirty="0">
                          <a:effectLst/>
                          <a:latin typeface="微软雅黑" panose="020B0503020204020204" pitchFamily="34" charset="-122"/>
                          <a:ea typeface="微软雅黑" panose="020B0503020204020204" pitchFamily="34" charset="-122"/>
                        </a:rPr>
                        <a:t>隐身轰炸机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65%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99516">
                <a:tc vMerge="1">
                  <a:txBody>
                    <a:bodyPr/>
                    <a:lstStyle/>
                    <a:p>
                      <a:endParaRPr lang="zh-CN"/>
                    </a:p>
                  </a:txBody>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全球鹰无人侦察机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90%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99516">
                <a:tc vMerge="1">
                  <a:txBody>
                    <a:bodyPr/>
                    <a:lstStyle/>
                    <a:p>
                      <a:endParaRPr lang="zh-CN"/>
                    </a:p>
                  </a:txBody>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先进无人机</a:t>
                      </a:r>
                      <a:r>
                        <a:rPr lang="en-US" altLang="zh-CN" sz="1000" u="none" strike="noStrike" dirty="0">
                          <a:effectLst/>
                          <a:latin typeface="微软雅黑" panose="020B0503020204020204" pitchFamily="34" charset="-122"/>
                          <a:ea typeface="微软雅黑" panose="020B0503020204020204" pitchFamily="34" charset="-122"/>
                        </a:rPr>
                        <a:t>X-45C</a:t>
                      </a:r>
                      <a:r>
                        <a:rPr lang="zh-CN" altLang="en-US" sz="1000" u="none" strike="noStrike" dirty="0">
                          <a:effectLst/>
                          <a:latin typeface="微软雅黑" panose="020B0503020204020204" pitchFamily="34" charset="-122"/>
                          <a:ea typeface="微软雅黑" panose="020B0503020204020204" pitchFamily="34" charset="-122"/>
                        </a:rPr>
                        <a:t>、</a:t>
                      </a:r>
                      <a:r>
                        <a:rPr lang="en-US" altLang="zh-CN" sz="1000" u="none" strike="noStrike" dirty="0">
                          <a:effectLst/>
                          <a:latin typeface="微软雅黑" panose="020B0503020204020204" pitchFamily="34" charset="-122"/>
                          <a:ea typeface="微软雅黑" panose="020B0503020204020204" pitchFamily="34" charset="-122"/>
                        </a:rPr>
                        <a:t>X-478</a:t>
                      </a:r>
                      <a:r>
                        <a:rPr lang="zh-CN" altLang="en-US" sz="1000" u="none" strike="noStrike" dirty="0">
                          <a:effectLst/>
                          <a:latin typeface="微软雅黑" panose="020B0503020204020204" pitchFamily="34" charset="-122"/>
                          <a:ea typeface="微软雅黑" panose="020B0503020204020204" pitchFamily="34" charset="-122"/>
                        </a:rPr>
                        <a:t>、“神经元”、“雷神”</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99516">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早期</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A310、B757、B767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99516">
                <a:tc rowSpan="4">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现代商用飞机</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A380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199516">
                <a:tc vMerge="1">
                  <a:txBody>
                    <a:bodyPr/>
                    <a:lstStyle/>
                    <a:p>
                      <a:endParaRPr lang="zh-CN"/>
                    </a:p>
                  </a:txBody>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B-787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199516">
                <a:tc vMerge="1">
                  <a:txBody>
                    <a:bodyPr/>
                    <a:lstStyle/>
                    <a:p>
                      <a:endParaRPr lang="zh-CN"/>
                    </a:p>
                  </a:txBody>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C919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199516">
                <a:tc vMerge="1">
                  <a:txBody>
                    <a:bodyPr/>
                    <a:lstStyle/>
                    <a:p>
                      <a:endParaRPr lang="zh-CN"/>
                    </a:p>
                  </a:txBody>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CR929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预计达到</a:t>
                      </a:r>
                      <a:r>
                        <a:rPr lang="en-US" altLang="zh-CN" sz="1000" u="none" strike="noStrike" dirty="0">
                          <a:effectLst/>
                          <a:latin typeface="微软雅黑" panose="020B0503020204020204" pitchFamily="34" charset="-122"/>
                          <a:ea typeface="微软雅黑" panose="020B0503020204020204" pitchFamily="34" charset="-122"/>
                        </a:rPr>
                        <a:t>50%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bl>
          </a:graphicData>
        </a:graphic>
      </p:graphicFrame>
      <p:sp>
        <p:nvSpPr>
          <p:cNvPr id="19" name="矩形 18"/>
          <p:cNvSpPr/>
          <p:nvPr/>
        </p:nvSpPr>
        <p:spPr>
          <a:xfrm>
            <a:off x="5929429" y="1366541"/>
            <a:ext cx="4497688" cy="183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减重对航空航天有重要意义，碳纤维有广阔应用空间</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矩形 19"/>
          <p:cNvSpPr/>
          <p:nvPr/>
        </p:nvSpPr>
        <p:spPr>
          <a:xfrm>
            <a:off x="7731108" y="4503551"/>
            <a:ext cx="3464545" cy="44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国产</a:t>
            </a:r>
            <a:r>
              <a:rPr lang="en-US" altLang="zh-CN"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C919</a:t>
            </a: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已首飞，其机身碳纤维占比达</a:t>
            </a:r>
            <a:r>
              <a:rPr lang="en-US" altLang="zh-CN"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15%</a:t>
            </a: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7826" y="4952106"/>
            <a:ext cx="1939290" cy="1211580"/>
          </a:xfrm>
          <a:prstGeom prst="rect">
            <a:avLst/>
          </a:prstGeom>
        </p:spPr>
      </p:pic>
      <p:graphicFrame>
        <p:nvGraphicFramePr>
          <p:cNvPr id="21" name="图表 20"/>
          <p:cNvGraphicFramePr/>
          <p:nvPr/>
        </p:nvGraphicFramePr>
        <p:xfrm>
          <a:off x="4974867" y="5084776"/>
          <a:ext cx="2920568" cy="1394808"/>
        </p:xfrm>
        <a:graphic>
          <a:graphicData uri="http://schemas.openxmlformats.org/drawingml/2006/chart">
            <c:chart xmlns:c="http://schemas.openxmlformats.org/drawingml/2006/chart" xmlns:r="http://schemas.openxmlformats.org/officeDocument/2006/relationships" r:id="rId7"/>
          </a:graphicData>
        </a:graphic>
      </p:graphicFrame>
      <p:sp>
        <p:nvSpPr>
          <p:cNvPr id="22" name="文本框 21"/>
          <p:cNvSpPr txBox="1"/>
          <p:nvPr/>
        </p:nvSpPr>
        <p:spPr>
          <a:xfrm>
            <a:off x="1168477" y="1566694"/>
            <a:ext cx="3029412" cy="32194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000" b="1" dirty="0">
                <a:solidFill>
                  <a:srgbClr val="E30613"/>
                </a:solidFill>
                <a:latin typeface="微软雅黑" panose="020B0503020204020204" pitchFamily="34" charset="-122"/>
                <a:ea typeface="微软雅黑" panose="020B0503020204020204" pitchFamily="34" charset="-122"/>
                <a:sym typeface="+mn-ea"/>
              </a:rPr>
              <a:t>图：各领域用碳纤维价格对比（美元</a:t>
            </a:r>
            <a:r>
              <a:rPr lang="en-US" altLang="zh-CN" sz="1000" b="1" dirty="0">
                <a:solidFill>
                  <a:srgbClr val="E30613"/>
                </a:solidFill>
                <a:latin typeface="微软雅黑" panose="020B0503020204020204" pitchFamily="34" charset="-122"/>
                <a:ea typeface="微软雅黑" panose="020B0503020204020204" pitchFamily="34" charset="-122"/>
                <a:sym typeface="+mn-ea"/>
              </a:rPr>
              <a:t>/</a:t>
            </a:r>
            <a:r>
              <a:rPr lang="zh-CN" altLang="en-US" sz="1000" b="1" dirty="0">
                <a:solidFill>
                  <a:srgbClr val="E30613"/>
                </a:solidFill>
                <a:latin typeface="微软雅黑" panose="020B0503020204020204" pitchFamily="34" charset="-122"/>
                <a:ea typeface="微软雅黑" panose="020B0503020204020204" pitchFamily="34" charset="-122"/>
                <a:sym typeface="+mn-ea"/>
              </a:rPr>
              <a:t>千克）</a:t>
            </a:r>
          </a:p>
        </p:txBody>
      </p:sp>
      <p:sp>
        <p:nvSpPr>
          <p:cNvPr id="23" name="矩形 22"/>
          <p:cNvSpPr/>
          <p:nvPr/>
        </p:nvSpPr>
        <p:spPr>
          <a:xfrm>
            <a:off x="899523" y="927477"/>
            <a:ext cx="9527593" cy="336695"/>
          </a:xfrm>
          <a:prstGeom prst="rect">
            <a:avLst/>
          </a:prstGeom>
        </p:spPr>
        <p:txBody>
          <a:bodyPr wrap="square">
            <a:spAutoFit/>
          </a:bodyPr>
          <a:lstStyle/>
          <a:p>
            <a:pPr marL="171450" indent="-171450">
              <a:lnSpc>
                <a:spcPct val="150000"/>
              </a:lnSpc>
              <a:buFont typeface="Wingdings" panose="05000000000000000000" pitchFamily="2" charset="2"/>
              <a:buChar char="Ø"/>
            </a:pPr>
            <a:r>
              <a:rPr lang="zh-CN" altLang="en-US" sz="1200" b="1" dirty="0">
                <a:latin typeface="微软雅黑" panose="020B0503020204020204" pitchFamily="34" charset="-122"/>
                <a:ea typeface="微软雅黑" panose="020B0503020204020204" pitchFamily="34" charset="-122"/>
              </a:rPr>
              <a:t>航空航天用材料单价最高，且对轻量化需求强烈，</a:t>
            </a:r>
            <a:r>
              <a:rPr lang="zh-CN" altLang="en-US" sz="1200" dirty="0">
                <a:latin typeface="微软雅黑" panose="020B0503020204020204" pitchFamily="34" charset="-122"/>
                <a:ea typeface="微软雅黑" panose="020B0503020204020204" pitchFamily="34" charset="-122"/>
              </a:rPr>
              <a:t>波音</a:t>
            </a:r>
            <a:r>
              <a:rPr lang="en-US" altLang="zh-CN" sz="1200" dirty="0">
                <a:latin typeface="微软雅黑" panose="020B0503020204020204" pitchFamily="34" charset="-122"/>
                <a:ea typeface="微软雅黑" panose="020B0503020204020204" pitchFamily="34" charset="-122"/>
              </a:rPr>
              <a:t>787</a:t>
            </a:r>
            <a:r>
              <a:rPr lang="zh-CN" altLang="en-US" sz="1200" dirty="0">
                <a:latin typeface="微软雅黑" panose="020B0503020204020204" pitchFamily="34" charset="-122"/>
                <a:ea typeface="微软雅黑" panose="020B0503020204020204" pitchFamily="34" charset="-122"/>
              </a:rPr>
              <a:t>机身碳纤维用量占比达</a:t>
            </a:r>
            <a:r>
              <a:rPr lang="en-US" altLang="zh-CN" sz="1200" dirty="0">
                <a:latin typeface="微软雅黑" panose="020B0503020204020204" pitchFamily="34" charset="-122"/>
                <a:ea typeface="微软雅黑" panose="020B0503020204020204" pitchFamily="34" charset="-122"/>
              </a:rPr>
              <a:t>50%</a:t>
            </a:r>
            <a:r>
              <a:rPr lang="zh-CN" altLang="en-US" sz="1200" dirty="0">
                <a:latin typeface="微软雅黑" panose="020B0503020204020204" pitchFamily="34" charset="-122"/>
                <a:ea typeface="微软雅黑" panose="020B0503020204020204" pitchFamily="34" charset="-122"/>
              </a:rPr>
              <a:t>，国产</a:t>
            </a:r>
            <a:r>
              <a:rPr lang="en-US" altLang="zh-CN" sz="1200" dirty="0">
                <a:latin typeface="微软雅黑" panose="020B0503020204020204" pitchFamily="34" charset="-122"/>
                <a:ea typeface="微软雅黑" panose="020B0503020204020204" pitchFamily="34" charset="-122"/>
              </a:rPr>
              <a:t>C919</a:t>
            </a:r>
            <a:r>
              <a:rPr lang="zh-CN" altLang="en-US" sz="1200" dirty="0">
                <a:latin typeface="微软雅黑" panose="020B0503020204020204" pitchFamily="34" charset="-122"/>
                <a:ea typeface="微软雅黑" panose="020B0503020204020204" pitchFamily="34" charset="-122"/>
              </a:rPr>
              <a:t>机身或使用</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以上的碳纤维。</a:t>
            </a:r>
          </a:p>
        </p:txBody>
      </p:sp>
      <p:sp>
        <p:nvSpPr>
          <p:cNvPr id="43" name="文本框 42"/>
          <p:cNvSpPr txBox="1"/>
          <p:nvPr/>
        </p:nvSpPr>
        <p:spPr>
          <a:xfrm>
            <a:off x="4904584" y="1565087"/>
            <a:ext cx="2446020" cy="245110"/>
          </a:xfrm>
          <a:prstGeom prst="rect">
            <a:avLst/>
          </a:prstGeom>
          <a:noFill/>
          <a:ln w="9525">
            <a:noFill/>
          </a:ln>
        </p:spPr>
        <p:txBody>
          <a:bodyPr wrap="square">
            <a:spAutoFit/>
          </a:bodyPr>
          <a:lstStyle/>
          <a:p>
            <a:pPr indent="0" algn="l"/>
            <a:r>
              <a:rPr lang="zh-CN" altLang="en-US" sz="10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表：航空产品上碳纤维用量占比</a:t>
            </a:r>
          </a:p>
        </p:txBody>
      </p:sp>
      <p:sp>
        <p:nvSpPr>
          <p:cNvPr id="6" name="文本框 5"/>
          <p:cNvSpPr txBox="1"/>
          <p:nvPr/>
        </p:nvSpPr>
        <p:spPr>
          <a:xfrm>
            <a:off x="4906010" y="4930775"/>
            <a:ext cx="2042160" cy="245110"/>
          </a:xfrm>
          <a:prstGeom prst="rect">
            <a:avLst/>
          </a:prstGeom>
          <a:noFill/>
          <a:ln w="9525">
            <a:noFill/>
          </a:ln>
        </p:spPr>
        <p:txBody>
          <a:bodyPr wrap="square">
            <a:spAutoFit/>
          </a:bodyPr>
          <a:lstStyle/>
          <a:p>
            <a:pPr indent="0" algn="l"/>
            <a:r>
              <a:rPr lang="zh-CN" altLang="en-US" sz="10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图：国内和国际航天市场占比</a:t>
            </a:r>
          </a:p>
        </p:txBody>
      </p:sp>
      <p:sp>
        <p:nvSpPr>
          <p:cNvPr id="24" name="文本框 23">
            <a:extLst>
              <a:ext uri="{FF2B5EF4-FFF2-40B4-BE49-F238E27FC236}">
                <a16:creationId xmlns:a16="http://schemas.microsoft.com/office/drawing/2014/main" id="{31FD68B7-C7FD-4436-BBFF-40728A10D727}"/>
              </a:ext>
            </a:extLst>
          </p:cNvPr>
          <p:cNvSpPr txBox="1"/>
          <p:nvPr/>
        </p:nvSpPr>
        <p:spPr>
          <a:xfrm>
            <a:off x="1558290" y="388620"/>
            <a:ext cx="9464040" cy="553998"/>
          </a:xfrm>
          <a:prstGeom prst="rect">
            <a:avLst/>
          </a:prstGeom>
          <a:noFill/>
        </p:spPr>
        <p:txBody>
          <a:bodyPr wrap="square" rtlCol="0">
            <a:spAutoFit/>
          </a:bodyPr>
          <a:lstStyle/>
          <a:p>
            <a:pPr marR="0" indent="0" defTabSz="967740" fontAlgn="auto">
              <a:lnSpc>
                <a:spcPct val="100000"/>
              </a:lnSpc>
              <a:spcBef>
                <a:spcPts val="0"/>
              </a:spcBef>
              <a:spcAft>
                <a:spcPts val="0"/>
              </a:spcAft>
              <a:buClrTx/>
              <a:buSzTx/>
              <a:buFontTx/>
              <a:buNone/>
              <a:defRPr/>
            </a:pPr>
            <a:r>
              <a:rPr lang="zh-CN" altLang="en-US" sz="3000" b="1" noProof="0" dirty="0">
                <a:solidFill>
                  <a:srgbClr val="E30613"/>
                </a:solidFill>
                <a:latin typeface="微软雅黑" panose="020B0503020204020204" pitchFamily="34" charset="-122"/>
                <a:ea typeface="微软雅黑" panose="020B0503020204020204" pitchFamily="34" charset="-122"/>
                <a:sym typeface="+mn-ea"/>
              </a:rPr>
              <a:t>轻量化的稳健需求：航空航天</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866140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行业质变：供给优化遇到需求爆发，替代全面加速</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395329" y="6532093"/>
            <a:ext cx="5080000" cy="213995"/>
          </a:xfrm>
          <a:prstGeom prst="rect">
            <a:avLst/>
          </a:prstGeom>
          <a:noFill/>
          <a:ln w="9525">
            <a:noFill/>
          </a:ln>
        </p:spPr>
        <p:txBody>
          <a:bodyPr>
            <a:spAutoFit/>
          </a:bodyPr>
          <a:lstStyle/>
          <a:p>
            <a:pPr algn="l">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百川盈孚，赛奥碳纤维</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全球碳纤维复合材料市场报告</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
        <p:nvSpPr>
          <p:cNvPr id="31" name="矩形 30"/>
          <p:cNvSpPr/>
          <p:nvPr/>
        </p:nvSpPr>
        <p:spPr>
          <a:xfrm>
            <a:off x="944880" y="1040853"/>
            <a:ext cx="9516118" cy="238814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836787" y="3983264"/>
            <a:ext cx="4762732" cy="24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碳纤维行业开工率与库存量（吨）</a:t>
            </a:r>
          </a:p>
        </p:txBody>
      </p:sp>
      <p:sp>
        <p:nvSpPr>
          <p:cNvPr id="11" name="矩形 10"/>
          <p:cNvSpPr/>
          <p:nvPr/>
        </p:nvSpPr>
        <p:spPr>
          <a:xfrm>
            <a:off x="712597" y="3921170"/>
            <a:ext cx="4762732" cy="24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国内碳纤维需求与国内供给变化</a:t>
            </a:r>
          </a:p>
        </p:txBody>
      </p:sp>
      <p:sp>
        <p:nvSpPr>
          <p:cNvPr id="17" name="矩形 16"/>
          <p:cNvSpPr/>
          <p:nvPr/>
        </p:nvSpPr>
        <p:spPr>
          <a:xfrm>
            <a:off x="4836787" y="1186713"/>
            <a:ext cx="4762732" cy="24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国内碳纤维产能利用率快速提升</a:t>
            </a:r>
          </a:p>
        </p:txBody>
      </p:sp>
      <p:sp>
        <p:nvSpPr>
          <p:cNvPr id="28" name="矩形 27"/>
          <p:cNvSpPr/>
          <p:nvPr/>
        </p:nvSpPr>
        <p:spPr>
          <a:xfrm>
            <a:off x="939397" y="3669781"/>
            <a:ext cx="9519920" cy="267724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9" name="图表 28"/>
          <p:cNvGraphicFramePr/>
          <p:nvPr>
            <p:extLst>
              <p:ext uri="{D42A27DB-BD31-4B8C-83A1-F6EECF244321}">
                <p14:modId xmlns:p14="http://schemas.microsoft.com/office/powerpoint/2010/main" val="4193976059"/>
              </p:ext>
            </p:extLst>
          </p:nvPr>
        </p:nvGraphicFramePr>
        <p:xfrm>
          <a:off x="5646294" y="4212428"/>
          <a:ext cx="3843145" cy="1845500"/>
        </p:xfrm>
        <a:graphic>
          <a:graphicData uri="http://schemas.openxmlformats.org/drawingml/2006/chart">
            <c:chart xmlns:c="http://schemas.openxmlformats.org/drawingml/2006/chart" xmlns:r="http://schemas.openxmlformats.org/officeDocument/2006/relationships" r:id="rId2"/>
          </a:graphicData>
        </a:graphic>
      </p:graphicFrame>
      <p:sp>
        <p:nvSpPr>
          <p:cNvPr id="2" name="文本框 1"/>
          <p:cNvSpPr txBox="1"/>
          <p:nvPr/>
        </p:nvSpPr>
        <p:spPr>
          <a:xfrm>
            <a:off x="2094252" y="1095994"/>
            <a:ext cx="3029412" cy="33669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全球碳纤维产能的区域分布（万吨）</a:t>
            </a:r>
          </a:p>
        </p:txBody>
      </p:sp>
      <p:graphicFrame>
        <p:nvGraphicFramePr>
          <p:cNvPr id="35" name="图表 34"/>
          <p:cNvGraphicFramePr>
            <a:graphicFrameLocks/>
          </p:cNvGraphicFramePr>
          <p:nvPr>
            <p:extLst>
              <p:ext uri="{D42A27DB-BD31-4B8C-83A1-F6EECF244321}">
                <p14:modId xmlns:p14="http://schemas.microsoft.com/office/powerpoint/2010/main" val="894487630"/>
              </p:ext>
            </p:extLst>
          </p:nvPr>
        </p:nvGraphicFramePr>
        <p:xfrm>
          <a:off x="1402080" y="1388402"/>
          <a:ext cx="3886708" cy="18455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19">
            <a:extLst>
              <a:ext uri="{FF2B5EF4-FFF2-40B4-BE49-F238E27FC236}">
                <a16:creationId xmlns:a16="http://schemas.microsoft.com/office/drawing/2014/main" id="{00000000-0008-0000-0500-000008000000}"/>
              </a:ext>
            </a:extLst>
          </p:cNvPr>
          <p:cNvGraphicFramePr>
            <a:graphicFrameLocks/>
          </p:cNvGraphicFramePr>
          <p:nvPr>
            <p:extLst>
              <p:ext uri="{D42A27DB-BD31-4B8C-83A1-F6EECF244321}">
                <p14:modId xmlns:p14="http://schemas.microsoft.com/office/powerpoint/2010/main" val="529679149"/>
              </p:ext>
            </p:extLst>
          </p:nvPr>
        </p:nvGraphicFramePr>
        <p:xfrm>
          <a:off x="5554911" y="1403957"/>
          <a:ext cx="4044608" cy="18399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图表 20">
            <a:extLst>
              <a:ext uri="{FF2B5EF4-FFF2-40B4-BE49-F238E27FC236}">
                <a16:creationId xmlns:a16="http://schemas.microsoft.com/office/drawing/2014/main" id="{60E571D5-A861-4A04-A2C0-CD0002C639F1}"/>
              </a:ext>
            </a:extLst>
          </p:cNvPr>
          <p:cNvGraphicFramePr>
            <a:graphicFrameLocks/>
          </p:cNvGraphicFramePr>
          <p:nvPr>
            <p:extLst>
              <p:ext uri="{D42A27DB-BD31-4B8C-83A1-F6EECF244321}">
                <p14:modId xmlns:p14="http://schemas.microsoft.com/office/powerpoint/2010/main" val="1037183047"/>
              </p:ext>
            </p:extLst>
          </p:nvPr>
        </p:nvGraphicFramePr>
        <p:xfrm>
          <a:off x="1295658" y="4212428"/>
          <a:ext cx="4013735" cy="1792555"/>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811339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日美企业遥遥领先，但国内企业快速追赶</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637137" y="2942978"/>
            <a:ext cx="5400600" cy="414020"/>
          </a:xfrm>
          <a:prstGeom prst="rect">
            <a:avLst/>
          </a:prstGeom>
          <a:noFill/>
          <a:ln w="9525">
            <a:noFill/>
          </a:ln>
        </p:spPr>
        <p:txBody>
          <a:bodyPr wrap="square">
            <a:spAutoFit/>
          </a:bodyPr>
          <a:lstStyle/>
          <a:p>
            <a:pPr algn="just" fontAlgn="auto">
              <a:lnSpc>
                <a:spcPct val="150000"/>
              </a:lnSpc>
            </a:pPr>
            <a:endParaRPr lang="en-US"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257422" y="6586254"/>
            <a:ext cx="5838578" cy="215444"/>
          </a:xfrm>
          <a:prstGeom prst="rect">
            <a:avLst/>
          </a:prstGeom>
          <a:noFill/>
          <a:ln w="9525">
            <a:noFill/>
          </a:ln>
        </p:spPr>
        <p:txBody>
          <a:bodyPr wrap="square">
            <a:spAutoFit/>
          </a:bodyPr>
          <a:lstStyle/>
          <a:p>
            <a:pPr algn="l">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赛奥碳纤维</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全球碳纤维复合材料市场报告</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web of science</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wind</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bloomberg</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
        <p:nvSpPr>
          <p:cNvPr id="19" name="矩形 18"/>
          <p:cNvSpPr/>
          <p:nvPr/>
        </p:nvSpPr>
        <p:spPr>
          <a:xfrm>
            <a:off x="4542831" y="1664791"/>
            <a:ext cx="3067050" cy="23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defRPr/>
            </a:pPr>
            <a:r>
              <a:rPr lang="zh-CN" altLang="en-US" sz="1000" b="1" dirty="0">
                <a:solidFill>
                  <a:srgbClr val="E10000"/>
                </a:solidFill>
                <a:latin typeface="Arial" panose="020B0604020202020204" pitchFamily="34" charset="0"/>
                <a:ea typeface="微软雅黑" panose="020B0503020204020204" pitchFamily="34" charset="-122"/>
                <a:cs typeface="Arial" panose="020B0604020202020204" pitchFamily="34" charset="0"/>
              </a:rPr>
              <a:t>图：</a:t>
            </a:r>
            <a:r>
              <a:rPr lang="en-US" altLang="zh-CN" sz="1000" b="1" dirty="0">
                <a:solidFill>
                  <a:srgbClr val="E10000"/>
                </a:solidFill>
                <a:latin typeface="Arial" panose="020B0604020202020204" pitchFamily="34" charset="0"/>
                <a:ea typeface="微软雅黑" panose="020B0503020204020204" pitchFamily="34" charset="-122"/>
                <a:cs typeface="Arial" panose="020B0604020202020204" pitchFamily="34" charset="0"/>
              </a:rPr>
              <a:t>2020</a:t>
            </a:r>
            <a:r>
              <a:rPr lang="zh-CN" altLang="en-US" sz="1000" b="1" dirty="0">
                <a:solidFill>
                  <a:srgbClr val="E10000"/>
                </a:solidFill>
                <a:latin typeface="Arial" panose="020B0604020202020204" pitchFamily="34" charset="0"/>
                <a:ea typeface="微软雅黑" panose="020B0503020204020204" pitchFamily="34" charset="-122"/>
                <a:cs typeface="Arial" panose="020B0604020202020204" pitchFamily="34" charset="0"/>
              </a:rPr>
              <a:t>全球小丝束碳纤维市场格局</a:t>
            </a:r>
          </a:p>
        </p:txBody>
      </p:sp>
      <p:sp>
        <p:nvSpPr>
          <p:cNvPr id="31" name="矩形 30"/>
          <p:cNvSpPr/>
          <p:nvPr/>
        </p:nvSpPr>
        <p:spPr>
          <a:xfrm>
            <a:off x="4383073" y="1163688"/>
            <a:ext cx="3062151" cy="53659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800686" y="1275911"/>
            <a:ext cx="4762732" cy="24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全球碳纤维市场被日、美高度垄断</a:t>
            </a:r>
          </a:p>
        </p:txBody>
      </p:sp>
      <p:sp>
        <p:nvSpPr>
          <p:cNvPr id="42" name="矩形 41"/>
          <p:cNvSpPr/>
          <p:nvPr/>
        </p:nvSpPr>
        <p:spPr>
          <a:xfrm>
            <a:off x="7689198" y="1172346"/>
            <a:ext cx="4210690" cy="255936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 name="图表 20"/>
          <p:cNvGraphicFramePr/>
          <p:nvPr>
            <p:extLst>
              <p:ext uri="{D42A27DB-BD31-4B8C-83A1-F6EECF244321}">
                <p14:modId xmlns:p14="http://schemas.microsoft.com/office/powerpoint/2010/main" val="3800415609"/>
              </p:ext>
            </p:extLst>
          </p:nvPr>
        </p:nvGraphicFramePr>
        <p:xfrm>
          <a:off x="4406785" y="1992119"/>
          <a:ext cx="2918576" cy="18102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图表 21"/>
          <p:cNvGraphicFramePr/>
          <p:nvPr>
            <p:extLst>
              <p:ext uri="{D42A27DB-BD31-4B8C-83A1-F6EECF244321}">
                <p14:modId xmlns:p14="http://schemas.microsoft.com/office/powerpoint/2010/main" val="4241108086"/>
              </p:ext>
            </p:extLst>
          </p:nvPr>
        </p:nvGraphicFramePr>
        <p:xfrm>
          <a:off x="4406784" y="4567598"/>
          <a:ext cx="2918576" cy="1830070"/>
        </p:xfrm>
        <a:graphic>
          <a:graphicData uri="http://schemas.openxmlformats.org/drawingml/2006/chart">
            <c:chart xmlns:c="http://schemas.openxmlformats.org/drawingml/2006/chart" xmlns:r="http://schemas.openxmlformats.org/officeDocument/2006/relationships" r:id="rId4"/>
          </a:graphicData>
        </a:graphic>
      </p:graphicFrame>
      <p:sp>
        <p:nvSpPr>
          <p:cNvPr id="24" name="矩形 23"/>
          <p:cNvSpPr/>
          <p:nvPr/>
        </p:nvSpPr>
        <p:spPr>
          <a:xfrm>
            <a:off x="4542831" y="4129723"/>
            <a:ext cx="3067050" cy="23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defRPr/>
            </a:pPr>
            <a:r>
              <a:rPr lang="zh-CN" altLang="en-US" sz="1000" b="1" dirty="0">
                <a:solidFill>
                  <a:srgbClr val="E10000"/>
                </a:solidFill>
                <a:latin typeface="Arial" panose="020B0604020202020204" pitchFamily="34" charset="0"/>
                <a:ea typeface="微软雅黑" panose="020B0503020204020204" pitchFamily="34" charset="-122"/>
                <a:cs typeface="Arial" panose="020B0604020202020204" pitchFamily="34" charset="0"/>
              </a:rPr>
              <a:t>图：</a:t>
            </a:r>
            <a:r>
              <a:rPr lang="en-US" altLang="zh-CN" sz="1000" b="1" dirty="0">
                <a:solidFill>
                  <a:srgbClr val="E10000"/>
                </a:solidFill>
                <a:latin typeface="Arial" panose="020B0604020202020204" pitchFamily="34" charset="0"/>
                <a:ea typeface="微软雅黑" panose="020B0503020204020204" pitchFamily="34" charset="-122"/>
                <a:cs typeface="Arial" panose="020B0604020202020204" pitchFamily="34" charset="0"/>
              </a:rPr>
              <a:t>2020</a:t>
            </a:r>
            <a:r>
              <a:rPr lang="zh-CN" altLang="en-US" sz="1000" b="1" dirty="0">
                <a:solidFill>
                  <a:srgbClr val="E10000"/>
                </a:solidFill>
                <a:latin typeface="Arial" panose="020B0604020202020204" pitchFamily="34" charset="0"/>
                <a:ea typeface="微软雅黑" panose="020B0503020204020204" pitchFamily="34" charset="-122"/>
                <a:cs typeface="Arial" panose="020B0604020202020204" pitchFamily="34" charset="0"/>
              </a:rPr>
              <a:t>全球大丝束碳纤维市场格局</a:t>
            </a:r>
          </a:p>
        </p:txBody>
      </p:sp>
      <p:graphicFrame>
        <p:nvGraphicFramePr>
          <p:cNvPr id="26" name="图表 25"/>
          <p:cNvGraphicFramePr/>
          <p:nvPr>
            <p:extLst>
              <p:ext uri="{D42A27DB-BD31-4B8C-83A1-F6EECF244321}">
                <p14:modId xmlns:p14="http://schemas.microsoft.com/office/powerpoint/2010/main" val="3010564619"/>
              </p:ext>
            </p:extLst>
          </p:nvPr>
        </p:nvGraphicFramePr>
        <p:xfrm>
          <a:off x="264169" y="1614398"/>
          <a:ext cx="3749031" cy="4862602"/>
        </p:xfrm>
        <a:graphic>
          <a:graphicData uri="http://schemas.openxmlformats.org/drawingml/2006/chart">
            <c:chart xmlns:c="http://schemas.openxmlformats.org/drawingml/2006/chart" xmlns:r="http://schemas.openxmlformats.org/officeDocument/2006/relationships" r:id="rId5"/>
          </a:graphicData>
        </a:graphic>
      </p:graphicFrame>
      <p:sp>
        <p:nvSpPr>
          <p:cNvPr id="27" name="矩形 26"/>
          <p:cNvSpPr/>
          <p:nvPr/>
        </p:nvSpPr>
        <p:spPr>
          <a:xfrm>
            <a:off x="257422" y="1172345"/>
            <a:ext cx="3881677" cy="535724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9827" y="1275912"/>
            <a:ext cx="4762732" cy="24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日、美企业产能遥遥领先</a:t>
            </a:r>
          </a:p>
        </p:txBody>
      </p:sp>
      <p:graphicFrame>
        <p:nvGraphicFramePr>
          <p:cNvPr id="3" name="图表 2"/>
          <p:cNvGraphicFramePr/>
          <p:nvPr>
            <p:extLst>
              <p:ext uri="{D42A27DB-BD31-4B8C-83A1-F6EECF244321}">
                <p14:modId xmlns:p14="http://schemas.microsoft.com/office/powerpoint/2010/main" val="2470469384"/>
              </p:ext>
            </p:extLst>
          </p:nvPr>
        </p:nvGraphicFramePr>
        <p:xfrm>
          <a:off x="7995920" y="4307591"/>
          <a:ext cx="3854752" cy="2090078"/>
        </p:xfrm>
        <a:graphic>
          <a:graphicData uri="http://schemas.openxmlformats.org/drawingml/2006/chart">
            <c:chart xmlns:c="http://schemas.openxmlformats.org/drawingml/2006/chart" xmlns:r="http://schemas.openxmlformats.org/officeDocument/2006/relationships" r:id="rId6"/>
          </a:graphicData>
        </a:graphic>
      </p:graphicFrame>
      <p:sp>
        <p:nvSpPr>
          <p:cNvPr id="2" name="矩形 1"/>
          <p:cNvSpPr/>
          <p:nvPr/>
        </p:nvSpPr>
        <p:spPr>
          <a:xfrm>
            <a:off x="7723888" y="3928585"/>
            <a:ext cx="4210690" cy="255936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598817" y="1251045"/>
            <a:ext cx="3067050" cy="23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defRPr/>
            </a:pPr>
            <a:r>
              <a:rPr lang="zh-CN" altLang="en-US" sz="1100" b="1" dirty="0">
                <a:solidFill>
                  <a:srgbClr val="E10000"/>
                </a:solidFill>
                <a:latin typeface="Arial" panose="020B0604020202020204" pitchFamily="34" charset="0"/>
                <a:ea typeface="微软雅黑" panose="020B0503020204020204" pitchFamily="34" charset="-122"/>
                <a:cs typeface="Arial" panose="020B0604020202020204" pitchFamily="34" charset="0"/>
              </a:rPr>
              <a:t>国内碳纤维企业收入增长明显快于海外</a:t>
            </a:r>
          </a:p>
        </p:txBody>
      </p:sp>
      <p:sp>
        <p:nvSpPr>
          <p:cNvPr id="25" name="矩形 24"/>
          <p:cNvSpPr/>
          <p:nvPr/>
        </p:nvSpPr>
        <p:spPr>
          <a:xfrm>
            <a:off x="8389771" y="4091953"/>
            <a:ext cx="3067050" cy="23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zh-CN" altLang="en-US" sz="1100" b="1" dirty="0">
                <a:solidFill>
                  <a:srgbClr val="E10000"/>
                </a:solidFill>
                <a:latin typeface="Arial" panose="020B0604020202020204" pitchFamily="34" charset="0"/>
                <a:ea typeface="微软雅黑" panose="020B0503020204020204" pitchFamily="34" charset="-122"/>
                <a:cs typeface="Arial" panose="020B0604020202020204" pitchFamily="34" charset="0"/>
              </a:rPr>
              <a:t>进口碳纤维比例下降</a:t>
            </a:r>
          </a:p>
        </p:txBody>
      </p:sp>
      <p:graphicFrame>
        <p:nvGraphicFramePr>
          <p:cNvPr id="28" name="图表 27">
            <a:extLst>
              <a:ext uri="{FF2B5EF4-FFF2-40B4-BE49-F238E27FC236}">
                <a16:creationId xmlns:a16="http://schemas.microsoft.com/office/drawing/2014/main" id="{00000000-0008-0000-0B00-000004000000}"/>
              </a:ext>
            </a:extLst>
          </p:cNvPr>
          <p:cNvGraphicFramePr>
            <a:graphicFrameLocks/>
          </p:cNvGraphicFramePr>
          <p:nvPr>
            <p:extLst>
              <p:ext uri="{D42A27DB-BD31-4B8C-83A1-F6EECF244321}">
                <p14:modId xmlns:p14="http://schemas.microsoft.com/office/powerpoint/2010/main" val="1446280916"/>
              </p:ext>
            </p:extLst>
          </p:nvPr>
        </p:nvGraphicFramePr>
        <p:xfrm>
          <a:off x="7723888" y="1543480"/>
          <a:ext cx="4021071" cy="2011046"/>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876808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技术突破叠加规模效应，碳纤维行业供给曲线下移</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637137" y="2942978"/>
            <a:ext cx="5400600" cy="414020"/>
          </a:xfrm>
          <a:prstGeom prst="rect">
            <a:avLst/>
          </a:prstGeom>
          <a:noFill/>
          <a:ln w="9525">
            <a:noFill/>
          </a:ln>
        </p:spPr>
        <p:txBody>
          <a:bodyPr wrap="square">
            <a:spAutoFit/>
          </a:bodyPr>
          <a:lstStyle/>
          <a:p>
            <a:pPr algn="just" fontAlgn="auto">
              <a:lnSpc>
                <a:spcPct val="150000"/>
              </a:lnSpc>
            </a:pPr>
            <a:endParaRPr lang="en-US"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257422" y="6586254"/>
            <a:ext cx="5080000" cy="213995"/>
          </a:xfrm>
          <a:prstGeom prst="rect">
            <a:avLst/>
          </a:prstGeom>
          <a:noFill/>
          <a:ln w="9525">
            <a:noFill/>
          </a:ln>
        </p:spPr>
        <p:txBody>
          <a:bodyPr>
            <a:spAutoFit/>
          </a:bodyPr>
          <a:lstStyle/>
          <a:p>
            <a:pPr algn="l">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各公司招股说明书</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
        <p:nvSpPr>
          <p:cNvPr id="29" name="矩形 28"/>
          <p:cNvSpPr/>
          <p:nvPr/>
        </p:nvSpPr>
        <p:spPr>
          <a:xfrm>
            <a:off x="1818640" y="1617184"/>
            <a:ext cx="4762732" cy="24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碳纤维龙头企业的单位成本结构占比及变化趋势</a:t>
            </a:r>
          </a:p>
        </p:txBody>
      </p:sp>
      <p:graphicFrame>
        <p:nvGraphicFramePr>
          <p:cNvPr id="5" name="表格 4">
            <a:extLst>
              <a:ext uri="{FF2B5EF4-FFF2-40B4-BE49-F238E27FC236}">
                <a16:creationId xmlns:a16="http://schemas.microsoft.com/office/drawing/2014/main" id="{71091DB3-615C-4A76-92EB-D43857842100}"/>
              </a:ext>
            </a:extLst>
          </p:cNvPr>
          <p:cNvGraphicFramePr>
            <a:graphicFrameLocks noGrp="1"/>
          </p:cNvGraphicFramePr>
          <p:nvPr>
            <p:extLst>
              <p:ext uri="{D42A27DB-BD31-4B8C-83A1-F6EECF244321}">
                <p14:modId xmlns:p14="http://schemas.microsoft.com/office/powerpoint/2010/main" val="3020679687"/>
              </p:ext>
            </p:extLst>
          </p:nvPr>
        </p:nvGraphicFramePr>
        <p:xfrm>
          <a:off x="502919" y="2031994"/>
          <a:ext cx="7594599" cy="4368645"/>
        </p:xfrm>
        <a:graphic>
          <a:graphicData uri="http://schemas.openxmlformats.org/drawingml/2006/table">
            <a:tbl>
              <a:tblPr firstRow="1" firstCol="1" bandRow="1"/>
              <a:tblGrid>
                <a:gridCol w="1116406">
                  <a:extLst>
                    <a:ext uri="{9D8B030D-6E8A-4147-A177-3AD203B41FA5}">
                      <a16:colId xmlns:a16="http://schemas.microsoft.com/office/drawing/2014/main" val="1714285618"/>
                    </a:ext>
                  </a:extLst>
                </a:gridCol>
                <a:gridCol w="449601">
                  <a:extLst>
                    <a:ext uri="{9D8B030D-6E8A-4147-A177-3AD203B41FA5}">
                      <a16:colId xmlns:a16="http://schemas.microsoft.com/office/drawing/2014/main" val="135935436"/>
                    </a:ext>
                  </a:extLst>
                </a:gridCol>
                <a:gridCol w="451119">
                  <a:extLst>
                    <a:ext uri="{9D8B030D-6E8A-4147-A177-3AD203B41FA5}">
                      <a16:colId xmlns:a16="http://schemas.microsoft.com/office/drawing/2014/main" val="4071431221"/>
                    </a:ext>
                  </a:extLst>
                </a:gridCol>
                <a:gridCol w="470865">
                  <a:extLst>
                    <a:ext uri="{9D8B030D-6E8A-4147-A177-3AD203B41FA5}">
                      <a16:colId xmlns:a16="http://schemas.microsoft.com/office/drawing/2014/main" val="4131958610"/>
                    </a:ext>
                  </a:extLst>
                </a:gridCol>
                <a:gridCol w="451119">
                  <a:extLst>
                    <a:ext uri="{9D8B030D-6E8A-4147-A177-3AD203B41FA5}">
                      <a16:colId xmlns:a16="http://schemas.microsoft.com/office/drawing/2014/main" val="260753557"/>
                    </a:ext>
                  </a:extLst>
                </a:gridCol>
                <a:gridCol w="451119">
                  <a:extLst>
                    <a:ext uri="{9D8B030D-6E8A-4147-A177-3AD203B41FA5}">
                      <a16:colId xmlns:a16="http://schemas.microsoft.com/office/drawing/2014/main" val="2133616731"/>
                    </a:ext>
                  </a:extLst>
                </a:gridCol>
                <a:gridCol w="452639">
                  <a:extLst>
                    <a:ext uri="{9D8B030D-6E8A-4147-A177-3AD203B41FA5}">
                      <a16:colId xmlns:a16="http://schemas.microsoft.com/office/drawing/2014/main" val="1811434136"/>
                    </a:ext>
                  </a:extLst>
                </a:gridCol>
                <a:gridCol w="451119">
                  <a:extLst>
                    <a:ext uri="{9D8B030D-6E8A-4147-A177-3AD203B41FA5}">
                      <a16:colId xmlns:a16="http://schemas.microsoft.com/office/drawing/2014/main" val="3766312123"/>
                    </a:ext>
                  </a:extLst>
                </a:gridCol>
                <a:gridCol w="446562">
                  <a:extLst>
                    <a:ext uri="{9D8B030D-6E8A-4147-A177-3AD203B41FA5}">
                      <a16:colId xmlns:a16="http://schemas.microsoft.com/office/drawing/2014/main" val="37000084"/>
                    </a:ext>
                  </a:extLst>
                </a:gridCol>
                <a:gridCol w="460232">
                  <a:extLst>
                    <a:ext uri="{9D8B030D-6E8A-4147-A177-3AD203B41FA5}">
                      <a16:colId xmlns:a16="http://schemas.microsoft.com/office/drawing/2014/main" val="3166629444"/>
                    </a:ext>
                  </a:extLst>
                </a:gridCol>
                <a:gridCol w="452639">
                  <a:extLst>
                    <a:ext uri="{9D8B030D-6E8A-4147-A177-3AD203B41FA5}">
                      <a16:colId xmlns:a16="http://schemas.microsoft.com/office/drawing/2014/main" val="3844927261"/>
                    </a:ext>
                  </a:extLst>
                </a:gridCol>
                <a:gridCol w="446562">
                  <a:extLst>
                    <a:ext uri="{9D8B030D-6E8A-4147-A177-3AD203B41FA5}">
                      <a16:colId xmlns:a16="http://schemas.microsoft.com/office/drawing/2014/main" val="2478944776"/>
                    </a:ext>
                  </a:extLst>
                </a:gridCol>
                <a:gridCol w="520989">
                  <a:extLst>
                    <a:ext uri="{9D8B030D-6E8A-4147-A177-3AD203B41FA5}">
                      <a16:colId xmlns:a16="http://schemas.microsoft.com/office/drawing/2014/main" val="2220286583"/>
                    </a:ext>
                  </a:extLst>
                </a:gridCol>
                <a:gridCol w="448082">
                  <a:extLst>
                    <a:ext uri="{9D8B030D-6E8A-4147-A177-3AD203B41FA5}">
                      <a16:colId xmlns:a16="http://schemas.microsoft.com/office/drawing/2014/main" val="1377630850"/>
                    </a:ext>
                  </a:extLst>
                </a:gridCol>
                <a:gridCol w="525546">
                  <a:extLst>
                    <a:ext uri="{9D8B030D-6E8A-4147-A177-3AD203B41FA5}">
                      <a16:colId xmlns:a16="http://schemas.microsoft.com/office/drawing/2014/main" val="765165100"/>
                    </a:ext>
                  </a:extLst>
                </a:gridCol>
              </a:tblGrid>
              <a:tr h="291243">
                <a:tc>
                  <a:txBody>
                    <a:bodyPr/>
                    <a:lstStyle/>
                    <a:p>
                      <a:pPr algn="ctr"/>
                      <a:r>
                        <a:rPr lang="en-US" sz="10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a:noFill/>
                    </a:lnB>
                    <a:solidFill>
                      <a:srgbClr val="FF0000"/>
                    </a:solidFill>
                  </a:tcPr>
                </a:tc>
                <a:tc gridSpan="3">
                  <a:txBody>
                    <a:bodyPr/>
                    <a:lstStyle/>
                    <a:p>
                      <a:pPr algn="ctr"/>
                      <a:r>
                        <a:rPr lang="zh-CN"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吉林碳谷（原丝）</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a:noFill/>
                    </a:lnB>
                    <a:solidFill>
                      <a:srgbClr val="FF0000"/>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zh-CN"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中复神鹰</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a:noFill/>
                    </a:lnB>
                    <a:solidFill>
                      <a:srgbClr val="FF0000"/>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zh-CN"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光威复材</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a:noFill/>
                    </a:lnB>
                    <a:solidFill>
                      <a:srgbClr val="FF0000"/>
                    </a:solidFill>
                  </a:tcPr>
                </a:tc>
                <a:tc hMerge="1">
                  <a:txBody>
                    <a:bodyPr/>
                    <a:lstStyle/>
                    <a:p>
                      <a:endParaRPr lang="zh-CN" altLang="en-US"/>
                    </a:p>
                  </a:txBody>
                  <a:tcPr/>
                </a:tc>
                <a:tc hMerge="1">
                  <a:txBody>
                    <a:bodyPr/>
                    <a:lstStyle/>
                    <a:p>
                      <a:endParaRPr lang="zh-CN" altLang="en-US"/>
                    </a:p>
                  </a:txBody>
                  <a:tcPr/>
                </a:tc>
                <a:tc gridSpan="5">
                  <a:txBody>
                    <a:bodyPr/>
                    <a:lstStyle/>
                    <a:p>
                      <a:pPr algn="ctr"/>
                      <a:r>
                        <a:rPr lang="zh-CN"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中简科技</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a:noFill/>
                    </a:lnB>
                    <a:solidFill>
                      <a:srgbClr val="FF00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81449938"/>
                  </a:ext>
                </a:extLst>
              </a:tr>
              <a:tr h="291243">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2019</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2019</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2014</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2019</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10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305464662"/>
                  </a:ext>
                </a:extLst>
              </a:tr>
              <a:tr h="291243">
                <a:tc>
                  <a:txBody>
                    <a:bodyPr/>
                    <a:lstStyle/>
                    <a:p>
                      <a:pPr algn="ctr"/>
                      <a:r>
                        <a:rPr lang="zh-CN"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单位成本结构</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895764133"/>
                  </a:ext>
                </a:extLst>
              </a:tr>
              <a:tr h="291243">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单位直接材料成本</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61%</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9%</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89851857"/>
                  </a:ext>
                </a:extLst>
              </a:tr>
              <a:tr h="291243">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丙烯腈</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47969338"/>
                  </a:ext>
                </a:extLst>
              </a:tr>
              <a:tr h="291243">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油剂</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14%</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80995691"/>
                  </a:ext>
                </a:extLst>
              </a:tr>
              <a:tr h="291243">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单位直接人工成本</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14%</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14%</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71355834"/>
                  </a:ext>
                </a:extLst>
              </a:tr>
              <a:tr h="291243">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单位制造费用</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50%</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51%</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72%</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74%</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14776351"/>
                  </a:ext>
                </a:extLst>
              </a:tr>
              <a:tr h="291243">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单位能源成本</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31%</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24%</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612450350"/>
                  </a:ext>
                </a:extLst>
              </a:tr>
              <a:tr h="291243">
                <a:tc>
                  <a:txBody>
                    <a:bodyPr/>
                    <a:lstStyle/>
                    <a:p>
                      <a:pPr algn="ctr"/>
                      <a:r>
                        <a:rPr lang="zh-CN"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累计变化幅度</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gridSpan="3">
                  <a:txBody>
                    <a:bodyPr/>
                    <a:lstStyle/>
                    <a:p>
                      <a:pPr indent="95250"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2018-2020</a:t>
                      </a:r>
                      <a:r>
                        <a:rPr lang="zh-CN"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2018-2020</a:t>
                      </a:r>
                      <a:r>
                        <a:rPr lang="zh-CN"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2014-2016</a:t>
                      </a:r>
                      <a:r>
                        <a:rPr lang="zh-CN"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2016-2018</a:t>
                      </a:r>
                      <a:r>
                        <a:rPr lang="zh-CN"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hMerge="1">
                  <a:txBody>
                    <a:bodyPr/>
                    <a:lstStyle/>
                    <a:p>
                      <a:endParaRPr lang="zh-CN" altLang="en-US"/>
                    </a:p>
                  </a:txBody>
                  <a:tcPr/>
                </a:tc>
                <a:tc hMerge="1">
                  <a:txBody>
                    <a:bodyPr/>
                    <a:lstStyle/>
                    <a:p>
                      <a:endParaRPr lang="zh-CN" altLang="en-US"/>
                    </a:p>
                  </a:txBody>
                  <a:tcPr/>
                </a:tc>
                <a:tc gridSpan="2">
                  <a:txBody>
                    <a:bodyPr/>
                    <a:lstStyle/>
                    <a:p>
                      <a:pPr algn="ctr"/>
                      <a:r>
                        <a:rPr lang="en-US"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2018-2020</a:t>
                      </a:r>
                      <a:r>
                        <a:rPr lang="zh-CN" sz="10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hMerge="1">
                  <a:txBody>
                    <a:bodyPr/>
                    <a:lstStyle/>
                    <a:p>
                      <a:endParaRPr lang="zh-CN" altLang="en-US"/>
                    </a:p>
                  </a:txBody>
                  <a:tcPr/>
                </a:tc>
                <a:extLst>
                  <a:ext uri="{0D108BD9-81ED-4DB2-BD59-A6C34878D82A}">
                    <a16:rowId xmlns:a16="http://schemas.microsoft.com/office/drawing/2014/main" val="186523357"/>
                  </a:ext>
                </a:extLst>
              </a:tr>
              <a:tr h="291243">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单位成本</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indent="95250"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-36%</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-65%</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2">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extLst>
                  <a:ext uri="{0D108BD9-81ED-4DB2-BD59-A6C34878D82A}">
                    <a16:rowId xmlns:a16="http://schemas.microsoft.com/office/drawing/2014/main" val="196958582"/>
                  </a:ext>
                </a:extLst>
              </a:tr>
              <a:tr h="291243">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单位材料成本</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indent="95250"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-39%</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2">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extLst>
                  <a:ext uri="{0D108BD9-81ED-4DB2-BD59-A6C34878D82A}">
                    <a16:rowId xmlns:a16="http://schemas.microsoft.com/office/drawing/2014/main" val="636874917"/>
                  </a:ext>
                </a:extLst>
              </a:tr>
              <a:tr h="291243">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单位直接人工成本</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indent="95250"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-21%</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-24%</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-68%</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-33%</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2">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extLst>
                  <a:ext uri="{0D108BD9-81ED-4DB2-BD59-A6C34878D82A}">
                    <a16:rowId xmlns:a16="http://schemas.microsoft.com/office/drawing/2014/main" val="2054224323"/>
                  </a:ext>
                </a:extLst>
              </a:tr>
              <a:tr h="291243">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单位制造费用</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indent="95250"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-69%</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2">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extLst>
                  <a:ext uri="{0D108BD9-81ED-4DB2-BD59-A6C34878D82A}">
                    <a16:rowId xmlns:a16="http://schemas.microsoft.com/office/drawing/2014/main" val="340018050"/>
                  </a:ext>
                </a:extLst>
              </a:tr>
              <a:tr h="291243">
                <a:tc>
                  <a:txBody>
                    <a:bodyPr/>
                    <a:lstStyle/>
                    <a:p>
                      <a:pPr algn="ctr"/>
                      <a:r>
                        <a:rPr lang="zh-CN"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单位能源成本</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indent="95250"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-32%</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+7%</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-59%</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sz="10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10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gridSpan="2">
                  <a:txBody>
                    <a:bodyPr/>
                    <a:lstStyle/>
                    <a:p>
                      <a:pPr algn="ctr"/>
                      <a:r>
                        <a:rPr lang="en-US" sz="10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sz="1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extLst>
                  <a:ext uri="{0D108BD9-81ED-4DB2-BD59-A6C34878D82A}">
                    <a16:rowId xmlns:a16="http://schemas.microsoft.com/office/drawing/2014/main" val="2838001099"/>
                  </a:ext>
                </a:extLst>
              </a:tr>
            </a:tbl>
          </a:graphicData>
        </a:graphic>
      </p:graphicFrame>
      <p:graphicFrame>
        <p:nvGraphicFramePr>
          <p:cNvPr id="6" name="表格 5">
            <a:extLst>
              <a:ext uri="{FF2B5EF4-FFF2-40B4-BE49-F238E27FC236}">
                <a16:creationId xmlns:a16="http://schemas.microsoft.com/office/drawing/2014/main" id="{FA0F7DEC-D6AE-4F90-B123-16852DBE181E}"/>
              </a:ext>
            </a:extLst>
          </p:cNvPr>
          <p:cNvGraphicFramePr>
            <a:graphicFrameLocks noGrp="1"/>
          </p:cNvGraphicFramePr>
          <p:nvPr>
            <p:extLst>
              <p:ext uri="{D42A27DB-BD31-4B8C-83A1-F6EECF244321}">
                <p14:modId xmlns:p14="http://schemas.microsoft.com/office/powerpoint/2010/main" val="3688012719"/>
              </p:ext>
            </p:extLst>
          </p:nvPr>
        </p:nvGraphicFramePr>
        <p:xfrm>
          <a:off x="8290560" y="2031994"/>
          <a:ext cx="3688081" cy="4463500"/>
        </p:xfrm>
        <a:graphic>
          <a:graphicData uri="http://schemas.openxmlformats.org/drawingml/2006/table">
            <a:tbl>
              <a:tblPr firstRow="1" firstCol="1" bandRow="1"/>
              <a:tblGrid>
                <a:gridCol w="660400">
                  <a:extLst>
                    <a:ext uri="{9D8B030D-6E8A-4147-A177-3AD203B41FA5}">
                      <a16:colId xmlns:a16="http://schemas.microsoft.com/office/drawing/2014/main" val="547798353"/>
                    </a:ext>
                  </a:extLst>
                </a:gridCol>
                <a:gridCol w="822960">
                  <a:extLst>
                    <a:ext uri="{9D8B030D-6E8A-4147-A177-3AD203B41FA5}">
                      <a16:colId xmlns:a16="http://schemas.microsoft.com/office/drawing/2014/main" val="1901533154"/>
                    </a:ext>
                  </a:extLst>
                </a:gridCol>
                <a:gridCol w="497840">
                  <a:extLst>
                    <a:ext uri="{9D8B030D-6E8A-4147-A177-3AD203B41FA5}">
                      <a16:colId xmlns:a16="http://schemas.microsoft.com/office/drawing/2014/main" val="199687613"/>
                    </a:ext>
                  </a:extLst>
                </a:gridCol>
                <a:gridCol w="467360">
                  <a:extLst>
                    <a:ext uri="{9D8B030D-6E8A-4147-A177-3AD203B41FA5}">
                      <a16:colId xmlns:a16="http://schemas.microsoft.com/office/drawing/2014/main" val="2282127713"/>
                    </a:ext>
                  </a:extLst>
                </a:gridCol>
                <a:gridCol w="416560">
                  <a:extLst>
                    <a:ext uri="{9D8B030D-6E8A-4147-A177-3AD203B41FA5}">
                      <a16:colId xmlns:a16="http://schemas.microsoft.com/office/drawing/2014/main" val="3120688898"/>
                    </a:ext>
                  </a:extLst>
                </a:gridCol>
                <a:gridCol w="416560">
                  <a:extLst>
                    <a:ext uri="{9D8B030D-6E8A-4147-A177-3AD203B41FA5}">
                      <a16:colId xmlns:a16="http://schemas.microsoft.com/office/drawing/2014/main" val="1502425567"/>
                    </a:ext>
                  </a:extLst>
                </a:gridCol>
                <a:gridCol w="406401">
                  <a:extLst>
                    <a:ext uri="{9D8B030D-6E8A-4147-A177-3AD203B41FA5}">
                      <a16:colId xmlns:a16="http://schemas.microsoft.com/office/drawing/2014/main" val="3239485255"/>
                    </a:ext>
                  </a:extLst>
                </a:gridCol>
              </a:tblGrid>
              <a:tr h="364054">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zh-CN"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丙烯腈单耗</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en-US"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2016</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en-US"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2017</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2018</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2019</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en-US"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2020</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extLst>
                  <a:ext uri="{0D108BD9-81ED-4DB2-BD59-A6C34878D82A}">
                    <a16:rowId xmlns:a16="http://schemas.microsoft.com/office/drawing/2014/main" val="1671743634"/>
                  </a:ext>
                </a:extLst>
              </a:tr>
              <a:tr h="364054">
                <a:tc rowSpan="2">
                  <a:txBody>
                    <a:bodyPr/>
                    <a:lstStyle/>
                    <a:p>
                      <a:pPr algn="ctr"/>
                      <a:r>
                        <a:rPr lang="zh-CN"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吉林碳谷</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丙烯腈用量</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原丝产量</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1.00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0.98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0.95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95347156"/>
                  </a:ext>
                </a:extLst>
              </a:tr>
              <a:tr h="364054">
                <a:tc vMerge="1">
                  <a:txBody>
                    <a:bodyPr/>
                    <a:lstStyle/>
                    <a:p>
                      <a:endParaRPr lang="zh-CN" altLang="en-US"/>
                    </a:p>
                  </a:txBody>
                  <a:tcPr/>
                </a:tc>
                <a:tc>
                  <a:txBody>
                    <a:bodyPr/>
                    <a:lstStyle/>
                    <a:p>
                      <a:pPr algn="ctr"/>
                      <a:r>
                        <a:rPr lang="zh-CN"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推测：丙烯腈用量</a:t>
                      </a:r>
                      <a:r>
                        <a:rPr lang="en-US"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碳纤维产量</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2.10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2.05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2.00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1816294"/>
                  </a:ext>
                </a:extLst>
              </a:tr>
              <a:tr h="36405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中复神鹰</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丙烯腈用量</a:t>
                      </a:r>
                      <a:r>
                        <a:rPr lang="en-US"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碳纤维产量</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2.02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1.97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1.96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2609660"/>
                  </a:ext>
                </a:extLst>
              </a:tr>
              <a:tr h="36405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光威复材</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丙烯腈采购量</a:t>
                      </a:r>
                      <a:r>
                        <a:rPr lang="en-US"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碳纤维产量</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2.63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4728349"/>
                  </a:ext>
                </a:extLst>
              </a:tr>
              <a:tr h="364054">
                <a:tc rowSpan="2">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中简科技</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丙烯腈采购量</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原丝产量</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1.58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1.16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1.15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1.11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1.16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6089465"/>
                  </a:ext>
                </a:extLst>
              </a:tr>
              <a:tr h="364054">
                <a:tc vMerge="1">
                  <a:txBody>
                    <a:bodyPr/>
                    <a:lstStyle/>
                    <a:p>
                      <a:endParaRPr lang="zh-CN" altLang="en-US"/>
                    </a:p>
                  </a:txBody>
                  <a:tcPr/>
                </a:tc>
                <a:tc>
                  <a:txBody>
                    <a:bodyPr/>
                    <a:lstStyle/>
                    <a:p>
                      <a:pPr algn="ctr"/>
                      <a:r>
                        <a:rPr lang="zh-CN"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推测：丙烯腈用量</a:t>
                      </a:r>
                      <a:r>
                        <a:rPr lang="en-US"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b="1"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碳纤维产量</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2.30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2.22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2.32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88868611"/>
                  </a:ext>
                </a:extLst>
              </a:tr>
              <a:tr h="364054">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采购均价</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2016</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2018</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en-US"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2019</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tc>
                  <a:txBody>
                    <a:bodyPr/>
                    <a:lstStyle/>
                    <a:p>
                      <a:pPr algn="ctr"/>
                      <a:r>
                        <a:rPr lang="en-US" sz="900" b="1" kern="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2020</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a:noFill/>
                    </a:lnB>
                    <a:solidFill>
                      <a:srgbClr val="FF0000"/>
                    </a:solidFill>
                  </a:tcPr>
                </a:tc>
                <a:extLst>
                  <a:ext uri="{0D108BD9-81ED-4DB2-BD59-A6C34878D82A}">
                    <a16:rowId xmlns:a16="http://schemas.microsoft.com/office/drawing/2014/main" val="794018943"/>
                  </a:ext>
                </a:extLst>
              </a:tr>
              <a:tr h="36405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吉林碳谷</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万元</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1.3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0.7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25262850"/>
                  </a:ext>
                </a:extLst>
              </a:tr>
              <a:tr h="36405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中复神鹰</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万元</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1.4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0.8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56198008"/>
                  </a:ext>
                </a:extLst>
              </a:tr>
              <a:tr h="36405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光威复材</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万元</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0.8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7684783"/>
                  </a:ext>
                </a:extLst>
              </a:tr>
              <a:tr h="364054">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中简科技</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万元</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1.3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1.6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3267" marR="632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55548019"/>
                  </a:ext>
                </a:extLst>
              </a:tr>
            </a:tbl>
          </a:graphicData>
        </a:graphic>
      </p:graphicFrame>
      <p:sp>
        <p:nvSpPr>
          <p:cNvPr id="30" name="矩形 29">
            <a:extLst>
              <a:ext uri="{FF2B5EF4-FFF2-40B4-BE49-F238E27FC236}">
                <a16:creationId xmlns:a16="http://schemas.microsoft.com/office/drawing/2014/main" id="{AA726987-8D41-4705-A306-43CF49CB054F}"/>
              </a:ext>
            </a:extLst>
          </p:cNvPr>
          <p:cNvSpPr/>
          <p:nvPr/>
        </p:nvSpPr>
        <p:spPr>
          <a:xfrm>
            <a:off x="7574705" y="1617184"/>
            <a:ext cx="4762732" cy="24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国内龙头企业的丙烯腈单耗及采购均价</a:t>
            </a:r>
          </a:p>
        </p:txBody>
      </p:sp>
      <p:sp>
        <p:nvSpPr>
          <p:cNvPr id="32" name="文本框 31">
            <a:extLst>
              <a:ext uri="{FF2B5EF4-FFF2-40B4-BE49-F238E27FC236}">
                <a16:creationId xmlns:a16="http://schemas.microsoft.com/office/drawing/2014/main" id="{CF36BE8D-8649-4BFF-82B8-E91983DBEE76}"/>
              </a:ext>
            </a:extLst>
          </p:cNvPr>
          <p:cNvSpPr txBox="1"/>
          <p:nvPr/>
        </p:nvSpPr>
        <p:spPr>
          <a:xfrm>
            <a:off x="545194" y="981514"/>
            <a:ext cx="11266752" cy="646331"/>
          </a:xfrm>
          <a:prstGeom prst="rect">
            <a:avLst/>
          </a:prstGeom>
          <a:noFill/>
          <a:ln w="9525">
            <a:noFill/>
          </a:ln>
        </p:spPr>
        <p:txBody>
          <a:bodyPr wrap="square">
            <a:spAutoFit/>
          </a:bodyPr>
          <a:lstStyle/>
          <a:p>
            <a:pPr marL="171450" indent="-171450">
              <a:lnSpc>
                <a:spcPct val="150000"/>
              </a:lnSpc>
              <a:buFont typeface="Wingdings" panose="05000000000000000000" pitchFamily="2" charset="2"/>
              <a:buChar char="Ø"/>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相对于大丝束，小丝束碳纤维龙头企业成本更早迎来下降，我们判断原因是小丝束碳纤维的进口替代更为迫切，国内航空航天需求支撑下企业更快迎来</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成本下降。</a:t>
            </a:r>
            <a:endPar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从材料成本来看，丙烯腈单耗迎来下降，碳纤维原丝生产过程中耗用的主要原材料为丙烯腈及油剂，丙烯腈及油剂成本占总材料成本的 </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90</a:t>
            </a:r>
            <a:r>
              <a:rPr lang="en-US" alt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左右。</a:t>
            </a:r>
            <a:endPar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790813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503426" y="388642"/>
            <a:ext cx="805370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未来碳纤维成本继续下降可以期待</a:t>
            </a:r>
          </a:p>
        </p:txBody>
      </p:sp>
      <p:graphicFrame>
        <p:nvGraphicFramePr>
          <p:cNvPr id="24" name="表格 23"/>
          <p:cNvGraphicFramePr/>
          <p:nvPr>
            <p:custDataLst>
              <p:tags r:id="rId1"/>
            </p:custDataLst>
            <p:extLst>
              <p:ext uri="{D42A27DB-BD31-4B8C-83A1-F6EECF244321}">
                <p14:modId xmlns:p14="http://schemas.microsoft.com/office/powerpoint/2010/main" val="1641895322"/>
              </p:ext>
            </p:extLst>
          </p:nvPr>
        </p:nvGraphicFramePr>
        <p:xfrm>
          <a:off x="3211982" y="1519553"/>
          <a:ext cx="3188387" cy="1583139"/>
        </p:xfrm>
        <a:graphic>
          <a:graphicData uri="http://schemas.openxmlformats.org/drawingml/2006/table">
            <a:tbl>
              <a:tblPr firstRow="1" bandRow="1">
                <a:tableStyleId>{5C22544A-7EE6-4342-B048-85BDC9FD1C3A}</a:tableStyleId>
              </a:tblPr>
              <a:tblGrid>
                <a:gridCol w="1496923">
                  <a:extLst>
                    <a:ext uri="{9D8B030D-6E8A-4147-A177-3AD203B41FA5}">
                      <a16:colId xmlns:a16="http://schemas.microsoft.com/office/drawing/2014/main" val="20000"/>
                    </a:ext>
                  </a:extLst>
                </a:gridCol>
                <a:gridCol w="735097">
                  <a:extLst>
                    <a:ext uri="{9D8B030D-6E8A-4147-A177-3AD203B41FA5}">
                      <a16:colId xmlns:a16="http://schemas.microsoft.com/office/drawing/2014/main" val="20001"/>
                    </a:ext>
                  </a:extLst>
                </a:gridCol>
                <a:gridCol w="956367">
                  <a:extLst>
                    <a:ext uri="{9D8B030D-6E8A-4147-A177-3AD203B41FA5}">
                      <a16:colId xmlns:a16="http://schemas.microsoft.com/office/drawing/2014/main" val="20002"/>
                    </a:ext>
                  </a:extLst>
                </a:gridCol>
              </a:tblGrid>
              <a:tr h="317124">
                <a:tc>
                  <a:txBody>
                    <a:bodyPr/>
                    <a:lstStyle/>
                    <a:p>
                      <a:pPr indent="0" algn="ctr" fontAlgn="ctr">
                        <a:lnSpc>
                          <a:spcPct val="120000"/>
                        </a:lnSpc>
                        <a:buNone/>
                      </a:pPr>
                      <a:r>
                        <a:rPr lang="en-US" sz="900" b="1" dirty="0" err="1">
                          <a:solidFill>
                            <a:schemeClr val="bg1"/>
                          </a:solidFill>
                          <a:latin typeface="微软雅黑" panose="020B0503020204020204" pitchFamily="34" charset="-122"/>
                          <a:ea typeface="微软雅黑" panose="020B0503020204020204" pitchFamily="34" charset="-122"/>
                        </a:rPr>
                        <a:t>内容</a:t>
                      </a:r>
                      <a:endParaRPr lang="en-US" altLang="en-US" sz="9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solidFill>
                      <a:srgbClr val="E30613"/>
                    </a:solidFill>
                  </a:tcPr>
                </a:tc>
                <a:tc>
                  <a:txBody>
                    <a:bodyPr/>
                    <a:lstStyle/>
                    <a:p>
                      <a:pPr indent="0" algn="ctr" fontAlgn="ctr">
                        <a:lnSpc>
                          <a:spcPct val="120000"/>
                        </a:lnSpc>
                        <a:buNone/>
                      </a:pPr>
                      <a:r>
                        <a:rPr lang="en-US" sz="9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500t/a</a:t>
                      </a:r>
                      <a:endParaRPr lang="en-US" altLang="en-US" sz="9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solidFill>
                      <a:srgbClr val="E30613"/>
                    </a:solidFill>
                  </a:tcPr>
                </a:tc>
                <a:tc>
                  <a:txBody>
                    <a:bodyPr/>
                    <a:lstStyle/>
                    <a:p>
                      <a:pPr indent="0" algn="ctr" fontAlgn="ctr">
                        <a:lnSpc>
                          <a:spcPct val="120000"/>
                        </a:lnSpc>
                        <a:buNone/>
                      </a:pPr>
                      <a:r>
                        <a:rPr lang="en-US" sz="9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1500t/a</a:t>
                      </a:r>
                      <a:endParaRPr lang="en-US" altLang="en-US" sz="9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solidFill>
                      <a:srgbClr val="E30613"/>
                    </a:solidFill>
                  </a:tcPr>
                </a:tc>
                <a:extLst>
                  <a:ext uri="{0D108BD9-81ED-4DB2-BD59-A6C34878D82A}">
                    <a16:rowId xmlns:a16="http://schemas.microsoft.com/office/drawing/2014/main" val="10000"/>
                  </a:ext>
                </a:extLst>
              </a:tr>
              <a:tr h="294782">
                <a:tc>
                  <a:txBody>
                    <a:bodyPr/>
                    <a:lstStyle/>
                    <a:p>
                      <a:pPr indent="0" algn="ctr" fontAlgn="ctr">
                        <a:lnSpc>
                          <a:spcPct val="120000"/>
                        </a:lnSpc>
                        <a:buNone/>
                      </a:pPr>
                      <a:r>
                        <a:rPr lang="zh-CN"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直接成本占</a:t>
                      </a:r>
                      <a:r>
                        <a:rPr lang="zh-CN"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比</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lstStyle/>
                    <a:p>
                      <a:pPr indent="0" algn="ctr" fontAlgn="ctr">
                        <a:lnSpc>
                          <a:spcPct val="120000"/>
                        </a:lnSpc>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86</a:t>
                      </a:r>
                      <a:r>
                        <a:rPr lang="en-US" altLang="zh-CN"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lstStyle/>
                    <a:p>
                      <a:pPr indent="0" algn="ctr" fontAlgn="ctr">
                        <a:lnSpc>
                          <a:spcPct val="120000"/>
                        </a:lnSpc>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90.1%</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381669">
                <a:tc>
                  <a:txBody>
                    <a:bodyPr/>
                    <a:lstStyle/>
                    <a:p>
                      <a:pPr indent="0" algn="ctr" fontAlgn="ctr">
                        <a:lnSpc>
                          <a:spcPct val="120000"/>
                        </a:lnSpc>
                        <a:buNone/>
                      </a:pPr>
                      <a:r>
                        <a:rPr lang="en-US" sz="900" b="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固定资产折旧</a:t>
                      </a:r>
                      <a:r>
                        <a:rPr lang="zh-CN"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占比</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lstStyle/>
                    <a:p>
                      <a:pPr indent="0" algn="ctr" fontAlgn="ctr">
                        <a:lnSpc>
                          <a:spcPct val="120000"/>
                        </a:lnSpc>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12.6</a:t>
                      </a:r>
                      <a:r>
                        <a:rPr lang="en-US" altLang="zh-CN"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lstStyle/>
                    <a:p>
                      <a:pPr indent="0" algn="ctr" fontAlgn="ctr">
                        <a:lnSpc>
                          <a:spcPct val="120000"/>
                        </a:lnSpc>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8.6%</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94782">
                <a:tc>
                  <a:txBody>
                    <a:bodyPr/>
                    <a:lstStyle/>
                    <a:p>
                      <a:pPr indent="0" algn="ctr" fontAlgn="ctr">
                        <a:lnSpc>
                          <a:spcPct val="120000"/>
                        </a:lnSpc>
                        <a:buNone/>
                      </a:pPr>
                      <a:r>
                        <a:rPr lang="en-US" sz="900" b="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流动费用</a:t>
                      </a:r>
                      <a:r>
                        <a:rPr lang="zh-CN"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占比</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lstStyle/>
                    <a:p>
                      <a:pPr indent="0" algn="ctr" fontAlgn="ctr">
                        <a:lnSpc>
                          <a:spcPct val="120000"/>
                        </a:lnSpc>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1.4</a:t>
                      </a:r>
                      <a:r>
                        <a:rPr lang="en-US" altLang="zh-CN"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lstStyle/>
                    <a:p>
                      <a:pPr indent="0" algn="ctr" fontAlgn="ctr">
                        <a:lnSpc>
                          <a:spcPct val="120000"/>
                        </a:lnSpc>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1.3%</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94782">
                <a:tc>
                  <a:txBody>
                    <a:bodyPr/>
                    <a:lstStyle/>
                    <a:p>
                      <a:pPr indent="0" algn="ctr" fontAlgn="ctr">
                        <a:lnSpc>
                          <a:spcPct val="120000"/>
                        </a:lnSpc>
                        <a:buNone/>
                      </a:pPr>
                      <a:r>
                        <a:rPr lang="zh-CN"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单耗成本</a:t>
                      </a: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sz="900" b="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万元</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lstStyle/>
                    <a:p>
                      <a:pPr indent="0" algn="ctr" fontAlgn="ctr">
                        <a:lnSpc>
                          <a:spcPct val="120000"/>
                        </a:lnSpc>
                        <a:buNone/>
                      </a:pPr>
                      <a:r>
                        <a:rPr 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15.9</a:t>
                      </a:r>
                      <a:endPar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lstStyle/>
                    <a:p>
                      <a:pPr indent="0" algn="ctr" fontAlgn="ctr">
                        <a:lnSpc>
                          <a:spcPct val="120000"/>
                        </a:lnSpc>
                        <a:buNone/>
                      </a:pPr>
                      <a:r>
                        <a:rPr 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11.7</a:t>
                      </a:r>
                      <a:endPar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 name="矩形 25"/>
          <p:cNvSpPr/>
          <p:nvPr/>
        </p:nvSpPr>
        <p:spPr>
          <a:xfrm>
            <a:off x="6734962" y="1018485"/>
            <a:ext cx="5204148" cy="559694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260423" y="1017905"/>
            <a:ext cx="6306025" cy="559758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150724" y="3759436"/>
            <a:ext cx="4283201" cy="2638162"/>
            <a:chOff x="5392696" y="3326142"/>
            <a:chExt cx="5934717" cy="3001196"/>
          </a:xfrm>
        </p:grpSpPr>
        <p:sp>
          <p:nvSpPr>
            <p:cNvPr id="105" name="圆角矩形 104"/>
            <p:cNvSpPr/>
            <p:nvPr/>
          </p:nvSpPr>
          <p:spPr>
            <a:xfrm>
              <a:off x="7436795" y="5249595"/>
              <a:ext cx="3890617" cy="1077743"/>
            </a:xfrm>
            <a:prstGeom prst="roundRect">
              <a:avLst/>
            </a:prstGeom>
            <a:noFill/>
            <a:ln w="19050">
              <a:solidFill>
                <a:srgbClr val="DCB4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自选图形 77"/>
            <p:cNvSpPr>
              <a:spLocks noChangeArrowheads="1"/>
            </p:cNvSpPr>
            <p:nvPr/>
          </p:nvSpPr>
          <p:spPr bwMode="auto">
            <a:xfrm>
              <a:off x="7693721" y="3484928"/>
              <a:ext cx="1184837" cy="349695"/>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i="0" u="none" strike="noStrike" baseline="0" dirty="0">
                  <a:solidFill>
                    <a:schemeClr val="bg1"/>
                  </a:solidFill>
                  <a:latin typeface="微软雅黑" panose="020B0503020204020204" pitchFamily="34" charset="-122"/>
                  <a:ea typeface="微软雅黑" panose="020B0503020204020204" pitchFamily="34" charset="-122"/>
                </a:rPr>
                <a:t>原料</a:t>
              </a:r>
            </a:p>
          </p:txBody>
        </p:sp>
        <p:sp>
          <p:nvSpPr>
            <p:cNvPr id="70" name="自选图形 77"/>
            <p:cNvSpPr>
              <a:spLocks noChangeArrowheads="1"/>
            </p:cNvSpPr>
            <p:nvPr/>
          </p:nvSpPr>
          <p:spPr bwMode="auto">
            <a:xfrm>
              <a:off x="7717573" y="4041459"/>
              <a:ext cx="1184837" cy="349695"/>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chemeClr val="bg1"/>
                  </a:solidFill>
                  <a:latin typeface="微软雅黑" panose="020B0503020204020204" pitchFamily="34" charset="-122"/>
                  <a:ea typeface="微软雅黑" panose="020B0503020204020204" pitchFamily="34" charset="-122"/>
                </a:rPr>
                <a:t>工艺</a:t>
              </a:r>
              <a:endParaRPr lang="zh-CN" altLang="en-US" sz="105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71" name="自选图形 77"/>
            <p:cNvSpPr>
              <a:spLocks noChangeArrowheads="1"/>
            </p:cNvSpPr>
            <p:nvPr/>
          </p:nvSpPr>
          <p:spPr bwMode="auto">
            <a:xfrm>
              <a:off x="7717573" y="4620005"/>
              <a:ext cx="1184837" cy="349695"/>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i="0" u="none" strike="noStrike" baseline="0" dirty="0">
                  <a:solidFill>
                    <a:schemeClr val="bg1"/>
                  </a:solidFill>
                  <a:latin typeface="微软雅黑" panose="020B0503020204020204" pitchFamily="34" charset="-122"/>
                  <a:ea typeface="微软雅黑" panose="020B0503020204020204" pitchFamily="34" charset="-122"/>
                </a:rPr>
                <a:t>设备</a:t>
              </a:r>
            </a:p>
          </p:txBody>
        </p:sp>
        <p:sp>
          <p:nvSpPr>
            <p:cNvPr id="73" name="自选图形 77"/>
            <p:cNvSpPr>
              <a:spLocks noChangeArrowheads="1"/>
            </p:cNvSpPr>
            <p:nvPr/>
          </p:nvSpPr>
          <p:spPr bwMode="auto">
            <a:xfrm>
              <a:off x="9436363" y="3452980"/>
              <a:ext cx="1768042" cy="372484"/>
            </a:xfrm>
            <a:prstGeom prst="roundRect">
              <a:avLst>
                <a:gd name="adj" fmla="val 16667"/>
              </a:avLst>
            </a:prstGeom>
            <a:solidFill>
              <a:srgbClr val="FA6400"/>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dirty="0">
                  <a:solidFill>
                    <a:schemeClr val="bg1"/>
                  </a:solidFill>
                  <a:latin typeface="微软雅黑" panose="020B0503020204020204" pitchFamily="34" charset="-122"/>
                  <a:ea typeface="微软雅黑" panose="020B0503020204020204" pitchFamily="34" charset="-122"/>
                </a:rPr>
                <a:t>开发廉价、可替代的原材料和前驱体</a:t>
              </a:r>
              <a:endParaRPr lang="zh-CN" altLang="en-US" sz="90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74" name="自选图形 77"/>
            <p:cNvSpPr>
              <a:spLocks noChangeArrowheads="1"/>
            </p:cNvSpPr>
            <p:nvPr/>
          </p:nvSpPr>
          <p:spPr bwMode="auto">
            <a:xfrm>
              <a:off x="9450800" y="3994640"/>
              <a:ext cx="1753605" cy="328468"/>
            </a:xfrm>
            <a:prstGeom prst="roundRect">
              <a:avLst>
                <a:gd name="adj" fmla="val 16667"/>
              </a:avLst>
            </a:prstGeom>
            <a:solidFill>
              <a:srgbClr val="FA6400"/>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dirty="0">
                  <a:solidFill>
                    <a:schemeClr val="bg1"/>
                  </a:solidFill>
                  <a:latin typeface="微软雅黑" panose="020B0503020204020204" pitchFamily="34" charset="-122"/>
                  <a:ea typeface="微软雅黑" panose="020B0503020204020204" pitchFamily="34" charset="-122"/>
                </a:rPr>
                <a:t>采用干喷</a:t>
              </a:r>
              <a:r>
                <a:rPr lang="en-US" altLang="zh-CN" sz="900" b="1" dirty="0">
                  <a:solidFill>
                    <a:schemeClr val="bg1"/>
                  </a:solidFill>
                  <a:latin typeface="微软雅黑" panose="020B0503020204020204" pitchFamily="34" charset="-122"/>
                  <a:ea typeface="微软雅黑" panose="020B0503020204020204" pitchFamily="34" charset="-122"/>
                </a:rPr>
                <a:t>-</a:t>
              </a:r>
              <a:r>
                <a:rPr lang="zh-CN" altLang="en-US" sz="900" b="1" dirty="0">
                  <a:solidFill>
                    <a:schemeClr val="bg1"/>
                  </a:solidFill>
                  <a:latin typeface="微软雅黑" panose="020B0503020204020204" pitchFamily="34" charset="-122"/>
                  <a:ea typeface="微软雅黑" panose="020B0503020204020204" pitchFamily="34" charset="-122"/>
                </a:rPr>
                <a:t>湿纺技术，提高生产效率</a:t>
              </a:r>
              <a:endParaRPr lang="zh-CN" altLang="en-US" sz="90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75" name="自选图形 77"/>
            <p:cNvSpPr>
              <a:spLocks noChangeArrowheads="1"/>
            </p:cNvSpPr>
            <p:nvPr/>
          </p:nvSpPr>
          <p:spPr bwMode="auto">
            <a:xfrm>
              <a:off x="9450800" y="4590546"/>
              <a:ext cx="1605065" cy="366592"/>
            </a:xfrm>
            <a:prstGeom prst="roundRect">
              <a:avLst>
                <a:gd name="adj" fmla="val 16667"/>
              </a:avLst>
            </a:prstGeom>
            <a:solidFill>
              <a:srgbClr val="FA6400"/>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推进设备国产化，降低折旧</a:t>
              </a:r>
            </a:p>
          </p:txBody>
        </p:sp>
        <p:sp>
          <p:nvSpPr>
            <p:cNvPr id="76" name="箭头: 左 1"/>
            <p:cNvSpPr/>
            <p:nvPr/>
          </p:nvSpPr>
          <p:spPr>
            <a:xfrm rot="10800000">
              <a:off x="8978463" y="4063473"/>
              <a:ext cx="444080" cy="235690"/>
            </a:xfrm>
            <a:prstGeom prst="lef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77" name="箭头: 左 1"/>
            <p:cNvSpPr/>
            <p:nvPr/>
          </p:nvSpPr>
          <p:spPr>
            <a:xfrm rot="10800000">
              <a:off x="8951358" y="3541930"/>
              <a:ext cx="444080" cy="235690"/>
            </a:xfrm>
            <a:prstGeom prst="lef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78" name="箭头: 左 1"/>
            <p:cNvSpPr/>
            <p:nvPr/>
          </p:nvSpPr>
          <p:spPr>
            <a:xfrm rot="10800000">
              <a:off x="8947346" y="4636304"/>
              <a:ext cx="444080" cy="235690"/>
            </a:xfrm>
            <a:prstGeom prst="lef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79" name="自选图形 77"/>
            <p:cNvSpPr>
              <a:spLocks noChangeArrowheads="1"/>
            </p:cNvSpPr>
            <p:nvPr/>
          </p:nvSpPr>
          <p:spPr bwMode="auto">
            <a:xfrm>
              <a:off x="5392696" y="4878979"/>
              <a:ext cx="1184838" cy="349696"/>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00" b="1" i="0" u="none" strike="noStrike" baseline="0" dirty="0">
                  <a:solidFill>
                    <a:schemeClr val="bg1"/>
                  </a:solidFill>
                  <a:latin typeface="微软雅黑" panose="020B0503020204020204" pitchFamily="34" charset="-122"/>
                  <a:ea typeface="微软雅黑" panose="020B0503020204020204" pitchFamily="34" charset="-122"/>
                </a:rPr>
                <a:t>碳纤维降本</a:t>
              </a:r>
            </a:p>
          </p:txBody>
        </p:sp>
        <p:sp>
          <p:nvSpPr>
            <p:cNvPr id="80" name="自选图形 77"/>
            <p:cNvSpPr>
              <a:spLocks noChangeArrowheads="1"/>
            </p:cNvSpPr>
            <p:nvPr/>
          </p:nvSpPr>
          <p:spPr bwMode="auto">
            <a:xfrm>
              <a:off x="7717573" y="5583527"/>
              <a:ext cx="1184837" cy="349695"/>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chemeClr val="bg1"/>
                  </a:solidFill>
                  <a:latin typeface="微软雅黑" panose="020B0503020204020204" pitchFamily="34" charset="-122"/>
                  <a:ea typeface="微软雅黑" panose="020B0503020204020204" pitchFamily="34" charset="-122"/>
                </a:rPr>
                <a:t>规模</a:t>
              </a:r>
              <a:endParaRPr lang="zh-CN" altLang="en-US" sz="105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84" name="自选图形 77"/>
            <p:cNvSpPr>
              <a:spLocks noChangeArrowheads="1"/>
            </p:cNvSpPr>
            <p:nvPr/>
          </p:nvSpPr>
          <p:spPr bwMode="auto">
            <a:xfrm>
              <a:off x="9469457" y="5583527"/>
              <a:ext cx="1633941" cy="350976"/>
            </a:xfrm>
            <a:prstGeom prst="roundRect">
              <a:avLst>
                <a:gd name="adj" fmla="val 16667"/>
              </a:avLst>
            </a:prstGeom>
            <a:solidFill>
              <a:srgbClr val="FA6400"/>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chemeClr val="bg1"/>
                  </a:solidFill>
                  <a:latin typeface="微软雅黑" panose="020B0503020204020204" pitchFamily="34" charset="-122"/>
                  <a:ea typeface="微软雅黑" panose="020B0503020204020204" pitchFamily="34" charset="-122"/>
                </a:rPr>
                <a:t>扩大产线规模</a:t>
              </a:r>
              <a:endParaRPr lang="zh-CN" altLang="en-US" sz="105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87" name="箭头: 左 1"/>
            <p:cNvSpPr/>
            <p:nvPr/>
          </p:nvSpPr>
          <p:spPr>
            <a:xfrm rot="10800000">
              <a:off x="8940012" y="5643063"/>
              <a:ext cx="444080" cy="235690"/>
            </a:xfrm>
            <a:prstGeom prst="lef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97" name="自选图形 77"/>
            <p:cNvSpPr>
              <a:spLocks noChangeArrowheads="1"/>
            </p:cNvSpPr>
            <p:nvPr/>
          </p:nvSpPr>
          <p:spPr bwMode="auto">
            <a:xfrm>
              <a:off x="7255791" y="5284697"/>
              <a:ext cx="424180" cy="946277"/>
            </a:xfrm>
            <a:prstGeom prst="roundRect">
              <a:avLst>
                <a:gd name="adj" fmla="val 16667"/>
              </a:avLst>
            </a:prstGeom>
            <a:solidFill>
              <a:srgbClr val="E30613"/>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chemeClr val="bg1"/>
                  </a:solidFill>
                  <a:latin typeface="微软雅黑" panose="020B0503020204020204" pitchFamily="34" charset="-122"/>
                  <a:ea typeface="微软雅黑" panose="020B0503020204020204" pitchFamily="34" charset="-122"/>
                </a:rPr>
                <a:t>短期</a:t>
              </a:r>
              <a:r>
                <a:rPr lang="zh-CN" altLang="en-US" sz="1050" b="1" i="0" u="none" strike="noStrike" baseline="0" dirty="0">
                  <a:solidFill>
                    <a:schemeClr val="bg1"/>
                  </a:solidFill>
                  <a:latin typeface="微软雅黑" panose="020B0503020204020204" pitchFamily="34" charset="-122"/>
                  <a:ea typeface="微软雅黑" panose="020B0503020204020204" pitchFamily="34" charset="-122"/>
                </a:rPr>
                <a:t>路径</a:t>
              </a:r>
            </a:p>
          </p:txBody>
        </p:sp>
        <p:cxnSp>
          <p:nvCxnSpPr>
            <p:cNvPr id="98" name="肘形连接符 97"/>
            <p:cNvCxnSpPr>
              <a:stCxn id="79" idx="3"/>
              <a:endCxn id="97" idx="1"/>
            </p:cNvCxnSpPr>
            <p:nvPr/>
          </p:nvCxnSpPr>
          <p:spPr>
            <a:xfrm>
              <a:off x="6577330" y="5053965"/>
              <a:ext cx="678180" cy="703580"/>
            </a:xfrm>
            <a:prstGeom prst="bentConnector3">
              <a:avLst>
                <a:gd name="adj1" fmla="val 44475"/>
              </a:avLst>
            </a:prstGeom>
            <a:ln w="31750">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99" name="肘形连接符 98"/>
            <p:cNvCxnSpPr>
              <a:stCxn id="79" idx="3"/>
              <a:endCxn id="90" idx="1"/>
            </p:cNvCxnSpPr>
            <p:nvPr/>
          </p:nvCxnSpPr>
          <p:spPr>
            <a:xfrm flipV="1">
              <a:off x="6577330" y="4190365"/>
              <a:ext cx="601345" cy="863600"/>
            </a:xfrm>
            <a:prstGeom prst="bentConnector3">
              <a:avLst>
                <a:gd name="adj1" fmla="val 50053"/>
              </a:avLst>
            </a:prstGeom>
            <a:ln w="317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7" name="圆角矩形 106"/>
            <p:cNvSpPr/>
            <p:nvPr/>
          </p:nvSpPr>
          <p:spPr>
            <a:xfrm>
              <a:off x="7370141" y="3326142"/>
              <a:ext cx="3957272" cy="1754278"/>
            </a:xfrm>
            <a:prstGeom prst="roundRect">
              <a:avLst/>
            </a:prstGeom>
            <a:noFill/>
            <a:ln w="19050">
              <a:solidFill>
                <a:srgbClr val="DCB4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自选图形 77"/>
            <p:cNvSpPr>
              <a:spLocks noChangeArrowheads="1"/>
            </p:cNvSpPr>
            <p:nvPr/>
          </p:nvSpPr>
          <p:spPr bwMode="auto">
            <a:xfrm>
              <a:off x="7178763" y="3717578"/>
              <a:ext cx="424180" cy="946277"/>
            </a:xfrm>
            <a:prstGeom prst="roundRect">
              <a:avLst>
                <a:gd name="adj" fmla="val 16667"/>
              </a:avLst>
            </a:prstGeom>
            <a:solidFill>
              <a:srgbClr val="E30613"/>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chemeClr val="bg1"/>
                  </a:solidFill>
                  <a:latin typeface="微软雅黑" panose="020B0503020204020204" pitchFamily="34" charset="-122"/>
                  <a:ea typeface="微软雅黑" panose="020B0503020204020204" pitchFamily="34" charset="-122"/>
                </a:rPr>
                <a:t>中长期</a:t>
              </a:r>
              <a:r>
                <a:rPr lang="zh-CN" altLang="en-US" sz="1050" b="1" i="0" u="none" strike="noStrike" baseline="0" dirty="0">
                  <a:solidFill>
                    <a:schemeClr val="bg1"/>
                  </a:solidFill>
                  <a:latin typeface="微软雅黑" panose="020B0503020204020204" pitchFamily="34" charset="-122"/>
                  <a:ea typeface="微软雅黑" panose="020B0503020204020204" pitchFamily="34" charset="-122"/>
                </a:rPr>
                <a:t>路径</a:t>
              </a:r>
            </a:p>
          </p:txBody>
        </p:sp>
      </p:grpSp>
      <p:sp>
        <p:nvSpPr>
          <p:cNvPr id="3" name="文本框 2"/>
          <p:cNvSpPr txBox="1"/>
          <p:nvPr/>
        </p:nvSpPr>
        <p:spPr>
          <a:xfrm>
            <a:off x="1483580" y="1077815"/>
            <a:ext cx="3609421" cy="33669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产线规模越大，单耗成本越低</a:t>
            </a:r>
          </a:p>
        </p:txBody>
      </p:sp>
      <p:sp>
        <p:nvSpPr>
          <p:cNvPr id="4" name="文本框 3"/>
          <p:cNvSpPr txBox="1"/>
          <p:nvPr/>
        </p:nvSpPr>
        <p:spPr>
          <a:xfrm>
            <a:off x="686732" y="3370908"/>
            <a:ext cx="3163570" cy="336695"/>
          </a:xfrm>
          <a:prstGeom prst="rect">
            <a:avLst/>
          </a:prstGeom>
          <a:noFill/>
          <a:ln w="9525">
            <a:noFill/>
          </a:ln>
        </p:spPr>
        <p:txBody>
          <a:bodyPr wrap="square">
            <a:spAutoFit/>
          </a:bodyPr>
          <a:lstStyle/>
          <a:p>
            <a:pPr indent="0" algn="ctr"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碳纤维降本路径</a:t>
            </a:r>
          </a:p>
        </p:txBody>
      </p:sp>
      <p:grpSp>
        <p:nvGrpSpPr>
          <p:cNvPr id="13" name="组合 12"/>
          <p:cNvGrpSpPr/>
          <p:nvPr/>
        </p:nvGrpSpPr>
        <p:grpSpPr>
          <a:xfrm>
            <a:off x="624887" y="4033876"/>
            <a:ext cx="932151" cy="2320120"/>
            <a:chOff x="5968544" y="3084170"/>
            <a:chExt cx="1202228" cy="3252252"/>
          </a:xfrm>
          <a:solidFill>
            <a:srgbClr val="004678"/>
          </a:solidFill>
        </p:grpSpPr>
        <p:sp>
          <p:nvSpPr>
            <p:cNvPr id="40" name="自选图形 77"/>
            <p:cNvSpPr>
              <a:spLocks noChangeArrowheads="1"/>
            </p:cNvSpPr>
            <p:nvPr/>
          </p:nvSpPr>
          <p:spPr bwMode="auto">
            <a:xfrm>
              <a:off x="5985935" y="3084170"/>
              <a:ext cx="1184837" cy="349695"/>
            </a:xfrm>
            <a:prstGeom prst="roundRect">
              <a:avLst>
                <a:gd name="adj" fmla="val 16667"/>
              </a:avLst>
            </a:prstGeom>
            <a:grp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原丝制备</a:t>
              </a:r>
              <a:endParaRPr lang="en-US" altLang="zh-CN" sz="900" b="1" i="0" u="none" strike="noStrike" baseline="0" dirty="0">
                <a:solidFill>
                  <a:schemeClr val="bg1"/>
                </a:solidFill>
                <a:latin typeface="微软雅黑" panose="020B0503020204020204" pitchFamily="34" charset="-122"/>
                <a:ea typeface="微软雅黑" panose="020B0503020204020204" pitchFamily="34" charset="-122"/>
              </a:endParaRPr>
            </a:p>
            <a:p>
              <a:pPr algn="ctr" rtl="0">
                <a:defRPr sz="1000"/>
              </a:pP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a:t>
              </a:r>
              <a:r>
                <a:rPr lang="en-US" altLang="zh-CN" sz="900" b="1" i="0" u="none" strike="noStrike" baseline="0" dirty="0">
                  <a:solidFill>
                    <a:schemeClr val="bg1"/>
                  </a:solidFill>
                  <a:latin typeface="微软雅黑" panose="020B0503020204020204" pitchFamily="34" charset="-122"/>
                  <a:ea typeface="微软雅黑" panose="020B0503020204020204" pitchFamily="34" charset="-122"/>
                </a:rPr>
                <a:t>51%</a:t>
              </a: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a:t>
              </a:r>
            </a:p>
          </p:txBody>
        </p:sp>
        <p:sp>
          <p:nvSpPr>
            <p:cNvPr id="41" name="自选图形 77"/>
            <p:cNvSpPr>
              <a:spLocks noChangeArrowheads="1"/>
            </p:cNvSpPr>
            <p:nvPr/>
          </p:nvSpPr>
          <p:spPr bwMode="auto">
            <a:xfrm>
              <a:off x="5968544" y="3780833"/>
              <a:ext cx="1184837" cy="378671"/>
            </a:xfrm>
            <a:prstGeom prst="roundRect">
              <a:avLst>
                <a:gd name="adj" fmla="val 16667"/>
              </a:avLst>
            </a:prstGeom>
            <a:grp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dirty="0">
                  <a:solidFill>
                    <a:schemeClr val="bg1"/>
                  </a:solidFill>
                  <a:latin typeface="微软雅黑" panose="020B0503020204020204" pitchFamily="34" charset="-122"/>
                  <a:ea typeface="微软雅黑" panose="020B0503020204020204" pitchFamily="34" charset="-122"/>
                </a:rPr>
                <a:t>氧化</a:t>
              </a:r>
              <a:endParaRPr lang="en-US" altLang="zh-CN" sz="900" b="1" dirty="0">
                <a:solidFill>
                  <a:schemeClr val="bg1"/>
                </a:solidFill>
                <a:latin typeface="微软雅黑" panose="020B0503020204020204" pitchFamily="34" charset="-122"/>
                <a:ea typeface="微软雅黑" panose="020B0503020204020204" pitchFamily="34" charset="-122"/>
              </a:endParaRPr>
            </a:p>
            <a:p>
              <a:pPr algn="ctr" rtl="0">
                <a:defRPr sz="1000"/>
              </a:pP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a:t>
              </a:r>
              <a:r>
                <a:rPr lang="en-US" altLang="zh-CN" sz="900" b="1" i="0" u="none" strike="noStrike" baseline="0" dirty="0">
                  <a:solidFill>
                    <a:schemeClr val="bg1"/>
                  </a:solidFill>
                  <a:latin typeface="微软雅黑" panose="020B0503020204020204" pitchFamily="34" charset="-122"/>
                  <a:ea typeface="微软雅黑" panose="020B0503020204020204" pitchFamily="34" charset="-122"/>
                </a:rPr>
                <a:t>16%</a:t>
              </a: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a:t>
              </a:r>
            </a:p>
          </p:txBody>
        </p:sp>
        <p:sp>
          <p:nvSpPr>
            <p:cNvPr id="42" name="自选图形 77"/>
            <p:cNvSpPr>
              <a:spLocks noChangeArrowheads="1"/>
            </p:cNvSpPr>
            <p:nvPr/>
          </p:nvSpPr>
          <p:spPr bwMode="auto">
            <a:xfrm>
              <a:off x="5968545" y="4506472"/>
              <a:ext cx="1184837" cy="378671"/>
            </a:xfrm>
            <a:prstGeom prst="roundRect">
              <a:avLst>
                <a:gd name="adj" fmla="val 16667"/>
              </a:avLst>
            </a:prstGeom>
            <a:grp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dirty="0">
                  <a:solidFill>
                    <a:schemeClr val="bg1"/>
                  </a:solidFill>
                  <a:latin typeface="微软雅黑" panose="020B0503020204020204" pitchFamily="34" charset="-122"/>
                  <a:ea typeface="微软雅黑" panose="020B0503020204020204" pitchFamily="34" charset="-122"/>
                </a:rPr>
                <a:t>碳化</a:t>
              </a:r>
              <a:endParaRPr lang="en-US" altLang="zh-CN" sz="900" b="1" dirty="0">
                <a:solidFill>
                  <a:schemeClr val="bg1"/>
                </a:solidFill>
                <a:latin typeface="微软雅黑" panose="020B0503020204020204" pitchFamily="34" charset="-122"/>
                <a:ea typeface="微软雅黑" panose="020B0503020204020204" pitchFamily="34" charset="-122"/>
              </a:endParaRPr>
            </a:p>
            <a:p>
              <a:pPr algn="ctr" rtl="0">
                <a:defRPr sz="1000"/>
              </a:pP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a:t>
              </a:r>
              <a:r>
                <a:rPr lang="en-US" altLang="zh-CN" sz="900" b="1" dirty="0">
                  <a:solidFill>
                    <a:schemeClr val="bg1"/>
                  </a:solidFill>
                  <a:latin typeface="微软雅黑" panose="020B0503020204020204" pitchFamily="34" charset="-122"/>
                  <a:ea typeface="微软雅黑" panose="020B0503020204020204" pitchFamily="34" charset="-122"/>
                </a:rPr>
                <a:t>23%</a:t>
              </a: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a:t>
              </a:r>
            </a:p>
          </p:txBody>
        </p:sp>
        <p:sp>
          <p:nvSpPr>
            <p:cNvPr id="43" name="自选图形 77"/>
            <p:cNvSpPr>
              <a:spLocks noChangeArrowheads="1"/>
            </p:cNvSpPr>
            <p:nvPr/>
          </p:nvSpPr>
          <p:spPr bwMode="auto">
            <a:xfrm>
              <a:off x="5968545" y="5232111"/>
              <a:ext cx="1184837" cy="378671"/>
            </a:xfrm>
            <a:prstGeom prst="roundRect">
              <a:avLst>
                <a:gd name="adj" fmla="val 16667"/>
              </a:avLst>
            </a:prstGeom>
            <a:grp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dirty="0">
                  <a:solidFill>
                    <a:schemeClr val="bg1"/>
                  </a:solidFill>
                  <a:latin typeface="微软雅黑" panose="020B0503020204020204" pitchFamily="34" charset="-122"/>
                  <a:ea typeface="微软雅黑" panose="020B0503020204020204" pitchFamily="34" charset="-122"/>
                </a:rPr>
                <a:t>表面上浆</a:t>
              </a:r>
              <a:endParaRPr lang="en-US" altLang="zh-CN" sz="900" b="1" dirty="0">
                <a:solidFill>
                  <a:schemeClr val="bg1"/>
                </a:solidFill>
                <a:latin typeface="微软雅黑" panose="020B0503020204020204" pitchFamily="34" charset="-122"/>
                <a:ea typeface="微软雅黑" panose="020B0503020204020204" pitchFamily="34" charset="-122"/>
              </a:endParaRPr>
            </a:p>
            <a:p>
              <a:pPr algn="ctr" rtl="0">
                <a:defRPr sz="1000"/>
              </a:pP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a:t>
              </a:r>
              <a:r>
                <a:rPr lang="en-US" altLang="zh-CN" sz="900" b="1" dirty="0">
                  <a:solidFill>
                    <a:schemeClr val="bg1"/>
                  </a:solidFill>
                  <a:latin typeface="微软雅黑" panose="020B0503020204020204" pitchFamily="34" charset="-122"/>
                  <a:ea typeface="微软雅黑" panose="020B0503020204020204" pitchFamily="34" charset="-122"/>
                </a:rPr>
                <a:t>4</a:t>
              </a:r>
              <a:r>
                <a:rPr lang="en-US" altLang="zh-CN" sz="900" b="1" i="0" u="none" strike="noStrike" baseline="0" dirty="0">
                  <a:solidFill>
                    <a:schemeClr val="bg1"/>
                  </a:solidFill>
                  <a:latin typeface="微软雅黑" panose="020B0503020204020204" pitchFamily="34" charset="-122"/>
                  <a:ea typeface="微软雅黑" panose="020B0503020204020204" pitchFamily="34" charset="-122"/>
                </a:rPr>
                <a:t>%</a:t>
              </a: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a:t>
              </a:r>
            </a:p>
          </p:txBody>
        </p:sp>
        <p:sp>
          <p:nvSpPr>
            <p:cNvPr id="44" name="自选图形 77"/>
            <p:cNvSpPr>
              <a:spLocks noChangeArrowheads="1"/>
            </p:cNvSpPr>
            <p:nvPr/>
          </p:nvSpPr>
          <p:spPr bwMode="auto">
            <a:xfrm>
              <a:off x="5980801" y="5957751"/>
              <a:ext cx="1184837" cy="378671"/>
            </a:xfrm>
            <a:prstGeom prst="roundRect">
              <a:avLst>
                <a:gd name="adj" fmla="val 16667"/>
              </a:avLst>
            </a:prstGeom>
            <a:grp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dirty="0">
                  <a:solidFill>
                    <a:schemeClr val="bg1"/>
                  </a:solidFill>
                  <a:latin typeface="微软雅黑" panose="020B0503020204020204" pitchFamily="34" charset="-122"/>
                  <a:ea typeface="微软雅黑" panose="020B0503020204020204" pitchFamily="34" charset="-122"/>
                </a:rPr>
                <a:t>卷绕</a:t>
              </a:r>
              <a:endParaRPr lang="en-US" altLang="zh-CN" sz="900" b="1" dirty="0">
                <a:solidFill>
                  <a:schemeClr val="bg1"/>
                </a:solidFill>
                <a:latin typeface="微软雅黑" panose="020B0503020204020204" pitchFamily="34" charset="-122"/>
                <a:ea typeface="微软雅黑" panose="020B0503020204020204" pitchFamily="34" charset="-122"/>
              </a:endParaRPr>
            </a:p>
            <a:p>
              <a:pPr algn="ctr" rtl="0">
                <a:defRPr sz="1000"/>
              </a:pP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a:t>
              </a:r>
              <a:r>
                <a:rPr lang="en-US" altLang="zh-CN" sz="900" b="1" i="0" u="none" strike="noStrike" baseline="0" dirty="0">
                  <a:solidFill>
                    <a:schemeClr val="bg1"/>
                  </a:solidFill>
                  <a:latin typeface="微软雅黑" panose="020B0503020204020204" pitchFamily="34" charset="-122"/>
                  <a:ea typeface="微软雅黑" panose="020B0503020204020204" pitchFamily="34" charset="-122"/>
                </a:rPr>
                <a:t>16%</a:t>
              </a: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a:t>
              </a:r>
            </a:p>
          </p:txBody>
        </p:sp>
      </p:grpSp>
      <p:sp>
        <p:nvSpPr>
          <p:cNvPr id="46" name="圆角矩形 45"/>
          <p:cNvSpPr/>
          <p:nvPr/>
        </p:nvSpPr>
        <p:spPr>
          <a:xfrm>
            <a:off x="532032" y="3816695"/>
            <a:ext cx="1140489" cy="2644756"/>
          </a:xfrm>
          <a:prstGeom prst="roundRect">
            <a:avLst/>
          </a:prstGeom>
          <a:noFill/>
          <a:ln w="19050">
            <a:solidFill>
              <a:srgbClr val="DCB4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自选图形 77"/>
          <p:cNvSpPr>
            <a:spLocks noChangeArrowheads="1"/>
          </p:cNvSpPr>
          <p:nvPr/>
        </p:nvSpPr>
        <p:spPr bwMode="auto">
          <a:xfrm>
            <a:off x="1575443" y="4690165"/>
            <a:ext cx="278137" cy="1174356"/>
          </a:xfrm>
          <a:prstGeom prst="roundRect">
            <a:avLst>
              <a:gd name="adj" fmla="val 16667"/>
            </a:avLst>
          </a:prstGeom>
          <a:solidFill>
            <a:srgbClr val="E30613"/>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chemeClr val="bg1"/>
                </a:solidFill>
                <a:latin typeface="微软雅黑" panose="020B0503020204020204" pitchFamily="34" charset="-122"/>
                <a:ea typeface="微软雅黑" panose="020B0503020204020204" pitchFamily="34" charset="-122"/>
              </a:rPr>
              <a:t>碳纤维成本构成</a:t>
            </a:r>
            <a:endParaRPr lang="zh-CN" altLang="en-US" sz="1050" b="1" i="0" u="none" strike="noStrike" baseline="0" dirty="0">
              <a:solidFill>
                <a:schemeClr val="bg1"/>
              </a:solidFill>
              <a:latin typeface="微软雅黑" panose="020B0503020204020204" pitchFamily="34" charset="-122"/>
              <a:ea typeface="微软雅黑" panose="020B0503020204020204" pitchFamily="34" charset="-122"/>
            </a:endParaRPr>
          </a:p>
        </p:txBody>
      </p:sp>
      <p:cxnSp>
        <p:nvCxnSpPr>
          <p:cNvPr id="51" name="肘形连接符 50"/>
          <p:cNvCxnSpPr>
            <a:stCxn id="50" idx="3"/>
            <a:endCxn id="79" idx="1"/>
          </p:cNvCxnSpPr>
          <p:nvPr/>
        </p:nvCxnSpPr>
        <p:spPr>
          <a:xfrm>
            <a:off x="1853580" y="5277343"/>
            <a:ext cx="297144" cy="792"/>
          </a:xfrm>
          <a:prstGeom prst="bentConnector3">
            <a:avLst>
              <a:gd name="adj1" fmla="val 50000"/>
            </a:avLst>
          </a:prstGeom>
          <a:ln w="317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64" name="下箭头 63"/>
          <p:cNvSpPr/>
          <p:nvPr/>
        </p:nvSpPr>
        <p:spPr>
          <a:xfrm rot="-5400000">
            <a:off x="2216766" y="1476073"/>
            <a:ext cx="152521" cy="1158944"/>
          </a:xfrm>
          <a:prstGeom prst="downArrow">
            <a:avLst/>
          </a:prstGeom>
          <a:noFill/>
          <a:ln w="19050">
            <a:solidFill>
              <a:srgbClr val="0046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1483581" y="1675610"/>
            <a:ext cx="1618890" cy="369332"/>
          </a:xfrm>
          <a:prstGeom prst="rect">
            <a:avLst/>
          </a:prstGeom>
          <a:noFill/>
          <a:ln w="9525">
            <a:noFill/>
          </a:ln>
        </p:spPr>
        <p:txBody>
          <a:bodyPr wrap="square">
            <a:spAutoFit/>
          </a:bodyPr>
          <a:lstStyle/>
          <a:p>
            <a:pPr indent="0" algn="ctr" fontAlgn="auto">
              <a:buFont typeface="Wingdings" panose="05000000000000000000" pitchFamily="2" charset="2"/>
              <a:buNone/>
            </a:pPr>
            <a:r>
              <a:rPr lang="zh-CN" altLang="en-US" sz="900" b="1" dirty="0">
                <a:latin typeface="微软雅黑" panose="020B0503020204020204" pitchFamily="34" charset="-122"/>
                <a:ea typeface="微软雅黑" panose="020B0503020204020204" pitchFamily="34" charset="-122"/>
                <a:sym typeface="+mn-ea"/>
              </a:rPr>
              <a:t>生产连续性提升、能源利用率提升，单位能耗降低</a:t>
            </a:r>
          </a:p>
        </p:txBody>
      </p:sp>
      <p:sp>
        <p:nvSpPr>
          <p:cNvPr id="61" name="自选图形 77"/>
          <p:cNvSpPr>
            <a:spLocks noChangeArrowheads="1"/>
          </p:cNvSpPr>
          <p:nvPr/>
        </p:nvSpPr>
        <p:spPr bwMode="auto">
          <a:xfrm>
            <a:off x="585374" y="1511748"/>
            <a:ext cx="823247" cy="225948"/>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dirty="0">
                <a:solidFill>
                  <a:schemeClr val="bg1"/>
                </a:solidFill>
                <a:latin typeface="微软雅黑" panose="020B0503020204020204" pitchFamily="34" charset="-122"/>
                <a:ea typeface="微软雅黑" panose="020B0503020204020204" pitchFamily="34" charset="-122"/>
              </a:rPr>
              <a:t>原丝成本</a:t>
            </a:r>
            <a:endParaRPr lang="zh-CN" altLang="en-US" sz="90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62" name="自选图形 77"/>
          <p:cNvSpPr>
            <a:spLocks noChangeArrowheads="1"/>
          </p:cNvSpPr>
          <p:nvPr/>
        </p:nvSpPr>
        <p:spPr bwMode="auto">
          <a:xfrm>
            <a:off x="594524" y="1778959"/>
            <a:ext cx="823247" cy="225948"/>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i="0" u="none" strike="noStrike" baseline="0" dirty="0">
                <a:solidFill>
                  <a:schemeClr val="bg1"/>
                </a:solidFill>
                <a:latin typeface="微软雅黑" panose="020B0503020204020204" pitchFamily="34" charset="-122"/>
                <a:ea typeface="微软雅黑" panose="020B0503020204020204" pitchFamily="34" charset="-122"/>
              </a:rPr>
              <a:t>水电气成本</a:t>
            </a:r>
          </a:p>
        </p:txBody>
      </p:sp>
      <p:sp>
        <p:nvSpPr>
          <p:cNvPr id="63" name="圆角矩形 62"/>
          <p:cNvSpPr/>
          <p:nvPr/>
        </p:nvSpPr>
        <p:spPr>
          <a:xfrm>
            <a:off x="498489" y="1473927"/>
            <a:ext cx="1020522" cy="586534"/>
          </a:xfrm>
          <a:prstGeom prst="roundRect">
            <a:avLst/>
          </a:prstGeom>
          <a:noFill/>
          <a:ln w="19050">
            <a:solidFill>
              <a:srgbClr val="E30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6" name="自选图形 77"/>
          <p:cNvSpPr>
            <a:spLocks noChangeArrowheads="1"/>
          </p:cNvSpPr>
          <p:nvPr/>
        </p:nvSpPr>
        <p:spPr bwMode="auto">
          <a:xfrm>
            <a:off x="585374" y="2146187"/>
            <a:ext cx="823247" cy="225948"/>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dirty="0">
                <a:solidFill>
                  <a:schemeClr val="bg1"/>
                </a:solidFill>
                <a:latin typeface="微软雅黑" panose="020B0503020204020204" pitchFamily="34" charset="-122"/>
                <a:ea typeface="微软雅黑" panose="020B0503020204020204" pitchFamily="34" charset="-122"/>
              </a:rPr>
              <a:t>工厂建设</a:t>
            </a:r>
            <a:endParaRPr lang="zh-CN" altLang="en-US" sz="90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67" name="自选图形 77"/>
          <p:cNvSpPr>
            <a:spLocks noChangeArrowheads="1"/>
          </p:cNvSpPr>
          <p:nvPr/>
        </p:nvSpPr>
        <p:spPr bwMode="auto">
          <a:xfrm>
            <a:off x="594524" y="2413399"/>
            <a:ext cx="823247" cy="225948"/>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dirty="0">
                <a:solidFill>
                  <a:schemeClr val="bg1"/>
                </a:solidFill>
                <a:latin typeface="微软雅黑" panose="020B0503020204020204" pitchFamily="34" charset="-122"/>
                <a:ea typeface="微软雅黑" panose="020B0503020204020204" pitchFamily="34" charset="-122"/>
              </a:rPr>
              <a:t>生产设备</a:t>
            </a:r>
            <a:endParaRPr lang="en-US" altLang="zh-CN" sz="90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68" name="圆角矩形 67"/>
          <p:cNvSpPr/>
          <p:nvPr/>
        </p:nvSpPr>
        <p:spPr>
          <a:xfrm>
            <a:off x="498489" y="2107800"/>
            <a:ext cx="1033237" cy="587100"/>
          </a:xfrm>
          <a:prstGeom prst="roundRect">
            <a:avLst/>
          </a:prstGeom>
          <a:noFill/>
          <a:ln w="19050">
            <a:solidFill>
              <a:srgbClr val="E30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2" name="下箭头 71"/>
          <p:cNvSpPr/>
          <p:nvPr/>
        </p:nvSpPr>
        <p:spPr>
          <a:xfrm rot="-5400000">
            <a:off x="2216767" y="1862609"/>
            <a:ext cx="152521" cy="1158944"/>
          </a:xfrm>
          <a:prstGeom prst="downArrow">
            <a:avLst/>
          </a:prstGeom>
          <a:noFill/>
          <a:ln w="19050">
            <a:solidFill>
              <a:srgbClr val="0046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自选图形 77"/>
          <p:cNvSpPr>
            <a:spLocks noChangeArrowheads="1"/>
          </p:cNvSpPr>
          <p:nvPr/>
        </p:nvSpPr>
        <p:spPr bwMode="auto">
          <a:xfrm>
            <a:off x="601634" y="2780626"/>
            <a:ext cx="823247" cy="225948"/>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900" b="1" dirty="0">
                <a:solidFill>
                  <a:schemeClr val="bg1"/>
                </a:solidFill>
                <a:latin typeface="微软雅黑" panose="020B0503020204020204" pitchFamily="34" charset="-122"/>
                <a:ea typeface="微软雅黑" panose="020B0503020204020204" pitchFamily="34" charset="-122"/>
              </a:rPr>
              <a:t>人工费</a:t>
            </a:r>
            <a:endParaRPr lang="zh-CN" altLang="en-US" sz="90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83" name="圆角矩形 82"/>
          <p:cNvSpPr/>
          <p:nvPr/>
        </p:nvSpPr>
        <p:spPr>
          <a:xfrm>
            <a:off x="514750" y="2742239"/>
            <a:ext cx="1004262" cy="342635"/>
          </a:xfrm>
          <a:prstGeom prst="roundRect">
            <a:avLst/>
          </a:prstGeom>
          <a:noFill/>
          <a:ln w="19050">
            <a:solidFill>
              <a:srgbClr val="E30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5" name="下箭头 84"/>
          <p:cNvSpPr/>
          <p:nvPr/>
        </p:nvSpPr>
        <p:spPr>
          <a:xfrm rot="-5400000">
            <a:off x="2226105" y="2271870"/>
            <a:ext cx="152521" cy="1158944"/>
          </a:xfrm>
          <a:prstGeom prst="downArrow">
            <a:avLst/>
          </a:prstGeom>
          <a:noFill/>
          <a:ln w="19050">
            <a:solidFill>
              <a:srgbClr val="0046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497434" y="2159491"/>
            <a:ext cx="1618890" cy="230832"/>
          </a:xfrm>
          <a:prstGeom prst="rect">
            <a:avLst/>
          </a:prstGeom>
          <a:noFill/>
          <a:ln w="9525">
            <a:noFill/>
          </a:ln>
        </p:spPr>
        <p:txBody>
          <a:bodyPr wrap="square">
            <a:spAutoFit/>
          </a:bodyPr>
          <a:lstStyle/>
          <a:p>
            <a:pPr indent="0" algn="ctr" fontAlgn="auto">
              <a:buFont typeface="Wingdings" panose="05000000000000000000" pitchFamily="2" charset="2"/>
              <a:buNone/>
            </a:pPr>
            <a:r>
              <a:rPr lang="zh-CN" altLang="en-US" sz="900" b="1" dirty="0">
                <a:latin typeface="微软雅黑" panose="020B0503020204020204" pitchFamily="34" charset="-122"/>
                <a:ea typeface="微软雅黑" panose="020B0503020204020204" pitchFamily="34" charset="-122"/>
                <a:sym typeface="+mn-ea"/>
              </a:rPr>
              <a:t>固定成本被极大摊薄</a:t>
            </a:r>
          </a:p>
        </p:txBody>
      </p:sp>
      <p:sp>
        <p:nvSpPr>
          <p:cNvPr id="88" name="文本框 87"/>
          <p:cNvSpPr txBox="1"/>
          <p:nvPr/>
        </p:nvSpPr>
        <p:spPr>
          <a:xfrm>
            <a:off x="1513429" y="2584741"/>
            <a:ext cx="1618890" cy="230832"/>
          </a:xfrm>
          <a:prstGeom prst="rect">
            <a:avLst/>
          </a:prstGeom>
          <a:noFill/>
          <a:ln w="9525">
            <a:noFill/>
          </a:ln>
        </p:spPr>
        <p:txBody>
          <a:bodyPr wrap="square">
            <a:spAutoFit/>
          </a:bodyPr>
          <a:lstStyle/>
          <a:p>
            <a:pPr indent="0" algn="ctr" fontAlgn="auto">
              <a:buFont typeface="Wingdings" panose="05000000000000000000" pitchFamily="2" charset="2"/>
              <a:buNone/>
            </a:pPr>
            <a:r>
              <a:rPr lang="zh-CN" altLang="en-US" sz="900" b="1" dirty="0">
                <a:latin typeface="微软雅黑" panose="020B0503020204020204" pitchFamily="34" charset="-122"/>
                <a:ea typeface="微软雅黑" panose="020B0503020204020204" pitchFamily="34" charset="-122"/>
                <a:sym typeface="+mn-ea"/>
              </a:rPr>
              <a:t>学习效应助推劳动效率提升</a:t>
            </a:r>
          </a:p>
        </p:txBody>
      </p:sp>
      <p:sp>
        <p:nvSpPr>
          <p:cNvPr id="89" name="箭头: 左 1"/>
          <p:cNvSpPr/>
          <p:nvPr/>
        </p:nvSpPr>
        <p:spPr>
          <a:xfrm rot="10800000">
            <a:off x="5338239" y="2862442"/>
            <a:ext cx="320501" cy="207180"/>
          </a:xfrm>
          <a:prstGeom prst="lef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92" name="文本框 91"/>
          <p:cNvSpPr txBox="1"/>
          <p:nvPr/>
        </p:nvSpPr>
        <p:spPr>
          <a:xfrm>
            <a:off x="260423" y="1414530"/>
            <a:ext cx="227679" cy="646331"/>
          </a:xfrm>
          <a:prstGeom prst="rect">
            <a:avLst/>
          </a:prstGeom>
          <a:noFill/>
          <a:ln w="9525">
            <a:noFill/>
          </a:ln>
        </p:spPr>
        <p:txBody>
          <a:bodyPr wrap="square">
            <a:spAutoFit/>
          </a:bodyPr>
          <a:lstStyle/>
          <a:p>
            <a:pPr indent="0" algn="ctr" fontAlgn="auto">
              <a:buFont typeface="Wingdings" panose="05000000000000000000" pitchFamily="2" charset="2"/>
              <a:buNone/>
            </a:pPr>
            <a:r>
              <a:rPr lang="zh-CN" altLang="en-US" sz="900" b="1" dirty="0">
                <a:latin typeface="微软雅黑" panose="020B0503020204020204" pitchFamily="34" charset="-122"/>
                <a:ea typeface="微软雅黑" panose="020B0503020204020204" pitchFamily="34" charset="-122"/>
                <a:sym typeface="+mn-ea"/>
              </a:rPr>
              <a:t>直接成本</a:t>
            </a:r>
          </a:p>
        </p:txBody>
      </p:sp>
      <p:sp>
        <p:nvSpPr>
          <p:cNvPr id="94" name="文本框 93"/>
          <p:cNvSpPr txBox="1"/>
          <p:nvPr/>
        </p:nvSpPr>
        <p:spPr>
          <a:xfrm>
            <a:off x="252890" y="2070935"/>
            <a:ext cx="227679" cy="646331"/>
          </a:xfrm>
          <a:prstGeom prst="rect">
            <a:avLst/>
          </a:prstGeom>
          <a:noFill/>
          <a:ln w="9525">
            <a:noFill/>
          </a:ln>
        </p:spPr>
        <p:txBody>
          <a:bodyPr wrap="square">
            <a:spAutoFit/>
          </a:bodyPr>
          <a:lstStyle/>
          <a:p>
            <a:pPr indent="0" algn="ctr" fontAlgn="auto">
              <a:buFont typeface="Wingdings" panose="05000000000000000000" pitchFamily="2" charset="2"/>
              <a:buNone/>
            </a:pPr>
            <a:r>
              <a:rPr lang="zh-CN" altLang="en-US" sz="900" b="1" dirty="0">
                <a:latin typeface="微软雅黑" panose="020B0503020204020204" pitchFamily="34" charset="-122"/>
                <a:ea typeface="微软雅黑" panose="020B0503020204020204" pitchFamily="34" charset="-122"/>
                <a:sym typeface="+mn-ea"/>
              </a:rPr>
              <a:t>固定费用</a:t>
            </a:r>
          </a:p>
        </p:txBody>
      </p:sp>
      <p:sp>
        <p:nvSpPr>
          <p:cNvPr id="96" name="文本框 95"/>
          <p:cNvSpPr txBox="1"/>
          <p:nvPr/>
        </p:nvSpPr>
        <p:spPr>
          <a:xfrm>
            <a:off x="270810" y="2681750"/>
            <a:ext cx="227679" cy="646331"/>
          </a:xfrm>
          <a:prstGeom prst="rect">
            <a:avLst/>
          </a:prstGeom>
          <a:noFill/>
          <a:ln w="9525">
            <a:noFill/>
          </a:ln>
        </p:spPr>
        <p:txBody>
          <a:bodyPr wrap="square">
            <a:spAutoFit/>
          </a:bodyPr>
          <a:lstStyle/>
          <a:p>
            <a:pPr indent="0" algn="ctr" fontAlgn="auto">
              <a:buFont typeface="Wingdings" panose="05000000000000000000" pitchFamily="2" charset="2"/>
              <a:buNone/>
            </a:pPr>
            <a:r>
              <a:rPr lang="zh-CN" altLang="en-US" sz="900" b="1" dirty="0">
                <a:latin typeface="微软雅黑" panose="020B0503020204020204" pitchFamily="34" charset="-122"/>
                <a:ea typeface="微软雅黑" panose="020B0503020204020204" pitchFamily="34" charset="-122"/>
                <a:sym typeface="+mn-ea"/>
              </a:rPr>
              <a:t>流动费用</a:t>
            </a:r>
          </a:p>
        </p:txBody>
      </p:sp>
      <p:sp>
        <p:nvSpPr>
          <p:cNvPr id="31" name="TextBox 33"/>
          <p:cNvSpPr/>
          <p:nvPr/>
        </p:nvSpPr>
        <p:spPr bwMode="auto">
          <a:xfrm>
            <a:off x="595630" y="6615430"/>
            <a:ext cx="7763510" cy="219075"/>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资料来</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源：《</a:t>
            </a:r>
            <a:r>
              <a:rPr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PAN基碳纤维制备成本构成分析及其控制探讨</a:t>
            </a:r>
            <a:r>
              <a:rPr 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》，《碳纤维企业如何跨过高成本这道坎》，公司招股说明书，公司年报，长江证券研究所</a:t>
            </a:r>
          </a:p>
        </p:txBody>
      </p:sp>
      <p:sp>
        <p:nvSpPr>
          <p:cNvPr id="7" name="文本框 6"/>
          <p:cNvSpPr txBox="1"/>
          <p:nvPr/>
        </p:nvSpPr>
        <p:spPr>
          <a:xfrm>
            <a:off x="4200858" y="3049363"/>
            <a:ext cx="2595262" cy="299085"/>
          </a:xfrm>
          <a:prstGeom prst="rect">
            <a:avLst/>
          </a:prstGeom>
          <a:noFill/>
          <a:ln w="9525">
            <a:noFill/>
          </a:ln>
        </p:spPr>
        <p:txBody>
          <a:bodyPr wrap="square">
            <a:spAutoFit/>
          </a:bodyPr>
          <a:lstStyle/>
          <a:p>
            <a:pPr indent="0" algn="ctr" fontAlgn="auto">
              <a:lnSpc>
                <a:spcPct val="150000"/>
              </a:lnSpc>
              <a:buFont typeface="Wingdings" panose="05000000000000000000" pitchFamily="2" charset="2"/>
              <a:buNone/>
            </a:pPr>
            <a:r>
              <a:rPr lang="zh-CN" altLang="en-US" sz="900" b="1" dirty="0">
                <a:solidFill>
                  <a:srgbClr val="E30613"/>
                </a:solidFill>
                <a:latin typeface="微软雅黑" panose="020B0503020204020204" pitchFamily="34" charset="-122"/>
                <a:ea typeface="微软雅黑" panose="020B0503020204020204" pitchFamily="34" charset="-122"/>
                <a:sym typeface="+mn-ea"/>
              </a:rPr>
              <a:t>降低</a:t>
            </a:r>
            <a:r>
              <a:rPr lang="en-US" altLang="zh-CN" sz="900" b="1" dirty="0">
                <a:solidFill>
                  <a:srgbClr val="E30613"/>
                </a:solidFill>
                <a:latin typeface="微软雅黑" panose="020B0503020204020204" pitchFamily="34" charset="-122"/>
                <a:ea typeface="微软雅黑" panose="020B0503020204020204" pitchFamily="34" charset="-122"/>
                <a:sym typeface="+mn-ea"/>
              </a:rPr>
              <a:t>25%</a:t>
            </a:r>
          </a:p>
        </p:txBody>
      </p:sp>
      <p:graphicFrame>
        <p:nvGraphicFramePr>
          <p:cNvPr id="82" name="表格 81">
            <a:extLst>
              <a:ext uri="{FF2B5EF4-FFF2-40B4-BE49-F238E27FC236}">
                <a16:creationId xmlns:a16="http://schemas.microsoft.com/office/drawing/2014/main" id="{E62E8963-7D93-4E54-9063-894F8D6E3798}"/>
              </a:ext>
            </a:extLst>
          </p:cNvPr>
          <p:cNvGraphicFramePr/>
          <p:nvPr>
            <p:custDataLst>
              <p:tags r:id="rId2"/>
            </p:custDataLst>
            <p:extLst>
              <p:ext uri="{D42A27DB-BD31-4B8C-83A1-F6EECF244321}">
                <p14:modId xmlns:p14="http://schemas.microsoft.com/office/powerpoint/2010/main" val="1412170933"/>
              </p:ext>
            </p:extLst>
          </p:nvPr>
        </p:nvGraphicFramePr>
        <p:xfrm>
          <a:off x="6873325" y="1519553"/>
          <a:ext cx="4872580" cy="4941898"/>
        </p:xfrm>
        <a:graphic>
          <a:graphicData uri="http://schemas.openxmlformats.org/drawingml/2006/table">
            <a:tbl>
              <a:tblPr firstRow="1" bandRow="1">
                <a:tableStyleId>{5C22544A-7EE6-4342-B048-85BDC9FD1C3A}</a:tableStyleId>
              </a:tblPr>
              <a:tblGrid>
                <a:gridCol w="592182">
                  <a:extLst>
                    <a:ext uri="{9D8B030D-6E8A-4147-A177-3AD203B41FA5}">
                      <a16:colId xmlns:a16="http://schemas.microsoft.com/office/drawing/2014/main" val="20000"/>
                    </a:ext>
                  </a:extLst>
                </a:gridCol>
                <a:gridCol w="823154">
                  <a:extLst>
                    <a:ext uri="{9D8B030D-6E8A-4147-A177-3AD203B41FA5}">
                      <a16:colId xmlns:a16="http://schemas.microsoft.com/office/drawing/2014/main" val="20001"/>
                    </a:ext>
                  </a:extLst>
                </a:gridCol>
                <a:gridCol w="2569501">
                  <a:extLst>
                    <a:ext uri="{9D8B030D-6E8A-4147-A177-3AD203B41FA5}">
                      <a16:colId xmlns:a16="http://schemas.microsoft.com/office/drawing/2014/main" val="20002"/>
                    </a:ext>
                  </a:extLst>
                </a:gridCol>
                <a:gridCol w="887743">
                  <a:extLst>
                    <a:ext uri="{9D8B030D-6E8A-4147-A177-3AD203B41FA5}">
                      <a16:colId xmlns:a16="http://schemas.microsoft.com/office/drawing/2014/main" val="20003"/>
                    </a:ext>
                  </a:extLst>
                </a:gridCol>
              </a:tblGrid>
              <a:tr h="449314">
                <a:tc>
                  <a:txBody>
                    <a:bodyPr/>
                    <a:lstStyle/>
                    <a:p>
                      <a:pPr indent="0" algn="ctr">
                        <a:buNone/>
                      </a:pPr>
                      <a:r>
                        <a:rPr lang="zh-CN" sz="900" b="1" dirty="0">
                          <a:solidFill>
                            <a:schemeClr val="bg1"/>
                          </a:solidFill>
                          <a:latin typeface="微软雅黑" panose="020B0503020204020204" pitchFamily="34" charset="-122"/>
                          <a:ea typeface="微软雅黑" panose="020B0503020204020204" pitchFamily="34" charset="-122"/>
                        </a:rPr>
                        <a:t>企业</a:t>
                      </a:r>
                      <a:endParaRPr lang="zh-CN" altLang="en-US" sz="9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30613"/>
                    </a:solidFill>
                  </a:tcPr>
                </a:tc>
                <a:tc>
                  <a:txBody>
                    <a:bodyPr/>
                    <a:lstStyle/>
                    <a:p>
                      <a:pPr indent="0" algn="ctr">
                        <a:buNone/>
                      </a:pPr>
                      <a:r>
                        <a:rPr lang="zh-CN" sz="900" b="1" dirty="0">
                          <a:solidFill>
                            <a:schemeClr val="bg1"/>
                          </a:solidFill>
                          <a:latin typeface="微软雅黑" panose="020B0503020204020204" pitchFamily="34" charset="-122"/>
                          <a:ea typeface="微软雅黑" panose="020B0503020204020204" pitchFamily="34" charset="-122"/>
                        </a:rPr>
                        <a:t>计划日期</a:t>
                      </a:r>
                      <a:endParaRPr lang="zh-CN" altLang="en-US" sz="9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30613"/>
                    </a:solidFill>
                  </a:tcPr>
                </a:tc>
                <a:tc>
                  <a:txBody>
                    <a:bodyPr/>
                    <a:lstStyle/>
                    <a:p>
                      <a:pPr indent="0" algn="ctr">
                        <a:buNone/>
                      </a:pPr>
                      <a:r>
                        <a:rPr lang="zh-CN" sz="900" b="1" dirty="0">
                          <a:solidFill>
                            <a:schemeClr val="bg1"/>
                          </a:solidFill>
                          <a:latin typeface="微软雅黑" panose="020B0503020204020204" pitchFamily="34" charset="-122"/>
                          <a:ea typeface="微软雅黑" panose="020B0503020204020204" pitchFamily="34" charset="-122"/>
                        </a:rPr>
                        <a:t>计划详情</a:t>
                      </a:r>
                      <a:endParaRPr lang="zh-CN" altLang="en-US" sz="9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E30613"/>
                    </a:solidFill>
                  </a:tcPr>
                </a:tc>
                <a:tc>
                  <a:txBody>
                    <a:bodyPr/>
                    <a:lstStyle/>
                    <a:p>
                      <a:pPr indent="0" algn="ctr">
                        <a:buNone/>
                      </a:pPr>
                      <a:r>
                        <a:rPr lang="zh-CN" altLang="en-US" sz="900" b="1" dirty="0">
                          <a:solidFill>
                            <a:schemeClr val="bg1"/>
                          </a:solidFill>
                          <a:latin typeface="微软雅黑" panose="020B0503020204020204" pitchFamily="34" charset="-122"/>
                          <a:ea typeface="微软雅黑" panose="020B0503020204020204" pitchFamily="34" charset="-122"/>
                        </a:rPr>
                        <a:t>原产能</a:t>
                      </a: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0613"/>
                    </a:solidFill>
                  </a:tcPr>
                </a:tc>
                <a:extLst>
                  <a:ext uri="{0D108BD9-81ED-4DB2-BD59-A6C34878D82A}">
                    <a16:rowId xmlns:a16="http://schemas.microsoft.com/office/drawing/2014/main" val="10000"/>
                  </a:ext>
                </a:extLst>
              </a:tr>
              <a:tr h="449314">
                <a:tc>
                  <a:txBody>
                    <a:bodyPr/>
                    <a:lstStyle/>
                    <a:p>
                      <a:pPr indent="0" algn="ctr">
                        <a:buNone/>
                      </a:pPr>
                      <a:r>
                        <a:rPr lang="zh-CN" sz="900" b="0">
                          <a:solidFill>
                            <a:srgbClr val="000000"/>
                          </a:solidFill>
                          <a:latin typeface="微软雅黑" panose="020B0503020204020204" pitchFamily="34" charset="-122"/>
                          <a:ea typeface="微软雅黑" panose="020B0503020204020204" pitchFamily="34" charset="-122"/>
                        </a:rPr>
                        <a:t>中复神鹰</a:t>
                      </a:r>
                      <a:endParaRPr lang="zh-CN"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lstStyle/>
                    <a:p>
                      <a:pPr indent="0" algn="ctr">
                        <a:buNone/>
                      </a:pPr>
                      <a:r>
                        <a:rPr lang="en-US" sz="900" b="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2019年2月</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lstStyle/>
                    <a:p>
                      <a:pPr indent="0">
                        <a:buNone/>
                      </a:pPr>
                      <a:r>
                        <a:rPr 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建设2万吨原丝，1万吨大丝束碳丝产线</a:t>
                      </a:r>
                      <a:r>
                        <a:rPr lang="zh-CN"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a:t>
                      </a:r>
                      <a:r>
                        <a:rPr lang="en-US" sz="900" b="1" dirty="0" err="1">
                          <a:solidFill>
                            <a:srgbClr val="E30613"/>
                          </a:solidFill>
                          <a:latin typeface="微软雅黑" panose="020B0503020204020204" pitchFamily="34" charset="-122"/>
                          <a:ea typeface="微软雅黑" panose="020B0503020204020204" pitchFamily="34" charset="-122"/>
                          <a:cs typeface="Arial" panose="020B0604020202020204" pitchFamily="34" charset="0"/>
                        </a:rPr>
                        <a:t>选址西宁</a:t>
                      </a:r>
                      <a:endPar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lstStyle/>
                    <a:p>
                      <a:pPr indent="0" algn="ctr">
                        <a:buNone/>
                      </a:pPr>
                      <a:r>
                        <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3500</a:t>
                      </a:r>
                      <a:r>
                        <a:rPr lang="zh-CN"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吨</a:t>
                      </a:r>
                      <a:endPar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8758">
                <a:tc>
                  <a:txBody>
                    <a:bodyPr/>
                    <a:lstStyle/>
                    <a:p>
                      <a:pPr indent="0" algn="ctr">
                        <a:buNone/>
                      </a:pPr>
                      <a:r>
                        <a:rPr lang="zh-CN" sz="900" b="0">
                          <a:solidFill>
                            <a:srgbClr val="000000"/>
                          </a:solidFill>
                          <a:latin typeface="微软雅黑" panose="020B0503020204020204" pitchFamily="34" charset="-122"/>
                          <a:ea typeface="微软雅黑" panose="020B0503020204020204" pitchFamily="34" charset="-122"/>
                        </a:rPr>
                        <a:t>光威复材</a:t>
                      </a:r>
                      <a:endParaRPr lang="zh-CN"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2019年7月</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1万吨大丝束碳纤维（含原丝）</a:t>
                      </a:r>
                      <a:r>
                        <a:rPr lang="zh-CN"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a:t>
                      </a:r>
                      <a:r>
                        <a:rPr 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其中，一期规划6000吨项目</a:t>
                      </a:r>
                      <a:endPar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1855</a:t>
                      </a:r>
                      <a:r>
                        <a:rPr lang="zh-CN"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吨</a:t>
                      </a:r>
                      <a:endPar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9314">
                <a:tc>
                  <a:txBody>
                    <a:bodyPr/>
                    <a:lstStyle/>
                    <a:p>
                      <a:pPr indent="0" algn="ctr">
                        <a:buNone/>
                      </a:pPr>
                      <a:r>
                        <a:rPr lang="zh-CN" sz="900" b="0" dirty="0">
                          <a:solidFill>
                            <a:srgbClr val="000000"/>
                          </a:solidFill>
                          <a:latin typeface="微软雅黑" panose="020B0503020204020204" pitchFamily="34" charset="-122"/>
                          <a:ea typeface="微软雅黑" panose="020B0503020204020204" pitchFamily="34" charset="-122"/>
                        </a:rPr>
                        <a:t>上海石化</a:t>
                      </a:r>
                      <a:endParaRPr lang="zh-CN" altLang="en-US" sz="9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2020年3月</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建设2.4万吨原丝，1.2万吨大丝束碳纤维产线</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9314">
                <a:tc>
                  <a:txBody>
                    <a:bodyPr/>
                    <a:lstStyle/>
                    <a:p>
                      <a:pPr indent="0" algn="ctr">
                        <a:buNone/>
                      </a:pPr>
                      <a:r>
                        <a:rPr lang="zh-CN" sz="900" b="0">
                          <a:solidFill>
                            <a:srgbClr val="000000"/>
                          </a:solidFill>
                          <a:latin typeface="微软雅黑" panose="020B0503020204020204" pitchFamily="34" charset="-122"/>
                          <a:ea typeface="微软雅黑" panose="020B0503020204020204" pitchFamily="34" charset="-122"/>
                        </a:rPr>
                        <a:t>吉林化纤</a:t>
                      </a:r>
                      <a:endParaRPr lang="zh-CN"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900" b="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2021年1月</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十四五期间产能目标：20万吨原丝，6万吨碳纤维及1万吨复合材料</a:t>
                      </a:r>
                      <a:endPar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endPar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9314">
                <a:tc>
                  <a:txBody>
                    <a:bodyPr/>
                    <a:lstStyle/>
                    <a:p>
                      <a:pPr indent="0" algn="ctr">
                        <a:buNone/>
                      </a:pPr>
                      <a:r>
                        <a:rPr lang="zh-CN" sz="900" b="0">
                          <a:solidFill>
                            <a:srgbClr val="000000"/>
                          </a:solidFill>
                          <a:latin typeface="微软雅黑" panose="020B0503020204020204" pitchFamily="34" charset="-122"/>
                          <a:ea typeface="微软雅黑" panose="020B0503020204020204" pitchFamily="34" charset="-122"/>
                        </a:rPr>
                        <a:t>蓝星碳纤</a:t>
                      </a:r>
                      <a:endParaRPr lang="zh-CN"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rPr>
                        <a:t>2020年3月</a:t>
                      </a:r>
                      <a:endParaRPr lang="en-US" alt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开始二期项目建设，其中原丝5万吨，碳纤维2.5万吨。</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4000</a:t>
                      </a:r>
                      <a:r>
                        <a:rPr lang="zh-CN"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rPr>
                        <a:t>吨（原丝）</a:t>
                      </a:r>
                      <a:endParaRPr lang="en-US" altLang="en-US" sz="900" b="1" dirty="0">
                        <a:solidFill>
                          <a:srgbClr val="E30613"/>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9314">
                <a:tc>
                  <a:txBody>
                    <a:bodyPr/>
                    <a:lstStyle/>
                    <a:p>
                      <a:pPr indent="0" algn="ctr">
                        <a:buNone/>
                      </a:pPr>
                      <a:r>
                        <a:rPr lang="zh-CN" sz="900" b="0">
                          <a:solidFill>
                            <a:srgbClr val="000000"/>
                          </a:solidFill>
                          <a:latin typeface="微软雅黑" panose="020B0503020204020204" pitchFamily="34" charset="-122"/>
                          <a:ea typeface="微软雅黑" panose="020B0503020204020204" pitchFamily="34" charset="-122"/>
                        </a:rPr>
                        <a:t>新创碳谷</a:t>
                      </a:r>
                      <a:endParaRPr lang="zh-CN"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rPr>
                        <a:t>2020年11月</a:t>
                      </a:r>
                      <a:endParaRPr lang="en-US" alt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建设年产3.6万吨的大丝束碳纤维。</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314">
                <a:tc>
                  <a:txBody>
                    <a:bodyPr/>
                    <a:lstStyle/>
                    <a:p>
                      <a:pPr indent="0" algn="ctr">
                        <a:buNone/>
                      </a:pPr>
                      <a:r>
                        <a:rPr lang="zh-CN" sz="900" b="0">
                          <a:solidFill>
                            <a:srgbClr val="000000"/>
                          </a:solidFill>
                          <a:latin typeface="微软雅黑" panose="020B0503020204020204" pitchFamily="34" charset="-122"/>
                          <a:ea typeface="微软雅黑" panose="020B0503020204020204" pitchFamily="34" charset="-122"/>
                        </a:rPr>
                        <a:t>杭州超探</a:t>
                      </a:r>
                      <a:endParaRPr lang="zh-CN"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rPr>
                        <a:t>2020年12月</a:t>
                      </a:r>
                      <a:endParaRPr lang="en-US" alt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建设1万吨高，性能碳纤维及碳碳复合材料。</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9314">
                <a:tc>
                  <a:txBody>
                    <a:bodyPr/>
                    <a:lstStyle/>
                    <a:p>
                      <a:pPr indent="0" algn="ctr">
                        <a:buNone/>
                      </a:pPr>
                      <a:r>
                        <a:rPr lang="zh-CN" sz="900" b="0">
                          <a:solidFill>
                            <a:srgbClr val="000000"/>
                          </a:solidFill>
                          <a:latin typeface="微软雅黑" panose="020B0503020204020204" pitchFamily="34" charset="-122"/>
                          <a:ea typeface="微软雅黑" panose="020B0503020204020204" pitchFamily="34" charset="-122"/>
                        </a:rPr>
                        <a:t>广东金辉</a:t>
                      </a:r>
                      <a:endParaRPr lang="zh-CN"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rPr>
                        <a:t>2020年12月</a:t>
                      </a:r>
                      <a:endParaRPr lang="en-US" alt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建设碳纤维原丝5万吨/年，碳纤维2万吨/年，碳纤维复合材料4万吨/年</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9314">
                <a:tc>
                  <a:txBody>
                    <a:bodyPr/>
                    <a:lstStyle/>
                    <a:p>
                      <a:pPr indent="0" algn="ctr">
                        <a:buNone/>
                      </a:pPr>
                      <a:r>
                        <a:rPr lang="zh-CN" sz="900" b="0">
                          <a:solidFill>
                            <a:srgbClr val="000000"/>
                          </a:solidFill>
                          <a:latin typeface="微软雅黑" panose="020B0503020204020204" pitchFamily="34" charset="-122"/>
                          <a:ea typeface="微软雅黑" panose="020B0503020204020204" pitchFamily="34" charset="-122"/>
                        </a:rPr>
                        <a:t>新疆隆炬</a:t>
                      </a:r>
                      <a:endParaRPr lang="zh-CN"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rPr>
                        <a:t>2021年3月</a:t>
                      </a:r>
                      <a:endParaRPr lang="en-US" alt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5万吨碳纤维碳化项目</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49314">
                <a:tc>
                  <a:txBody>
                    <a:bodyPr/>
                    <a:lstStyle/>
                    <a:p>
                      <a:pPr indent="0" algn="ctr">
                        <a:buNone/>
                      </a:pPr>
                      <a:r>
                        <a:rPr lang="zh-CN" sz="900" b="0">
                          <a:solidFill>
                            <a:srgbClr val="000000"/>
                          </a:solidFill>
                          <a:latin typeface="微软雅黑" panose="020B0503020204020204" pitchFamily="34" charset="-122"/>
                          <a:ea typeface="微软雅黑" panose="020B0503020204020204" pitchFamily="34" charset="-122"/>
                        </a:rPr>
                        <a:t>国泰大成</a:t>
                      </a:r>
                      <a:endParaRPr lang="zh-CN"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a:solidFill>
                        <a:schemeClr val="tx1"/>
                      </a:solidFill>
                      <a:prstDash val="soli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rPr>
                        <a:t>2021年3月</a:t>
                      </a:r>
                      <a:endParaRPr lang="en-US" alt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a:solidFill>
                        <a:schemeClr val="tx1"/>
                      </a:solidFill>
                      <a:prstDash val="soli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年产2.5万吨原丝、1万吨碳纤维、碳纤维织物及复合材料。</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a:solidFill>
                        <a:schemeClr val="tx1"/>
                      </a:solidFill>
                      <a:prstDash val="soli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cap="flat">
                      <a:noFill/>
                    </a:lnR>
                    <a:lnT w="12700" cap="flat" cmpd="sng" algn="ctr">
                      <a:solidFill>
                        <a:schemeClr val="tx1"/>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93" name="文本框 92">
            <a:extLst>
              <a:ext uri="{FF2B5EF4-FFF2-40B4-BE49-F238E27FC236}">
                <a16:creationId xmlns:a16="http://schemas.microsoft.com/office/drawing/2014/main" id="{3691B36E-B5DC-48A0-AF73-BF1A5D756E1B}"/>
              </a:ext>
            </a:extLst>
          </p:cNvPr>
          <p:cNvSpPr txBox="1"/>
          <p:nvPr/>
        </p:nvSpPr>
        <p:spPr>
          <a:xfrm>
            <a:off x="8242634" y="1033957"/>
            <a:ext cx="2725974" cy="33669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国内各企业主要扩产计划</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26AAA8E-60F9-4A1B-AA8C-80311833B07F}"/>
              </a:ext>
            </a:extLst>
          </p:cNvPr>
          <p:cNvSpPr txBox="1"/>
          <p:nvPr/>
        </p:nvSpPr>
        <p:spPr>
          <a:xfrm>
            <a:off x="9555768" y="3200412"/>
            <a:ext cx="1797749" cy="16541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01</a:t>
            </a:r>
            <a:endParaRPr kumimoji="0" lang="zh-CN" altLang="en-US"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CEA172D7-BB3B-415C-BB6F-401B6CFE7C33}"/>
              </a:ext>
            </a:extLst>
          </p:cNvPr>
          <p:cNvSpPr txBox="1"/>
          <p:nvPr/>
        </p:nvSpPr>
        <p:spPr>
          <a:xfrm>
            <a:off x="5859780" y="4716780"/>
            <a:ext cx="5615305" cy="49244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材料特征：高性能但也高壁垒</a:t>
            </a:r>
          </a:p>
        </p:txBody>
      </p:sp>
    </p:spTree>
    <p:extLst>
      <p:ext uri="{BB962C8B-B14F-4D97-AF65-F5344CB8AC3E}">
        <p14:creationId xmlns:p14="http://schemas.microsoft.com/office/powerpoint/2010/main" val="1941580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 name="文本框 29"/>
          <p:cNvSpPr txBox="1"/>
          <p:nvPr/>
        </p:nvSpPr>
        <p:spPr>
          <a:xfrm>
            <a:off x="9555768" y="3200412"/>
            <a:ext cx="1797749" cy="16541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03</a:t>
            </a:r>
            <a:endParaRPr kumimoji="0" lang="zh-CN" altLang="en-US"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p:cNvSpPr txBox="1"/>
          <p:nvPr/>
        </p:nvSpPr>
        <p:spPr>
          <a:xfrm>
            <a:off x="6322170" y="4854587"/>
            <a:ext cx="5721985" cy="492443"/>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lang="zh-CN" altLang="en-US" sz="2600" b="1" noProof="0" dirty="0">
                <a:ln>
                  <a:noFill/>
                </a:ln>
                <a:solidFill>
                  <a:srgbClr val="6D6D6D"/>
                </a:solidFill>
                <a:effectLst/>
                <a:uLnTx/>
                <a:uFillTx/>
                <a:latin typeface="微软雅黑" panose="020B0503020204020204" pitchFamily="34" charset="-122"/>
                <a:ea typeface="微软雅黑" panose="020B0503020204020204" pitchFamily="34" charset="-122"/>
                <a:sym typeface="+mn-ea"/>
              </a:rPr>
              <a:t>企业竞争：碳纤维原丝是竞争核心</a:t>
            </a:r>
            <a:endParaRPr kumimoji="0" lang="zh-CN" altLang="en-US" sz="2600" b="1"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707580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大部分产能实为无效产能</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490220" y="6479857"/>
            <a:ext cx="5080000" cy="213995"/>
          </a:xfrm>
          <a:prstGeom prst="rect">
            <a:avLst/>
          </a:prstGeom>
          <a:noFill/>
          <a:ln w="9525">
            <a:noFill/>
          </a:ln>
        </p:spPr>
        <p:txBody>
          <a:bodyPr>
            <a:spAutoFit/>
          </a:bodyPr>
          <a:lstStyle/>
          <a:p>
            <a:pPr algn="l">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奥赛碳纤维</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全球碳纤维复合材料市场报告</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，各公司公告，</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
        <p:nvSpPr>
          <p:cNvPr id="17" name="文本框 16"/>
          <p:cNvSpPr txBox="1"/>
          <p:nvPr/>
        </p:nvSpPr>
        <p:spPr>
          <a:xfrm>
            <a:off x="627819" y="1172616"/>
            <a:ext cx="5557830" cy="923330"/>
          </a:xfrm>
          <a:prstGeom prst="rect">
            <a:avLst/>
          </a:prstGeom>
          <a:noFill/>
          <a:ln w="9525">
            <a:noFill/>
          </a:ln>
        </p:spPr>
        <p:txBody>
          <a:bodyPr wrap="square">
            <a:spAutoFit/>
          </a:bodyPr>
          <a:lstStyle/>
          <a:p>
            <a:pPr marL="171450" indent="-171450" fontAlgn="auto">
              <a:lnSpc>
                <a:spcPct val="150000"/>
              </a:lnSpc>
              <a:buFont typeface="Wingdings" panose="05000000000000000000" charset="0"/>
              <a:buChar char="Ø"/>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大部分产能为无效产能，有效产能集中度高。</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年国内碳纤维产能约</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3.6</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万吨，但国内供应量约</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1.85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万吨，如果将吉林碳谷的原丝产能折算为碳纤维产能（折算系数</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），则国内前四家碳纤维销量约</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a:t>
            </a:r>
            <a:r>
              <a:rPr lang="en-US" altLang="zh-CN" sz="12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CR4</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约</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86%</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21" name="矩形 20"/>
          <p:cNvSpPr/>
          <p:nvPr/>
        </p:nvSpPr>
        <p:spPr>
          <a:xfrm>
            <a:off x="7632058" y="1060845"/>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我国碳纤维理论产能分布</a:t>
            </a:r>
          </a:p>
        </p:txBody>
      </p:sp>
      <p:graphicFrame>
        <p:nvGraphicFramePr>
          <p:cNvPr id="12" name="图表 11">
            <a:extLst>
              <a:ext uri="{FF2B5EF4-FFF2-40B4-BE49-F238E27FC236}">
                <a16:creationId xmlns:a16="http://schemas.microsoft.com/office/drawing/2014/main" id="{00000000-0008-0000-0500-000004000000}"/>
              </a:ext>
            </a:extLst>
          </p:cNvPr>
          <p:cNvGraphicFramePr>
            <a:graphicFrameLocks/>
          </p:cNvGraphicFramePr>
          <p:nvPr>
            <p:extLst>
              <p:ext uri="{D42A27DB-BD31-4B8C-83A1-F6EECF244321}">
                <p14:modId xmlns:p14="http://schemas.microsoft.com/office/powerpoint/2010/main" val="2815925344"/>
              </p:ext>
            </p:extLst>
          </p:nvPr>
        </p:nvGraphicFramePr>
        <p:xfrm>
          <a:off x="6787306" y="1392432"/>
          <a:ext cx="4776875" cy="26441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a:extLst>
              <a:ext uri="{FF2B5EF4-FFF2-40B4-BE49-F238E27FC236}">
                <a16:creationId xmlns:a16="http://schemas.microsoft.com/office/drawing/2014/main" id="{3E8C8AE2-B93D-4854-8A25-4C5627D3177E}"/>
              </a:ext>
            </a:extLst>
          </p:cNvPr>
          <p:cNvGraphicFramePr>
            <a:graphicFrameLocks/>
          </p:cNvGraphicFramePr>
          <p:nvPr>
            <p:extLst>
              <p:ext uri="{D42A27DB-BD31-4B8C-83A1-F6EECF244321}">
                <p14:modId xmlns:p14="http://schemas.microsoft.com/office/powerpoint/2010/main" val="3397998200"/>
              </p:ext>
            </p:extLst>
          </p:nvPr>
        </p:nvGraphicFramePr>
        <p:xfrm>
          <a:off x="6976395" y="4303181"/>
          <a:ext cx="4398696" cy="2236418"/>
        </p:xfrm>
        <a:graphic>
          <a:graphicData uri="http://schemas.openxmlformats.org/drawingml/2006/chart">
            <c:chart xmlns:c="http://schemas.openxmlformats.org/drawingml/2006/chart" xmlns:r="http://schemas.openxmlformats.org/officeDocument/2006/relationships" r:id="rId3"/>
          </a:graphicData>
        </a:graphic>
      </p:graphicFrame>
      <p:sp>
        <p:nvSpPr>
          <p:cNvPr id="14" name="矩形 13">
            <a:extLst>
              <a:ext uri="{FF2B5EF4-FFF2-40B4-BE49-F238E27FC236}">
                <a16:creationId xmlns:a16="http://schemas.microsoft.com/office/drawing/2014/main" id="{449699EF-D3F7-4F40-80E8-8FDC71544D62}"/>
              </a:ext>
            </a:extLst>
          </p:cNvPr>
          <p:cNvSpPr/>
          <p:nvPr/>
        </p:nvSpPr>
        <p:spPr>
          <a:xfrm>
            <a:off x="7632058" y="4142636"/>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我国碳纤维行业理论产能集中度</a:t>
            </a:r>
          </a:p>
        </p:txBody>
      </p:sp>
      <p:sp>
        <p:nvSpPr>
          <p:cNvPr id="15" name="矩形 14">
            <a:extLst>
              <a:ext uri="{FF2B5EF4-FFF2-40B4-BE49-F238E27FC236}">
                <a16:creationId xmlns:a16="http://schemas.microsoft.com/office/drawing/2014/main" id="{1255A3D1-DB20-430B-94C6-C8744B71F5E6}"/>
              </a:ext>
            </a:extLst>
          </p:cNvPr>
          <p:cNvSpPr/>
          <p:nvPr/>
        </p:nvSpPr>
        <p:spPr>
          <a:xfrm>
            <a:off x="1829415" y="2302863"/>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srgbClr val="E10000"/>
                </a:solidFill>
                <a:effectLst/>
                <a:uLnTx/>
                <a:uFillTx/>
                <a:latin typeface="Arial" panose="020B0604020202020204" pitchFamily="34" charset="0"/>
                <a:ea typeface="微软雅黑" panose="020B0503020204020204" pitchFamily="34" charset="-122"/>
                <a:cs typeface="Arial" panose="020B0604020202020204" pitchFamily="34" charset="0"/>
              </a:rPr>
              <a:t>碳纤维产能（单位：吨）</a:t>
            </a:r>
            <a:endParaRPr kumimoji="0" lang="zh-CN" altLang="en-US" sz="1200" b="1" i="0" u="none" strike="noStrike" kern="1200" cap="none" spc="0" normalizeH="0" baseline="0" noProof="0" dirty="0">
              <a:ln>
                <a:noFill/>
              </a:ln>
              <a:solidFill>
                <a:srgbClr val="E1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16" name="表格 15">
            <a:extLst>
              <a:ext uri="{FF2B5EF4-FFF2-40B4-BE49-F238E27FC236}">
                <a16:creationId xmlns:a16="http://schemas.microsoft.com/office/drawing/2014/main" id="{9111BD91-1ABD-4FD3-80F7-7FE771B2A419}"/>
              </a:ext>
            </a:extLst>
          </p:cNvPr>
          <p:cNvGraphicFramePr>
            <a:graphicFrameLocks noGrp="1"/>
          </p:cNvGraphicFramePr>
          <p:nvPr>
            <p:extLst>
              <p:ext uri="{D42A27DB-BD31-4B8C-83A1-F6EECF244321}">
                <p14:modId xmlns:p14="http://schemas.microsoft.com/office/powerpoint/2010/main" val="2024591740"/>
              </p:ext>
            </p:extLst>
          </p:nvPr>
        </p:nvGraphicFramePr>
        <p:xfrm>
          <a:off x="762288" y="2585719"/>
          <a:ext cx="5020477" cy="1493520"/>
        </p:xfrm>
        <a:graphic>
          <a:graphicData uri="http://schemas.openxmlformats.org/drawingml/2006/table">
            <a:tbl>
              <a:tblPr>
                <a:tableStyleId>{5C22544A-7EE6-4342-B048-85BDC9FD1C3A}</a:tableStyleId>
              </a:tblPr>
              <a:tblGrid>
                <a:gridCol w="702574">
                  <a:extLst>
                    <a:ext uri="{9D8B030D-6E8A-4147-A177-3AD203B41FA5}">
                      <a16:colId xmlns:a16="http://schemas.microsoft.com/office/drawing/2014/main" val="58362909"/>
                    </a:ext>
                  </a:extLst>
                </a:gridCol>
                <a:gridCol w="717211">
                  <a:extLst>
                    <a:ext uri="{9D8B030D-6E8A-4147-A177-3AD203B41FA5}">
                      <a16:colId xmlns:a16="http://schemas.microsoft.com/office/drawing/2014/main" val="321126319"/>
                    </a:ext>
                  </a:extLst>
                </a:gridCol>
                <a:gridCol w="717211">
                  <a:extLst>
                    <a:ext uri="{9D8B030D-6E8A-4147-A177-3AD203B41FA5}">
                      <a16:colId xmlns:a16="http://schemas.microsoft.com/office/drawing/2014/main" val="1989692597"/>
                    </a:ext>
                  </a:extLst>
                </a:gridCol>
                <a:gridCol w="731848">
                  <a:extLst>
                    <a:ext uri="{9D8B030D-6E8A-4147-A177-3AD203B41FA5}">
                      <a16:colId xmlns:a16="http://schemas.microsoft.com/office/drawing/2014/main" val="118217664"/>
                    </a:ext>
                  </a:extLst>
                </a:gridCol>
                <a:gridCol w="717211">
                  <a:extLst>
                    <a:ext uri="{9D8B030D-6E8A-4147-A177-3AD203B41FA5}">
                      <a16:colId xmlns:a16="http://schemas.microsoft.com/office/drawing/2014/main" val="3853187081"/>
                    </a:ext>
                  </a:extLst>
                </a:gridCol>
                <a:gridCol w="717211">
                  <a:extLst>
                    <a:ext uri="{9D8B030D-6E8A-4147-A177-3AD203B41FA5}">
                      <a16:colId xmlns:a16="http://schemas.microsoft.com/office/drawing/2014/main" val="505453192"/>
                    </a:ext>
                  </a:extLst>
                </a:gridCol>
                <a:gridCol w="717211">
                  <a:extLst>
                    <a:ext uri="{9D8B030D-6E8A-4147-A177-3AD203B41FA5}">
                      <a16:colId xmlns:a16="http://schemas.microsoft.com/office/drawing/2014/main" val="4218669293"/>
                    </a:ext>
                  </a:extLst>
                </a:gridCol>
              </a:tblGrid>
              <a:tr h="213360">
                <a:tc>
                  <a:txBody>
                    <a:bodyPr/>
                    <a:lstStyle/>
                    <a:p>
                      <a:pPr algn="l"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　</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2015</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2016</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2017</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2018</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2019</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2020</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extLst>
                  <a:ext uri="{0D108BD9-81ED-4DB2-BD59-A6C34878D82A}">
                    <a16:rowId xmlns:a16="http://schemas.microsoft.com/office/drawing/2014/main" val="3109861183"/>
                  </a:ext>
                </a:extLst>
              </a:tr>
              <a:tr h="213360">
                <a:tc gridSpan="2">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吉林碳谷（原丝）</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h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10600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14650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24500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285792023"/>
                  </a:ext>
                </a:extLst>
              </a:tr>
              <a:tr h="213360">
                <a:tc gridSpan="3">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吉林碳谷（折算为碳纤维产能）</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5048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6976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11667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982864160"/>
                  </a:ext>
                </a:extLst>
              </a:tr>
              <a:tr h="213360">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中复神鹰</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3500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3500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3500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857142241"/>
                  </a:ext>
                </a:extLst>
              </a:tr>
              <a:tr h="213360">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光威复材</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281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327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1855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675970078"/>
                  </a:ext>
                </a:extLst>
              </a:tr>
              <a:tr h="213360">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中简科技</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111714334"/>
                  </a:ext>
                </a:extLst>
              </a:tr>
              <a:tr h="213360">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恒神股份</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dirty="0">
                          <a:effectLst/>
                          <a:latin typeface="微软雅黑" panose="020B0503020204020204" pitchFamily="34" charset="-122"/>
                          <a:ea typeface="微软雅黑" panose="020B0503020204020204" pitchFamily="34" charset="-122"/>
                        </a:rPr>
                        <a:t>5000</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2639655536"/>
                  </a:ext>
                </a:extLst>
              </a:tr>
            </a:tbl>
          </a:graphicData>
        </a:graphic>
      </p:graphicFrame>
      <p:graphicFrame>
        <p:nvGraphicFramePr>
          <p:cNvPr id="18" name="表格 17">
            <a:extLst>
              <a:ext uri="{FF2B5EF4-FFF2-40B4-BE49-F238E27FC236}">
                <a16:creationId xmlns:a16="http://schemas.microsoft.com/office/drawing/2014/main" id="{5DD726F2-01B7-41A2-9DE7-797C593E5879}"/>
              </a:ext>
            </a:extLst>
          </p:cNvPr>
          <p:cNvGraphicFramePr>
            <a:graphicFrameLocks noGrp="1"/>
          </p:cNvGraphicFramePr>
          <p:nvPr>
            <p:extLst>
              <p:ext uri="{D42A27DB-BD31-4B8C-83A1-F6EECF244321}">
                <p14:modId xmlns:p14="http://schemas.microsoft.com/office/powerpoint/2010/main" val="2255654837"/>
              </p:ext>
            </p:extLst>
          </p:nvPr>
        </p:nvGraphicFramePr>
        <p:xfrm>
          <a:off x="762288" y="4303181"/>
          <a:ext cx="5073734" cy="1878138"/>
        </p:xfrm>
        <a:graphic>
          <a:graphicData uri="http://schemas.openxmlformats.org/drawingml/2006/table">
            <a:tbl>
              <a:tblPr>
                <a:tableStyleId>{5C22544A-7EE6-4342-B048-85BDC9FD1C3A}</a:tableStyleId>
              </a:tblPr>
              <a:tblGrid>
                <a:gridCol w="710027">
                  <a:extLst>
                    <a:ext uri="{9D8B030D-6E8A-4147-A177-3AD203B41FA5}">
                      <a16:colId xmlns:a16="http://schemas.microsoft.com/office/drawing/2014/main" val="2810614077"/>
                    </a:ext>
                  </a:extLst>
                </a:gridCol>
                <a:gridCol w="724819">
                  <a:extLst>
                    <a:ext uri="{9D8B030D-6E8A-4147-A177-3AD203B41FA5}">
                      <a16:colId xmlns:a16="http://schemas.microsoft.com/office/drawing/2014/main" val="342034044"/>
                    </a:ext>
                  </a:extLst>
                </a:gridCol>
                <a:gridCol w="724819">
                  <a:extLst>
                    <a:ext uri="{9D8B030D-6E8A-4147-A177-3AD203B41FA5}">
                      <a16:colId xmlns:a16="http://schemas.microsoft.com/office/drawing/2014/main" val="2859075817"/>
                    </a:ext>
                  </a:extLst>
                </a:gridCol>
                <a:gridCol w="739612">
                  <a:extLst>
                    <a:ext uri="{9D8B030D-6E8A-4147-A177-3AD203B41FA5}">
                      <a16:colId xmlns:a16="http://schemas.microsoft.com/office/drawing/2014/main" val="3364254047"/>
                    </a:ext>
                  </a:extLst>
                </a:gridCol>
                <a:gridCol w="724819">
                  <a:extLst>
                    <a:ext uri="{9D8B030D-6E8A-4147-A177-3AD203B41FA5}">
                      <a16:colId xmlns:a16="http://schemas.microsoft.com/office/drawing/2014/main" val="960655189"/>
                    </a:ext>
                  </a:extLst>
                </a:gridCol>
                <a:gridCol w="724819">
                  <a:extLst>
                    <a:ext uri="{9D8B030D-6E8A-4147-A177-3AD203B41FA5}">
                      <a16:colId xmlns:a16="http://schemas.microsoft.com/office/drawing/2014/main" val="2922705613"/>
                    </a:ext>
                  </a:extLst>
                </a:gridCol>
                <a:gridCol w="724819">
                  <a:extLst>
                    <a:ext uri="{9D8B030D-6E8A-4147-A177-3AD203B41FA5}">
                      <a16:colId xmlns:a16="http://schemas.microsoft.com/office/drawing/2014/main" val="1970325028"/>
                    </a:ext>
                  </a:extLst>
                </a:gridCol>
              </a:tblGrid>
              <a:tr h="208682">
                <a:tc>
                  <a:txBody>
                    <a:bodyPr/>
                    <a:lstStyle/>
                    <a:p>
                      <a:pPr algn="l"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　</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1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2015</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1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2016</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1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2017</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1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2018</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1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2019</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10000"/>
                    </a:solidFill>
                  </a:tcPr>
                </a:tc>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2020</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10000"/>
                    </a:solidFill>
                  </a:tcPr>
                </a:tc>
                <a:extLst>
                  <a:ext uri="{0D108BD9-81ED-4DB2-BD59-A6C34878D82A}">
                    <a16:rowId xmlns:a16="http://schemas.microsoft.com/office/drawing/2014/main" val="4097398950"/>
                  </a:ext>
                </a:extLst>
              </a:tr>
              <a:tr h="208682">
                <a:tc gridSpan="2">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吉林碳谷（原丝）</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h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7960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11558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21681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2825009533"/>
                  </a:ext>
                </a:extLst>
              </a:tr>
              <a:tr h="208682">
                <a:tc gridSpan="3">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吉林碳谷（折算为碳纤维产能）</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3790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5504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10324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768359092"/>
                  </a:ext>
                </a:extLst>
              </a:tr>
              <a:tr h="208682">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中复神鹰</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2735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3422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3761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2760134330"/>
                  </a:ext>
                </a:extLst>
              </a:tr>
              <a:tr h="208682">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光威复材</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369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711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638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1709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2786770793"/>
                  </a:ext>
                </a:extLst>
              </a:tr>
              <a:tr h="208682">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中简科技</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34</a:t>
                      </a:r>
                    </a:p>
                  </a:txBody>
                  <a:tcPr marL="0" marR="0" marT="0" marB="0" anchor="ctr">
                    <a:noFill/>
                  </a:tcP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41</a:t>
                      </a:r>
                    </a:p>
                  </a:txBody>
                  <a:tcPr marL="0" marR="0" marT="0" marB="0" anchor="ctr">
                    <a:noFill/>
                  </a:tcP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0" marR="0" marT="0" marB="0" anchor="ctr">
                    <a:noFill/>
                  </a:tcP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64</a:t>
                      </a:r>
                    </a:p>
                  </a:txBody>
                  <a:tcPr marL="0" marR="0" marT="0" marB="0" anchor="ctr">
                    <a:noFill/>
                  </a:tcP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58</a:t>
                      </a:r>
                    </a:p>
                  </a:txBody>
                  <a:tcPr marL="0" marR="0" marT="0" marB="0" anchor="ctr">
                    <a:noFill/>
                  </a:tcP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0" marR="0" marT="0" marB="0" anchor="ctr">
                    <a:noFill/>
                  </a:tcPr>
                </a:tc>
                <a:extLst>
                  <a:ext uri="{0D108BD9-81ED-4DB2-BD59-A6C34878D82A}">
                    <a16:rowId xmlns:a16="http://schemas.microsoft.com/office/drawing/2014/main" val="4040636109"/>
                  </a:ext>
                </a:extLst>
              </a:tr>
              <a:tr h="208682">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国内供给</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3600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7400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9023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12000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dirty="0">
                          <a:effectLst/>
                          <a:latin typeface="微软雅黑" panose="020B0503020204020204" pitchFamily="34" charset="-122"/>
                          <a:ea typeface="微软雅黑" panose="020B0503020204020204" pitchFamily="34" charset="-122"/>
                        </a:rPr>
                        <a:t>18500</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2076184374"/>
                  </a:ext>
                </a:extLst>
              </a:tr>
              <a:tr h="208682">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国内需求</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16789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19563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23487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31000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37840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48851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589246459"/>
                  </a:ext>
                </a:extLst>
              </a:tr>
              <a:tr h="208682">
                <a:tc>
                  <a:txBody>
                    <a:bodyPr/>
                    <a:lstStyle/>
                    <a:p>
                      <a:pPr algn="l" fontAlgn="ctr"/>
                      <a:r>
                        <a:rPr lang="en-US" sz="900" u="none" strike="noStrike">
                          <a:effectLst/>
                          <a:latin typeface="微软雅黑" panose="020B0503020204020204" pitchFamily="34" charset="-122"/>
                          <a:ea typeface="微软雅黑" panose="020B0503020204020204" pitchFamily="34" charset="-122"/>
                        </a:rPr>
                        <a:t>CR4</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81%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dirty="0">
                          <a:effectLst/>
                          <a:latin typeface="微软雅黑" panose="020B0503020204020204" pitchFamily="34" charset="-122"/>
                          <a:ea typeface="微软雅黑" panose="020B0503020204020204" pitchFamily="34" charset="-122"/>
                        </a:rPr>
                        <a:t>86%</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980388355"/>
                  </a:ext>
                </a:extLst>
              </a:tr>
            </a:tbl>
          </a:graphicData>
        </a:graphic>
      </p:graphicFrame>
      <p:sp>
        <p:nvSpPr>
          <p:cNvPr id="20" name="矩形 19">
            <a:extLst>
              <a:ext uri="{FF2B5EF4-FFF2-40B4-BE49-F238E27FC236}">
                <a16:creationId xmlns:a16="http://schemas.microsoft.com/office/drawing/2014/main" id="{03F9F32F-F42F-4CF7-9085-BC276463A94C}"/>
              </a:ext>
            </a:extLst>
          </p:cNvPr>
          <p:cNvSpPr/>
          <p:nvPr/>
        </p:nvSpPr>
        <p:spPr>
          <a:xfrm>
            <a:off x="1974530" y="4036157"/>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10000"/>
                </a:solidFill>
                <a:effectLst/>
                <a:uLnTx/>
                <a:uFillTx/>
                <a:latin typeface="Arial" panose="020B0604020202020204" pitchFamily="34" charset="0"/>
                <a:ea typeface="微软雅黑" panose="020B0503020204020204" pitchFamily="34" charset="-122"/>
                <a:cs typeface="Arial" panose="020B0604020202020204" pitchFamily="34" charset="0"/>
              </a:rPr>
              <a:t>碳纤维销量（单位：吨）</a:t>
            </a:r>
          </a:p>
        </p:txBody>
      </p:sp>
      <p:sp>
        <p:nvSpPr>
          <p:cNvPr id="19" name="矩形 18">
            <a:extLst>
              <a:ext uri="{FF2B5EF4-FFF2-40B4-BE49-F238E27FC236}">
                <a16:creationId xmlns:a16="http://schemas.microsoft.com/office/drawing/2014/main" id="{42D6310D-5919-46B0-8A98-E8D42D85251F}"/>
              </a:ext>
            </a:extLst>
          </p:cNvPr>
          <p:cNvSpPr/>
          <p:nvPr/>
        </p:nvSpPr>
        <p:spPr>
          <a:xfrm flipH="1">
            <a:off x="423237" y="2206200"/>
            <a:ext cx="5708405" cy="42708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2357590-2F0E-455D-B75C-742486D49A01}"/>
              </a:ext>
            </a:extLst>
          </p:cNvPr>
          <p:cNvSpPr/>
          <p:nvPr/>
        </p:nvSpPr>
        <p:spPr>
          <a:xfrm flipH="1">
            <a:off x="6396827" y="934998"/>
            <a:ext cx="5557829" cy="554200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33">
            <a:extLst>
              <a:ext uri="{FF2B5EF4-FFF2-40B4-BE49-F238E27FC236}">
                <a16:creationId xmlns:a16="http://schemas.microsoft.com/office/drawing/2014/main" id="{9E5E9966-0648-4B0C-A593-1B94068B1CCB}"/>
              </a:ext>
            </a:extLst>
          </p:cNvPr>
          <p:cNvSpPr/>
          <p:nvPr/>
        </p:nvSpPr>
        <p:spPr bwMode="auto">
          <a:xfrm>
            <a:off x="626409" y="6230297"/>
            <a:ext cx="4807622" cy="236202"/>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备注：</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）光威复材</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2020</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年销量为碳纤维及织物合计销量，前期为碳纤维销量</a:t>
            </a:r>
            <a:endParaRPr lang="zh-CN" sz="9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4246428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707580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龙头规模与盈利快速提升</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4002310207"/>
              </p:ext>
            </p:extLst>
          </p:nvPr>
        </p:nvGraphicFramePr>
        <p:xfrm>
          <a:off x="724774" y="3839137"/>
          <a:ext cx="5514662" cy="1783980"/>
        </p:xfrm>
        <a:graphic>
          <a:graphicData uri="http://schemas.openxmlformats.org/drawingml/2006/table">
            <a:tbl>
              <a:tblPr>
                <a:tableStyleId>{5C22544A-7EE6-4342-B048-85BDC9FD1C3A}</a:tableStyleId>
              </a:tblPr>
              <a:tblGrid>
                <a:gridCol w="1013949">
                  <a:extLst>
                    <a:ext uri="{9D8B030D-6E8A-4147-A177-3AD203B41FA5}">
                      <a16:colId xmlns:a16="http://schemas.microsoft.com/office/drawing/2014/main" val="3820301143"/>
                    </a:ext>
                  </a:extLst>
                </a:gridCol>
                <a:gridCol w="642959">
                  <a:extLst>
                    <a:ext uri="{9D8B030D-6E8A-4147-A177-3AD203B41FA5}">
                      <a16:colId xmlns:a16="http://schemas.microsoft.com/office/drawing/2014/main" val="3335214585"/>
                    </a:ext>
                  </a:extLst>
                </a:gridCol>
                <a:gridCol w="642959">
                  <a:extLst>
                    <a:ext uri="{9D8B030D-6E8A-4147-A177-3AD203B41FA5}">
                      <a16:colId xmlns:a16="http://schemas.microsoft.com/office/drawing/2014/main" val="1225516274"/>
                    </a:ext>
                  </a:extLst>
                </a:gridCol>
                <a:gridCol w="642959">
                  <a:extLst>
                    <a:ext uri="{9D8B030D-6E8A-4147-A177-3AD203B41FA5}">
                      <a16:colId xmlns:a16="http://schemas.microsoft.com/office/drawing/2014/main" val="480145651"/>
                    </a:ext>
                  </a:extLst>
                </a:gridCol>
                <a:gridCol w="642959">
                  <a:extLst>
                    <a:ext uri="{9D8B030D-6E8A-4147-A177-3AD203B41FA5}">
                      <a16:colId xmlns:a16="http://schemas.microsoft.com/office/drawing/2014/main" val="1691980578"/>
                    </a:ext>
                  </a:extLst>
                </a:gridCol>
                <a:gridCol w="642959">
                  <a:extLst>
                    <a:ext uri="{9D8B030D-6E8A-4147-A177-3AD203B41FA5}">
                      <a16:colId xmlns:a16="http://schemas.microsoft.com/office/drawing/2014/main" val="3979869143"/>
                    </a:ext>
                  </a:extLst>
                </a:gridCol>
                <a:gridCol w="499264">
                  <a:extLst>
                    <a:ext uri="{9D8B030D-6E8A-4147-A177-3AD203B41FA5}">
                      <a16:colId xmlns:a16="http://schemas.microsoft.com/office/drawing/2014/main" val="591930064"/>
                    </a:ext>
                  </a:extLst>
                </a:gridCol>
                <a:gridCol w="786654">
                  <a:extLst>
                    <a:ext uri="{9D8B030D-6E8A-4147-A177-3AD203B41FA5}">
                      <a16:colId xmlns:a16="http://schemas.microsoft.com/office/drawing/2014/main" val="197791090"/>
                    </a:ext>
                  </a:extLst>
                </a:gridCol>
              </a:tblGrid>
              <a:tr h="295836">
                <a:tc>
                  <a:txBody>
                    <a:bodyPr/>
                    <a:lstStyle/>
                    <a:p>
                      <a:pPr algn="ctr" fontAlgn="ctr"/>
                      <a:r>
                        <a:rPr lang="zh-CN" altLang="en-US" sz="1000" b="1" u="none" strike="noStrike">
                          <a:solidFill>
                            <a:schemeClr val="bg1"/>
                          </a:solidFill>
                          <a:effectLst/>
                          <a:latin typeface="微软雅黑" panose="020B0503020204020204" pitchFamily="34" charset="-122"/>
                          <a:ea typeface="微软雅黑" panose="020B0503020204020204" pitchFamily="34" charset="-122"/>
                        </a:rPr>
                        <a:t>　</a:t>
                      </a:r>
                      <a:endParaRPr lang="zh-CN" altLang="en-US"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2015</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2016</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2017</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2018</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2019</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2020</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1000" b="1" i="0" u="none" strike="noStrike">
                          <a:solidFill>
                            <a:schemeClr val="bg1"/>
                          </a:solidFill>
                          <a:effectLst/>
                          <a:latin typeface="微软雅黑" panose="020B0503020204020204" pitchFamily="34" charset="-122"/>
                          <a:ea typeface="微软雅黑" panose="020B0503020204020204" pitchFamily="34" charset="-122"/>
                        </a:rPr>
                        <a:t>2017-2020</a:t>
                      </a:r>
                      <a:r>
                        <a:rPr lang="zh-CN" altLang="en-US" sz="1000" b="1" i="0" u="none" strike="noStrike">
                          <a:solidFill>
                            <a:schemeClr val="bg1"/>
                          </a:solidFill>
                          <a:effectLst/>
                          <a:latin typeface="微软雅黑" panose="020B0503020204020204" pitchFamily="34" charset="-122"/>
                          <a:ea typeface="微软雅黑" panose="020B0503020204020204" pitchFamily="34" charset="-122"/>
                        </a:rPr>
                        <a:t>复合增速</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extLst>
                  <a:ext uri="{0D108BD9-81ED-4DB2-BD59-A6C34878D82A}">
                    <a16:rowId xmlns:a16="http://schemas.microsoft.com/office/drawing/2014/main" val="344919519"/>
                  </a:ext>
                </a:extLst>
              </a:tr>
              <a:tr h="295836">
                <a:tc>
                  <a:txBody>
                    <a:bodyPr/>
                    <a:lstStyle/>
                    <a:p>
                      <a:pPr algn="ctr">
                        <a:lnSpc>
                          <a:spcPts val="1200"/>
                        </a:lnSpc>
                        <a:spcAft>
                          <a:spcPts val="0"/>
                        </a:spcAft>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吉林碳谷</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0.8</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1.7</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1.6</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2.1</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3.1</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5.9</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54%</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3613328706"/>
                  </a:ext>
                </a:extLst>
              </a:tr>
              <a:tr h="295836">
                <a:tc>
                  <a:txBody>
                    <a:bodyPr/>
                    <a:lstStyle/>
                    <a:p>
                      <a:pPr algn="ctr">
                        <a:lnSpc>
                          <a:spcPts val="1200"/>
                        </a:lnSpc>
                        <a:spcAft>
                          <a:spcPts val="0"/>
                        </a:spcAft>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中复神鹰</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3.0</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4.1</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5.3</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32%</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4004349042"/>
                  </a:ext>
                </a:extLst>
              </a:tr>
              <a:tr h="295836">
                <a:tc>
                  <a:txBody>
                    <a:bodyPr/>
                    <a:lstStyle/>
                    <a:p>
                      <a:pPr algn="ctr">
                        <a:lnSpc>
                          <a:spcPts val="1200"/>
                        </a:lnSpc>
                        <a:spcAft>
                          <a:spcPts val="0"/>
                        </a:spcAft>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光威复材</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3.7</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4.4</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5.0</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6.0</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8.0</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10.8</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29%</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2294789981"/>
                  </a:ext>
                </a:extLst>
              </a:tr>
              <a:tr h="295836">
                <a:tc>
                  <a:txBody>
                    <a:bodyPr/>
                    <a:lstStyle/>
                    <a:p>
                      <a:pPr algn="ctr">
                        <a:lnSpc>
                          <a:spcPts val="1200"/>
                        </a:lnSpc>
                        <a:spcAft>
                          <a:spcPts val="0"/>
                        </a:spcAft>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中简科技</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1.1</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1.2</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1.4</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1.9</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1.8</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3.3</a:t>
                      </a:r>
                    </a:p>
                  </a:txBody>
                  <a:tcPr marL="0" marR="0" marT="0" marB="0" anchor="c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32%</a:t>
                      </a:r>
                    </a:p>
                  </a:txBody>
                  <a:tcPr marL="0" marR="0" marT="0" marB="0" anchor="ctr">
                    <a:noFill/>
                  </a:tcPr>
                </a:tc>
                <a:extLst>
                  <a:ext uri="{0D108BD9-81ED-4DB2-BD59-A6C34878D82A}">
                    <a16:rowId xmlns:a16="http://schemas.microsoft.com/office/drawing/2014/main" val="2563912378"/>
                  </a:ext>
                </a:extLst>
              </a:tr>
              <a:tr h="295836">
                <a:tc>
                  <a:txBody>
                    <a:bodyPr/>
                    <a:lstStyle/>
                    <a:p>
                      <a:pPr algn="ctr">
                        <a:lnSpc>
                          <a:spcPts val="1200"/>
                        </a:lnSpc>
                        <a:spcAft>
                          <a:spcPts val="0"/>
                        </a:spcAft>
                      </a:pPr>
                      <a:r>
                        <a:rPr lang="zh-CN"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恒神股份</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0.6</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0.8</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0.4</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0.5</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3.6</a:t>
                      </a:r>
                      <a:endParaRPr lang="zh-CN" sz="105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10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50%</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2044533586"/>
                  </a:ext>
                </a:extLst>
              </a:tr>
            </a:tbl>
          </a:graphicData>
        </a:graphic>
      </p:graphicFrame>
      <p:sp>
        <p:nvSpPr>
          <p:cNvPr id="8" name="矩形 7"/>
          <p:cNvSpPr/>
          <p:nvPr/>
        </p:nvSpPr>
        <p:spPr>
          <a:xfrm>
            <a:off x="1797377" y="3517790"/>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a:solidFill>
                  <a:srgbClr val="E10000"/>
                </a:solidFill>
                <a:latin typeface="Arial" panose="020B0604020202020204" pitchFamily="34" charset="0"/>
                <a:ea typeface="微软雅黑" panose="020B0503020204020204" pitchFamily="34" charset="-122"/>
                <a:cs typeface="Arial" panose="020B0604020202020204" pitchFamily="34" charset="0"/>
              </a:rPr>
              <a:t>碳纤维龙头企业收入（亿元）</a:t>
            </a:r>
            <a:endPar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TextBox 33"/>
          <p:cNvSpPr/>
          <p:nvPr/>
        </p:nvSpPr>
        <p:spPr bwMode="auto">
          <a:xfrm>
            <a:off x="627817" y="5763631"/>
            <a:ext cx="4807622" cy="236202"/>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备注：</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）吉林碳谷收入为原丝</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碳纤维；</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）光威复材收入为碳纤维及织物</a:t>
            </a:r>
            <a:endParaRPr lang="zh-CN" sz="9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490220" y="1149164"/>
            <a:ext cx="5835818" cy="1477328"/>
          </a:xfrm>
          <a:prstGeom prst="rect">
            <a:avLst/>
          </a:prstGeom>
          <a:noFill/>
          <a:ln w="9525">
            <a:noFill/>
          </a:ln>
        </p:spPr>
        <p:txBody>
          <a:bodyPr wrap="square">
            <a:spAutoFit/>
          </a:bodyPr>
          <a:lstStyle/>
          <a:p>
            <a:pPr marL="171450" indent="-171450" fontAlgn="auto">
              <a:lnSpc>
                <a:spcPct val="150000"/>
              </a:lnSpc>
              <a:buFont typeface="Wingdings" panose="05000000000000000000" charset="0"/>
              <a:buChar char="Ø"/>
            </a:pP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龙头企业收入增长印证行业需求变化。</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2017-2020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年国内碳纤维需求量从</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万吨到</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4.9</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万吨，需求复合增速约</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28%</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，其需求拉动主要是风电叶片、碳碳复材，</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2017-2020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年二者需求复合增速分别为</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87%</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49%</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。受益于国内风电和光伏的景气、及全球疫情影响海外企业进口，国内碳纤维企业收入迎来高速增长，尤其是率先突破大丝束规模化生产的吉林</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碳谷、工业应用起家的中复神鹰等。</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712166546"/>
              </p:ext>
            </p:extLst>
          </p:nvPr>
        </p:nvGraphicFramePr>
        <p:xfrm>
          <a:off x="7005918" y="3839139"/>
          <a:ext cx="4780428" cy="1804488"/>
        </p:xfrm>
        <a:graphic>
          <a:graphicData uri="http://schemas.openxmlformats.org/drawingml/2006/table">
            <a:tbl>
              <a:tblPr>
                <a:tableStyleId>{5C22544A-7EE6-4342-B048-85BDC9FD1C3A}</a:tableStyleId>
              </a:tblPr>
              <a:tblGrid>
                <a:gridCol w="796738">
                  <a:extLst>
                    <a:ext uri="{9D8B030D-6E8A-4147-A177-3AD203B41FA5}">
                      <a16:colId xmlns:a16="http://schemas.microsoft.com/office/drawing/2014/main" val="2794790049"/>
                    </a:ext>
                  </a:extLst>
                </a:gridCol>
                <a:gridCol w="796738">
                  <a:extLst>
                    <a:ext uri="{9D8B030D-6E8A-4147-A177-3AD203B41FA5}">
                      <a16:colId xmlns:a16="http://schemas.microsoft.com/office/drawing/2014/main" val="1963747300"/>
                    </a:ext>
                  </a:extLst>
                </a:gridCol>
                <a:gridCol w="796738">
                  <a:extLst>
                    <a:ext uri="{9D8B030D-6E8A-4147-A177-3AD203B41FA5}">
                      <a16:colId xmlns:a16="http://schemas.microsoft.com/office/drawing/2014/main" val="2866345584"/>
                    </a:ext>
                  </a:extLst>
                </a:gridCol>
                <a:gridCol w="796738">
                  <a:extLst>
                    <a:ext uri="{9D8B030D-6E8A-4147-A177-3AD203B41FA5}">
                      <a16:colId xmlns:a16="http://schemas.microsoft.com/office/drawing/2014/main" val="3682467890"/>
                    </a:ext>
                  </a:extLst>
                </a:gridCol>
                <a:gridCol w="796738">
                  <a:extLst>
                    <a:ext uri="{9D8B030D-6E8A-4147-A177-3AD203B41FA5}">
                      <a16:colId xmlns:a16="http://schemas.microsoft.com/office/drawing/2014/main" val="759649740"/>
                    </a:ext>
                  </a:extLst>
                </a:gridCol>
                <a:gridCol w="796738">
                  <a:extLst>
                    <a:ext uri="{9D8B030D-6E8A-4147-A177-3AD203B41FA5}">
                      <a16:colId xmlns:a16="http://schemas.microsoft.com/office/drawing/2014/main" val="4239650720"/>
                    </a:ext>
                  </a:extLst>
                </a:gridCol>
              </a:tblGrid>
              <a:tr h="284290">
                <a:tc>
                  <a:txBody>
                    <a:bodyPr/>
                    <a:lstStyle/>
                    <a:p>
                      <a:pPr algn="ctr" fontAlgn="ctr"/>
                      <a:r>
                        <a:rPr lang="zh-CN" altLang="en-US" sz="1000" b="1" u="none" strike="noStrike">
                          <a:solidFill>
                            <a:schemeClr val="bg1"/>
                          </a:solidFill>
                          <a:effectLst/>
                          <a:latin typeface="微软雅黑" panose="020B0503020204020204" pitchFamily="34" charset="-122"/>
                          <a:ea typeface="微软雅黑" panose="020B0503020204020204" pitchFamily="34" charset="-122"/>
                        </a:rPr>
                        <a:t>　</a:t>
                      </a:r>
                      <a:endParaRPr lang="zh-CN" altLang="en-US"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2018</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2019</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2020</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sz="1000" b="1" u="none" strike="noStrike">
                          <a:solidFill>
                            <a:schemeClr val="bg1"/>
                          </a:solidFill>
                          <a:effectLst/>
                          <a:latin typeface="微软雅黑" panose="020B0503020204020204" pitchFamily="34" charset="-122"/>
                          <a:ea typeface="微软雅黑" panose="020B0503020204020204" pitchFamily="34" charset="-122"/>
                        </a:rPr>
                        <a:t>2021H</a:t>
                      </a:r>
                      <a:endParaRPr lang="en-US"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2018-2020</a:t>
                      </a:r>
                      <a:r>
                        <a:rPr lang="zh-CN" altLang="en-US" sz="1000" b="1" u="none" strike="noStrike">
                          <a:solidFill>
                            <a:schemeClr val="bg1"/>
                          </a:solidFill>
                          <a:effectLst/>
                          <a:latin typeface="微软雅黑" panose="020B0503020204020204" pitchFamily="34" charset="-122"/>
                          <a:ea typeface="微软雅黑" panose="020B0503020204020204" pitchFamily="34" charset="-122"/>
                        </a:rPr>
                        <a:t>复合增速</a:t>
                      </a:r>
                      <a:endParaRPr lang="zh-CN" altLang="en-US"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extLst>
                  <a:ext uri="{0D108BD9-81ED-4DB2-BD59-A6C34878D82A}">
                    <a16:rowId xmlns:a16="http://schemas.microsoft.com/office/drawing/2014/main" val="1848082168"/>
                  </a:ext>
                </a:extLst>
              </a:tr>
              <a:tr h="249948">
                <a:tc>
                  <a:txBody>
                    <a:bodyPr/>
                    <a:lstStyle/>
                    <a:p>
                      <a:pPr algn="ctr" fontAlgn="ctr"/>
                      <a:r>
                        <a:rPr lang="en-US" sz="1000" u="none" strike="noStrike">
                          <a:effectLst/>
                          <a:latin typeface="微软雅黑" panose="020B0503020204020204" pitchFamily="34" charset="-122"/>
                          <a:ea typeface="微软雅黑" panose="020B0503020204020204" pitchFamily="34" charset="-122"/>
                        </a:rPr>
                        <a:t>1K</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78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85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105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80%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324367209"/>
                  </a:ext>
                </a:extLst>
              </a:tr>
              <a:tr h="249948">
                <a:tc>
                  <a:txBody>
                    <a:bodyPr/>
                    <a:lstStyle/>
                    <a:p>
                      <a:pPr algn="ctr" fontAlgn="ctr"/>
                      <a:r>
                        <a:rPr lang="en-US" sz="1000" u="none" strike="noStrike">
                          <a:effectLst/>
                          <a:latin typeface="微软雅黑" panose="020B0503020204020204" pitchFamily="34" charset="-122"/>
                          <a:ea typeface="微软雅黑" panose="020B0503020204020204" pitchFamily="34" charset="-122"/>
                        </a:rPr>
                        <a:t>3K</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130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281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274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47%</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229932686"/>
                  </a:ext>
                </a:extLst>
              </a:tr>
              <a:tr h="249948">
                <a:tc>
                  <a:txBody>
                    <a:bodyPr/>
                    <a:lstStyle/>
                    <a:p>
                      <a:pPr algn="ctr" fontAlgn="ctr"/>
                      <a:r>
                        <a:rPr lang="en-US" sz="1000" u="none" strike="noStrike">
                          <a:effectLst/>
                          <a:latin typeface="微软雅黑" panose="020B0503020204020204" pitchFamily="34" charset="-122"/>
                          <a:ea typeface="微软雅黑" panose="020B0503020204020204" pitchFamily="34" charset="-122"/>
                        </a:rPr>
                        <a:t>12K/S</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3191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2317</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4971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2139</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098929321"/>
                  </a:ext>
                </a:extLst>
              </a:tr>
              <a:tr h="249948">
                <a:tc>
                  <a:txBody>
                    <a:bodyPr/>
                    <a:lstStyle/>
                    <a:p>
                      <a:pPr algn="ctr" fontAlgn="ctr"/>
                      <a:r>
                        <a:rPr lang="en-US" sz="1000" u="none" strike="noStrike">
                          <a:effectLst/>
                          <a:latin typeface="微软雅黑" panose="020B0503020204020204" pitchFamily="34" charset="-122"/>
                          <a:ea typeface="微软雅黑" panose="020B0503020204020204" pitchFamily="34" charset="-122"/>
                        </a:rPr>
                        <a:t>24K/25K</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4612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9105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15889</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10758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86%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492830157"/>
                  </a:ext>
                </a:extLst>
              </a:tr>
              <a:tr h="249948">
                <a:tc>
                  <a:txBody>
                    <a:bodyPr/>
                    <a:lstStyle/>
                    <a:p>
                      <a:pPr algn="ctr" fontAlgn="ctr"/>
                      <a:r>
                        <a:rPr lang="en-US" sz="1000" u="none" strike="noStrike">
                          <a:effectLst/>
                          <a:latin typeface="微软雅黑" panose="020B0503020204020204" pitchFamily="34" charset="-122"/>
                          <a:ea typeface="微软雅黑" panose="020B0503020204020204" pitchFamily="34" charset="-122"/>
                        </a:rPr>
                        <a:t>48K</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172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455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497</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2240552053"/>
                  </a:ext>
                </a:extLst>
              </a:tr>
              <a:tr h="249948">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合计</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7960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11558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21681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13774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65%</a:t>
                      </a: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4087512910"/>
                  </a:ext>
                </a:extLst>
              </a:tr>
            </a:tbl>
          </a:graphicData>
        </a:graphic>
      </p:graphicFrame>
      <p:sp>
        <p:nvSpPr>
          <p:cNvPr id="13" name="矩形 12"/>
          <p:cNvSpPr/>
          <p:nvPr/>
        </p:nvSpPr>
        <p:spPr>
          <a:xfrm>
            <a:off x="7807277" y="3517790"/>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a:solidFill>
                  <a:srgbClr val="E10000"/>
                </a:solidFill>
                <a:latin typeface="Arial" panose="020B0604020202020204" pitchFamily="34" charset="0"/>
                <a:ea typeface="微软雅黑" panose="020B0503020204020204" pitchFamily="34" charset="-122"/>
                <a:cs typeface="Arial" panose="020B0604020202020204" pitchFamily="34" charset="0"/>
              </a:rPr>
              <a:t>吉林碳谷的销量增长主要来自大丝束</a:t>
            </a:r>
            <a:endPar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矩形 14"/>
          <p:cNvSpPr/>
          <p:nvPr/>
        </p:nvSpPr>
        <p:spPr>
          <a:xfrm>
            <a:off x="7869133" y="1050607"/>
            <a:ext cx="3297873" cy="15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a:solidFill>
                  <a:srgbClr val="E10000"/>
                </a:solidFill>
                <a:latin typeface="Arial" panose="020B0604020202020204" pitchFamily="34" charset="0"/>
                <a:ea typeface="微软雅黑" panose="020B0503020204020204" pitchFamily="34" charset="-122"/>
                <a:cs typeface="Arial" panose="020B0604020202020204" pitchFamily="34" charset="0"/>
              </a:rPr>
              <a:t>中复神鹰的销量增长主要来自风电和碳碳复材</a:t>
            </a:r>
            <a:endPar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矩形 5"/>
          <p:cNvSpPr/>
          <p:nvPr/>
        </p:nvSpPr>
        <p:spPr>
          <a:xfrm>
            <a:off x="7003490" y="5697066"/>
            <a:ext cx="4641663" cy="369332"/>
          </a:xfrm>
          <a:prstGeom prst="rect">
            <a:avLst/>
          </a:prstGeom>
        </p:spPr>
        <p:txBody>
          <a:bodyPr wrap="square">
            <a:spAutoFit/>
          </a:bodyPr>
          <a:lstStyle/>
          <a:p>
            <a:r>
              <a:rPr lang="zh-CN" altLang="en-US" sz="900">
                <a:latin typeface="微软雅黑" panose="020B0503020204020204" pitchFamily="34" charset="-122"/>
                <a:ea typeface="微软雅黑" panose="020B0503020204020204" pitchFamily="34" charset="-122"/>
                <a:cs typeface="微软雅黑" panose="020B0503020204020204" pitchFamily="34" charset="-122"/>
              </a:rPr>
              <a:t>备注：吉林碳谷于</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年实现了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24K</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25K</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产品的规模化生产，于</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年实现了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48K</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产品的规模化生产</a:t>
            </a:r>
          </a:p>
        </p:txBody>
      </p:sp>
      <p:sp>
        <p:nvSpPr>
          <p:cNvPr id="14" name="文本框 13">
            <a:extLst>
              <a:ext uri="{FF2B5EF4-FFF2-40B4-BE49-F238E27FC236}">
                <a16:creationId xmlns:a16="http://schemas.microsoft.com/office/drawing/2014/main" id="{1636DAB3-E8B3-42B7-917C-D6DBC6D86D04}"/>
              </a:ext>
            </a:extLst>
          </p:cNvPr>
          <p:cNvSpPr txBox="1"/>
          <p:nvPr/>
        </p:nvSpPr>
        <p:spPr>
          <a:xfrm>
            <a:off x="490220" y="6411277"/>
            <a:ext cx="5080000" cy="213995"/>
          </a:xfrm>
          <a:prstGeom prst="rect">
            <a:avLst/>
          </a:prstGeom>
          <a:noFill/>
          <a:ln w="9525">
            <a:noFill/>
          </a:ln>
        </p:spPr>
        <p:txBody>
          <a:bodyPr>
            <a:spAutoFit/>
          </a:bodyPr>
          <a:lstStyle/>
          <a:p>
            <a:pPr algn="l">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Wind</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各公司公告，</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graphicFrame>
        <p:nvGraphicFramePr>
          <p:cNvPr id="3" name="表格 2"/>
          <p:cNvGraphicFramePr>
            <a:graphicFrameLocks noGrp="1"/>
          </p:cNvGraphicFramePr>
          <p:nvPr>
            <p:extLst>
              <p:ext uri="{D42A27DB-BD31-4B8C-83A1-F6EECF244321}">
                <p14:modId xmlns:p14="http://schemas.microsoft.com/office/powerpoint/2010/main" val="1766222821"/>
              </p:ext>
            </p:extLst>
          </p:nvPr>
        </p:nvGraphicFramePr>
        <p:xfrm>
          <a:off x="7062158" y="1361693"/>
          <a:ext cx="4724190" cy="1886824"/>
        </p:xfrm>
        <a:graphic>
          <a:graphicData uri="http://schemas.openxmlformats.org/drawingml/2006/table">
            <a:tbl>
              <a:tblPr firstRow="1" firstCol="1" bandRow="1">
                <a:tableStyleId>{5C22544A-7EE6-4342-B048-85BDC9FD1C3A}</a:tableStyleId>
              </a:tblPr>
              <a:tblGrid>
                <a:gridCol w="944838">
                  <a:extLst>
                    <a:ext uri="{9D8B030D-6E8A-4147-A177-3AD203B41FA5}">
                      <a16:colId xmlns:a16="http://schemas.microsoft.com/office/drawing/2014/main" val="3714650171"/>
                    </a:ext>
                  </a:extLst>
                </a:gridCol>
                <a:gridCol w="944838">
                  <a:extLst>
                    <a:ext uri="{9D8B030D-6E8A-4147-A177-3AD203B41FA5}">
                      <a16:colId xmlns:a16="http://schemas.microsoft.com/office/drawing/2014/main" val="3995314102"/>
                    </a:ext>
                  </a:extLst>
                </a:gridCol>
                <a:gridCol w="944838">
                  <a:extLst>
                    <a:ext uri="{9D8B030D-6E8A-4147-A177-3AD203B41FA5}">
                      <a16:colId xmlns:a16="http://schemas.microsoft.com/office/drawing/2014/main" val="3558873966"/>
                    </a:ext>
                  </a:extLst>
                </a:gridCol>
                <a:gridCol w="944838">
                  <a:extLst>
                    <a:ext uri="{9D8B030D-6E8A-4147-A177-3AD203B41FA5}">
                      <a16:colId xmlns:a16="http://schemas.microsoft.com/office/drawing/2014/main" val="3913165763"/>
                    </a:ext>
                  </a:extLst>
                </a:gridCol>
                <a:gridCol w="944838">
                  <a:extLst>
                    <a:ext uri="{9D8B030D-6E8A-4147-A177-3AD203B41FA5}">
                      <a16:colId xmlns:a16="http://schemas.microsoft.com/office/drawing/2014/main" val="4155769727"/>
                    </a:ext>
                  </a:extLst>
                </a:gridCol>
              </a:tblGrid>
              <a:tr h="235853">
                <a:tc>
                  <a:txBody>
                    <a:bodyPr/>
                    <a:lstStyle/>
                    <a:p>
                      <a:pPr algn="ctr">
                        <a:lnSpc>
                          <a:spcPts val="1200"/>
                        </a:lnSpc>
                        <a:spcAft>
                          <a:spcPts val="0"/>
                        </a:spcAft>
                      </a:pPr>
                      <a:r>
                        <a:rPr lang="en-US" sz="900" b="1" kern="100">
                          <a:solidFill>
                            <a:schemeClr val="bg1"/>
                          </a:solidFill>
                          <a:effectLst/>
                          <a:latin typeface="微软雅黑" panose="020B0503020204020204" pitchFamily="34" charset="-122"/>
                          <a:ea typeface="微软雅黑" panose="020B0503020204020204" pitchFamily="34" charset="-122"/>
                        </a:rPr>
                        <a:t> </a:t>
                      </a:r>
                      <a:endParaRPr lang="zh-CN" sz="1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solidFill>
                      <a:srgbClr val="FF0000"/>
                    </a:solidFill>
                  </a:tcPr>
                </a:tc>
                <a:tc>
                  <a:txBody>
                    <a:bodyPr/>
                    <a:lstStyle/>
                    <a:p>
                      <a:pPr algn="ctr">
                        <a:lnSpc>
                          <a:spcPts val="1200"/>
                        </a:lnSpc>
                        <a:spcAft>
                          <a:spcPts val="0"/>
                        </a:spcAft>
                      </a:pPr>
                      <a:r>
                        <a:rPr lang="en-US" sz="900" b="1" kern="100">
                          <a:solidFill>
                            <a:schemeClr val="bg1"/>
                          </a:solidFill>
                          <a:effectLst/>
                          <a:latin typeface="微软雅黑" panose="020B0503020204020204" pitchFamily="34" charset="-122"/>
                          <a:ea typeface="微软雅黑" panose="020B0503020204020204" pitchFamily="34" charset="-122"/>
                        </a:rPr>
                        <a:t>2018</a:t>
                      </a:r>
                      <a:endParaRPr lang="zh-CN" sz="1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solidFill>
                      <a:srgbClr val="FF0000"/>
                    </a:solidFill>
                  </a:tcPr>
                </a:tc>
                <a:tc>
                  <a:txBody>
                    <a:bodyPr/>
                    <a:lstStyle/>
                    <a:p>
                      <a:pPr algn="ctr">
                        <a:lnSpc>
                          <a:spcPts val="1200"/>
                        </a:lnSpc>
                        <a:spcAft>
                          <a:spcPts val="0"/>
                        </a:spcAft>
                      </a:pPr>
                      <a:r>
                        <a:rPr lang="en-US" sz="900" b="1" kern="100">
                          <a:solidFill>
                            <a:schemeClr val="bg1"/>
                          </a:solidFill>
                          <a:effectLst/>
                          <a:latin typeface="微软雅黑" panose="020B0503020204020204" pitchFamily="34" charset="-122"/>
                          <a:ea typeface="微软雅黑" panose="020B0503020204020204" pitchFamily="34" charset="-122"/>
                        </a:rPr>
                        <a:t>2019</a:t>
                      </a:r>
                      <a:endParaRPr lang="zh-CN" sz="1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solidFill>
                      <a:srgbClr val="FF0000"/>
                    </a:solidFill>
                  </a:tcPr>
                </a:tc>
                <a:tc>
                  <a:txBody>
                    <a:bodyPr/>
                    <a:lstStyle/>
                    <a:p>
                      <a:pPr algn="ctr">
                        <a:lnSpc>
                          <a:spcPts val="1200"/>
                        </a:lnSpc>
                        <a:spcAft>
                          <a:spcPts val="0"/>
                        </a:spcAft>
                      </a:pPr>
                      <a:r>
                        <a:rPr lang="en-US" sz="900" b="1" kern="100">
                          <a:solidFill>
                            <a:schemeClr val="bg1"/>
                          </a:solidFill>
                          <a:effectLst/>
                          <a:latin typeface="微软雅黑" panose="020B0503020204020204" pitchFamily="34" charset="-122"/>
                          <a:ea typeface="微软雅黑" panose="020B0503020204020204" pitchFamily="34" charset="-122"/>
                        </a:rPr>
                        <a:t>2020</a:t>
                      </a:r>
                      <a:endParaRPr lang="zh-CN" sz="1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solidFill>
                      <a:srgbClr val="FF0000"/>
                    </a:solidFill>
                  </a:tcPr>
                </a:tc>
                <a:tc>
                  <a:txBody>
                    <a:bodyPr/>
                    <a:lstStyle/>
                    <a:p>
                      <a:pPr algn="ctr">
                        <a:lnSpc>
                          <a:spcPts val="1200"/>
                        </a:lnSpc>
                        <a:spcAft>
                          <a:spcPts val="0"/>
                        </a:spcAft>
                      </a:pPr>
                      <a:r>
                        <a:rPr lang="zh-CN" sz="900" b="1" kern="100">
                          <a:solidFill>
                            <a:schemeClr val="bg1"/>
                          </a:solidFill>
                          <a:effectLst/>
                          <a:latin typeface="微软雅黑" panose="020B0503020204020204" pitchFamily="34" charset="-122"/>
                          <a:ea typeface="微软雅黑" panose="020B0503020204020204" pitchFamily="34" charset="-122"/>
                        </a:rPr>
                        <a:t>复合增速</a:t>
                      </a:r>
                      <a:endParaRPr lang="zh-CN" sz="1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solidFill>
                      <a:srgbClr val="FF0000"/>
                    </a:solidFill>
                  </a:tcPr>
                </a:tc>
                <a:extLst>
                  <a:ext uri="{0D108BD9-81ED-4DB2-BD59-A6C34878D82A}">
                    <a16:rowId xmlns:a16="http://schemas.microsoft.com/office/drawing/2014/main" val="4235080985"/>
                  </a:ext>
                </a:extLst>
              </a:tr>
              <a:tr h="235853">
                <a:tc>
                  <a:txBody>
                    <a:bodyPr/>
                    <a:lstStyle/>
                    <a:p>
                      <a:pPr algn="ctr">
                        <a:lnSpc>
                          <a:spcPts val="1200"/>
                        </a:lnSpc>
                        <a:spcAft>
                          <a:spcPts val="0"/>
                        </a:spcAft>
                      </a:pPr>
                      <a:r>
                        <a:rPr lang="zh-CN" sz="900" b="0" kern="100">
                          <a:solidFill>
                            <a:schemeClr val="tx1"/>
                          </a:solidFill>
                          <a:effectLst/>
                          <a:latin typeface="微软雅黑" panose="020B0503020204020204" pitchFamily="34" charset="-122"/>
                          <a:ea typeface="微软雅黑" panose="020B0503020204020204" pitchFamily="34" charset="-122"/>
                        </a:rPr>
                        <a:t>体育休闲</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1420</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1469</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1079</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-13%</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514670427"/>
                  </a:ext>
                </a:extLst>
              </a:tr>
              <a:tr h="235853">
                <a:tc>
                  <a:txBody>
                    <a:bodyPr/>
                    <a:lstStyle/>
                    <a:p>
                      <a:pPr algn="ctr">
                        <a:lnSpc>
                          <a:spcPts val="1200"/>
                        </a:lnSpc>
                        <a:spcAft>
                          <a:spcPts val="0"/>
                        </a:spcAft>
                      </a:pPr>
                      <a:r>
                        <a:rPr lang="zh-CN" sz="900" b="0" kern="100">
                          <a:solidFill>
                            <a:schemeClr val="tx1"/>
                          </a:solidFill>
                          <a:effectLst/>
                          <a:latin typeface="微软雅黑" panose="020B0503020204020204" pitchFamily="34" charset="-122"/>
                          <a:ea typeface="微软雅黑" panose="020B0503020204020204" pitchFamily="34" charset="-122"/>
                        </a:rPr>
                        <a:t>交通建设</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712</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879</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817</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7%</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2532856205"/>
                  </a:ext>
                </a:extLst>
              </a:tr>
              <a:tr h="235853">
                <a:tc>
                  <a:txBody>
                    <a:bodyPr/>
                    <a:lstStyle/>
                    <a:p>
                      <a:pPr algn="ctr">
                        <a:lnSpc>
                          <a:spcPts val="1200"/>
                        </a:lnSpc>
                        <a:spcAft>
                          <a:spcPts val="0"/>
                        </a:spcAft>
                      </a:pPr>
                      <a:r>
                        <a:rPr lang="zh-CN" sz="900" b="0" kern="100">
                          <a:solidFill>
                            <a:schemeClr val="tx1"/>
                          </a:solidFill>
                          <a:effectLst/>
                          <a:latin typeface="微软雅黑" panose="020B0503020204020204" pitchFamily="34" charset="-122"/>
                          <a:ea typeface="微软雅黑" panose="020B0503020204020204" pitchFamily="34" charset="-122"/>
                        </a:rPr>
                        <a:t>风电叶片</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72</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157</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568</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180%</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1000145052"/>
                  </a:ext>
                </a:extLst>
              </a:tr>
              <a:tr h="235853">
                <a:tc>
                  <a:txBody>
                    <a:bodyPr/>
                    <a:lstStyle/>
                    <a:p>
                      <a:pPr algn="ctr">
                        <a:lnSpc>
                          <a:spcPts val="1200"/>
                        </a:lnSpc>
                        <a:spcAft>
                          <a:spcPts val="0"/>
                        </a:spcAft>
                      </a:pPr>
                      <a:r>
                        <a:rPr lang="zh-CN" sz="900" b="0" kern="100">
                          <a:solidFill>
                            <a:schemeClr val="tx1"/>
                          </a:solidFill>
                          <a:effectLst/>
                          <a:latin typeface="微软雅黑" panose="020B0503020204020204" pitchFamily="34" charset="-122"/>
                          <a:ea typeface="微软雅黑" panose="020B0503020204020204" pitchFamily="34" charset="-122"/>
                        </a:rPr>
                        <a:t>压力容器</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223</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540</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549</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57%</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1810703690"/>
                  </a:ext>
                </a:extLst>
              </a:tr>
              <a:tr h="235853">
                <a:tc>
                  <a:txBody>
                    <a:bodyPr/>
                    <a:lstStyle/>
                    <a:p>
                      <a:pPr algn="ctr">
                        <a:lnSpc>
                          <a:spcPts val="1200"/>
                        </a:lnSpc>
                        <a:spcAft>
                          <a:spcPts val="0"/>
                        </a:spcAft>
                      </a:pPr>
                      <a:r>
                        <a:rPr lang="zh-CN" sz="900" b="0" kern="100">
                          <a:solidFill>
                            <a:schemeClr val="tx1"/>
                          </a:solidFill>
                          <a:effectLst/>
                          <a:latin typeface="微软雅黑" panose="020B0503020204020204" pitchFamily="34" charset="-122"/>
                          <a:ea typeface="微软雅黑" panose="020B0503020204020204" pitchFamily="34" charset="-122"/>
                        </a:rPr>
                        <a:t>碳碳复材</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73</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118</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424</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142%</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2071070189"/>
                  </a:ext>
                </a:extLst>
              </a:tr>
              <a:tr h="235853">
                <a:tc>
                  <a:txBody>
                    <a:bodyPr/>
                    <a:lstStyle/>
                    <a:p>
                      <a:pPr algn="ctr">
                        <a:lnSpc>
                          <a:spcPts val="1200"/>
                        </a:lnSpc>
                        <a:spcAft>
                          <a:spcPts val="0"/>
                        </a:spcAft>
                      </a:pPr>
                      <a:r>
                        <a:rPr lang="zh-CN" sz="900" b="0" kern="100">
                          <a:solidFill>
                            <a:schemeClr val="tx1"/>
                          </a:solidFill>
                          <a:effectLst/>
                          <a:latin typeface="微软雅黑" panose="020B0503020204020204" pitchFamily="34" charset="-122"/>
                          <a:ea typeface="微软雅黑" panose="020B0503020204020204" pitchFamily="34" charset="-122"/>
                        </a:rPr>
                        <a:t>航空航天</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119</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152</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255</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47%</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59201302"/>
                  </a:ext>
                </a:extLst>
              </a:tr>
              <a:tr h="235853">
                <a:tc>
                  <a:txBody>
                    <a:bodyPr/>
                    <a:lstStyle/>
                    <a:p>
                      <a:pPr algn="ctr">
                        <a:lnSpc>
                          <a:spcPts val="1200"/>
                        </a:lnSpc>
                        <a:spcAft>
                          <a:spcPts val="0"/>
                        </a:spcAft>
                      </a:pPr>
                      <a:r>
                        <a:rPr lang="zh-CN" sz="900" b="0" kern="100">
                          <a:solidFill>
                            <a:schemeClr val="tx1"/>
                          </a:solidFill>
                          <a:effectLst/>
                          <a:latin typeface="微软雅黑" panose="020B0503020204020204" pitchFamily="34" charset="-122"/>
                          <a:ea typeface="微软雅黑" panose="020B0503020204020204" pitchFamily="34" charset="-122"/>
                        </a:rPr>
                        <a:t>合计</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2735</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3422</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3761</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tc>
                  <a:txBody>
                    <a:bodyPr/>
                    <a:lstStyle/>
                    <a:p>
                      <a:pPr algn="ctr">
                        <a:lnSpc>
                          <a:spcPts val="1200"/>
                        </a:lnSpc>
                        <a:spcAft>
                          <a:spcPts val="0"/>
                        </a:spcAft>
                      </a:pPr>
                      <a:r>
                        <a:rPr lang="en-US" sz="900" b="0" kern="100">
                          <a:solidFill>
                            <a:schemeClr val="tx1"/>
                          </a:solidFill>
                          <a:effectLst/>
                          <a:latin typeface="微软雅黑" panose="020B0503020204020204" pitchFamily="34" charset="-122"/>
                          <a:ea typeface="微软雅黑" panose="020B0503020204020204" pitchFamily="34" charset="-122"/>
                        </a:rPr>
                        <a:t>17%</a:t>
                      </a:r>
                      <a:endParaRPr lang="zh-CN" sz="10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2992407792"/>
                  </a:ext>
                </a:extLst>
              </a:tr>
            </a:tbl>
          </a:graphicData>
        </a:graphic>
      </p:graphicFrame>
    </p:spTree>
    <p:extLst>
      <p:ext uri="{BB962C8B-B14F-4D97-AF65-F5344CB8AC3E}">
        <p14:creationId xmlns:p14="http://schemas.microsoft.com/office/powerpoint/2010/main" val="3061202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707580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龙头规模与盈利快速提升</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2161884" y="2041319"/>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a:solidFill>
                  <a:srgbClr val="E10000"/>
                </a:solidFill>
                <a:latin typeface="Arial" panose="020B0604020202020204" pitchFamily="34" charset="0"/>
                <a:ea typeface="微软雅黑" panose="020B0503020204020204" pitchFamily="34" charset="-122"/>
                <a:cs typeface="Arial" panose="020B0604020202020204" pitchFamily="34" charset="0"/>
              </a:rPr>
              <a:t>碳纤维龙头企业毛利率</a:t>
            </a:r>
            <a:endPar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TextBox 33"/>
          <p:cNvSpPr/>
          <p:nvPr/>
        </p:nvSpPr>
        <p:spPr bwMode="auto">
          <a:xfrm>
            <a:off x="1015251" y="3839596"/>
            <a:ext cx="4807622" cy="236202"/>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备注：</a:t>
            </a:r>
            <a:r>
              <a:rPr lang="en-US" altLang="zh-CN" sz="9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）吉林碳谷为原丝</a:t>
            </a:r>
            <a:r>
              <a:rPr lang="en-US" altLang="zh-CN" sz="9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碳纤维；</a:t>
            </a:r>
            <a:r>
              <a:rPr lang="en-US" altLang="zh-CN" sz="9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）光威复材、中简科技为碳纤维及织物</a:t>
            </a:r>
            <a:endParaRPr lang="zh-CN" sz="9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450475" y="1096900"/>
            <a:ext cx="11423278" cy="646331"/>
          </a:xfrm>
          <a:prstGeom prst="rect">
            <a:avLst/>
          </a:prstGeom>
          <a:noFill/>
          <a:ln w="9525">
            <a:noFill/>
          </a:ln>
        </p:spPr>
        <p:txBody>
          <a:bodyPr wrap="square">
            <a:spAutoFit/>
          </a:bodyPr>
          <a:lstStyle/>
          <a:p>
            <a:pPr marL="171450" indent="-171450" fontAlgn="auto">
              <a:lnSpc>
                <a:spcPct val="150000"/>
              </a:lnSpc>
              <a:buFont typeface="Wingdings" panose="05000000000000000000" charset="0"/>
              <a:buChar char="Ø"/>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毛利率：绑定军品的企业毛利率持续高位，吉林碳谷和中复神鹰毛利率边际改善显著。</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光威复材和中简科技绑定军工企业，故毛利率过去几年均保持在高位。中简科技第一大客户销售额占比很高，中复神鹰军品收入占比持续下降，从</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2014</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年的</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下降至目前不到</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。吉林碳谷和中复神鹰毛利率改善源于需求改善</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成本优化。</a:t>
            </a:r>
          </a:p>
        </p:txBody>
      </p:sp>
      <p:sp>
        <p:nvSpPr>
          <p:cNvPr id="13" name="矩形 12"/>
          <p:cNvSpPr/>
          <p:nvPr/>
        </p:nvSpPr>
        <p:spPr>
          <a:xfrm>
            <a:off x="2161884" y="4308445"/>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a:solidFill>
                  <a:srgbClr val="E10000"/>
                </a:solidFill>
                <a:latin typeface="Arial" panose="020B0604020202020204" pitchFamily="34" charset="0"/>
                <a:ea typeface="微软雅黑" panose="020B0503020204020204" pitchFamily="34" charset="-122"/>
                <a:cs typeface="Arial" panose="020B0604020202020204" pitchFamily="34" charset="0"/>
              </a:rPr>
              <a:t>碳纤维龙头企业均价（万元</a:t>
            </a:r>
            <a:r>
              <a:rPr lang="en-US" altLang="zh-CN" sz="1200" b="1">
                <a:solidFill>
                  <a:srgbClr val="E10000"/>
                </a:solidFill>
                <a:latin typeface="Arial" panose="020B0604020202020204" pitchFamily="34" charset="0"/>
                <a:ea typeface="微软雅黑" panose="020B0503020204020204" pitchFamily="34" charset="-122"/>
                <a:cs typeface="Arial" panose="020B0604020202020204" pitchFamily="34" charset="0"/>
              </a:rPr>
              <a:t>/</a:t>
            </a:r>
            <a:r>
              <a:rPr lang="zh-CN" altLang="en-US" sz="1200" b="1">
                <a:solidFill>
                  <a:srgbClr val="E10000"/>
                </a:solidFill>
                <a:latin typeface="Arial" panose="020B0604020202020204" pitchFamily="34" charset="0"/>
                <a:ea typeface="微软雅黑" panose="020B0503020204020204" pitchFamily="34" charset="-122"/>
                <a:cs typeface="Arial" panose="020B0604020202020204" pitchFamily="34" charset="0"/>
              </a:rPr>
              <a:t>吨）</a:t>
            </a:r>
            <a:endPar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402196797"/>
              </p:ext>
            </p:extLst>
          </p:nvPr>
        </p:nvGraphicFramePr>
        <p:xfrm>
          <a:off x="1070311" y="2362668"/>
          <a:ext cx="4807929" cy="1479420"/>
        </p:xfrm>
        <a:graphic>
          <a:graphicData uri="http://schemas.openxmlformats.org/drawingml/2006/table">
            <a:tbl>
              <a:tblPr>
                <a:tableStyleId>{5C22544A-7EE6-4342-B048-85BDC9FD1C3A}</a:tableStyleId>
              </a:tblPr>
              <a:tblGrid>
                <a:gridCol w="686847">
                  <a:extLst>
                    <a:ext uri="{9D8B030D-6E8A-4147-A177-3AD203B41FA5}">
                      <a16:colId xmlns:a16="http://schemas.microsoft.com/office/drawing/2014/main" val="1068393488"/>
                    </a:ext>
                  </a:extLst>
                </a:gridCol>
                <a:gridCol w="686847">
                  <a:extLst>
                    <a:ext uri="{9D8B030D-6E8A-4147-A177-3AD203B41FA5}">
                      <a16:colId xmlns:a16="http://schemas.microsoft.com/office/drawing/2014/main" val="975671525"/>
                    </a:ext>
                  </a:extLst>
                </a:gridCol>
                <a:gridCol w="686847">
                  <a:extLst>
                    <a:ext uri="{9D8B030D-6E8A-4147-A177-3AD203B41FA5}">
                      <a16:colId xmlns:a16="http://schemas.microsoft.com/office/drawing/2014/main" val="592289950"/>
                    </a:ext>
                  </a:extLst>
                </a:gridCol>
                <a:gridCol w="686847">
                  <a:extLst>
                    <a:ext uri="{9D8B030D-6E8A-4147-A177-3AD203B41FA5}">
                      <a16:colId xmlns:a16="http://schemas.microsoft.com/office/drawing/2014/main" val="2184815172"/>
                    </a:ext>
                  </a:extLst>
                </a:gridCol>
                <a:gridCol w="686847">
                  <a:extLst>
                    <a:ext uri="{9D8B030D-6E8A-4147-A177-3AD203B41FA5}">
                      <a16:colId xmlns:a16="http://schemas.microsoft.com/office/drawing/2014/main" val="1539155850"/>
                    </a:ext>
                  </a:extLst>
                </a:gridCol>
                <a:gridCol w="686847">
                  <a:extLst>
                    <a:ext uri="{9D8B030D-6E8A-4147-A177-3AD203B41FA5}">
                      <a16:colId xmlns:a16="http://schemas.microsoft.com/office/drawing/2014/main" val="1176404774"/>
                    </a:ext>
                  </a:extLst>
                </a:gridCol>
                <a:gridCol w="686847">
                  <a:extLst>
                    <a:ext uri="{9D8B030D-6E8A-4147-A177-3AD203B41FA5}">
                      <a16:colId xmlns:a16="http://schemas.microsoft.com/office/drawing/2014/main" val="1690614071"/>
                    </a:ext>
                  </a:extLst>
                </a:gridCol>
              </a:tblGrid>
              <a:tr h="246570">
                <a:tc>
                  <a:txBody>
                    <a:bodyPr/>
                    <a:lstStyle/>
                    <a:p>
                      <a:pPr algn="ctr" fontAlgn="ctr"/>
                      <a:r>
                        <a:rPr lang="zh-CN" altLang="en-US" sz="1000" b="1" u="none" strike="noStrike">
                          <a:solidFill>
                            <a:schemeClr val="bg1"/>
                          </a:solidFill>
                          <a:effectLst/>
                          <a:latin typeface="微软雅黑" panose="020B0503020204020204" pitchFamily="34" charset="-122"/>
                          <a:ea typeface="微软雅黑" panose="020B0503020204020204" pitchFamily="34" charset="-122"/>
                        </a:rPr>
                        <a:t>　</a:t>
                      </a:r>
                      <a:endParaRPr lang="zh-CN" altLang="en-US"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2015</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2016</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2017</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2018</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2019</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2020</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extLst>
                  <a:ext uri="{0D108BD9-81ED-4DB2-BD59-A6C34878D82A}">
                    <a16:rowId xmlns:a16="http://schemas.microsoft.com/office/drawing/2014/main" val="3598169193"/>
                  </a:ext>
                </a:extLst>
              </a:tr>
              <a:tr h="246570">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吉林碳谷</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29%</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4030239095"/>
                  </a:ext>
                </a:extLst>
              </a:tr>
              <a:tr h="246570">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中复神鹰</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948473808"/>
                  </a:ext>
                </a:extLst>
              </a:tr>
              <a:tr h="246570">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光威复材</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64%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77%</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78%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80%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79%</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75%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2611200747"/>
                  </a:ext>
                </a:extLst>
              </a:tr>
              <a:tr h="246570">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中简科技</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66%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68%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78%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80%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82%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84%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812146263"/>
                  </a:ext>
                </a:extLst>
              </a:tr>
              <a:tr h="246570">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恒神股份</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299635348"/>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114292256"/>
              </p:ext>
            </p:extLst>
          </p:nvPr>
        </p:nvGraphicFramePr>
        <p:xfrm>
          <a:off x="1070621" y="4599352"/>
          <a:ext cx="4822328" cy="1311715"/>
        </p:xfrm>
        <a:graphic>
          <a:graphicData uri="http://schemas.openxmlformats.org/drawingml/2006/table">
            <a:tbl>
              <a:tblPr>
                <a:tableStyleId>{5C22544A-7EE6-4342-B048-85BDC9FD1C3A}</a:tableStyleId>
              </a:tblPr>
              <a:tblGrid>
                <a:gridCol w="688904">
                  <a:extLst>
                    <a:ext uri="{9D8B030D-6E8A-4147-A177-3AD203B41FA5}">
                      <a16:colId xmlns:a16="http://schemas.microsoft.com/office/drawing/2014/main" val="2383408434"/>
                    </a:ext>
                  </a:extLst>
                </a:gridCol>
                <a:gridCol w="688904">
                  <a:extLst>
                    <a:ext uri="{9D8B030D-6E8A-4147-A177-3AD203B41FA5}">
                      <a16:colId xmlns:a16="http://schemas.microsoft.com/office/drawing/2014/main" val="3835339941"/>
                    </a:ext>
                  </a:extLst>
                </a:gridCol>
                <a:gridCol w="688904">
                  <a:extLst>
                    <a:ext uri="{9D8B030D-6E8A-4147-A177-3AD203B41FA5}">
                      <a16:colId xmlns:a16="http://schemas.microsoft.com/office/drawing/2014/main" val="2598170882"/>
                    </a:ext>
                  </a:extLst>
                </a:gridCol>
                <a:gridCol w="688904">
                  <a:extLst>
                    <a:ext uri="{9D8B030D-6E8A-4147-A177-3AD203B41FA5}">
                      <a16:colId xmlns:a16="http://schemas.microsoft.com/office/drawing/2014/main" val="296011460"/>
                    </a:ext>
                  </a:extLst>
                </a:gridCol>
                <a:gridCol w="688904">
                  <a:extLst>
                    <a:ext uri="{9D8B030D-6E8A-4147-A177-3AD203B41FA5}">
                      <a16:colId xmlns:a16="http://schemas.microsoft.com/office/drawing/2014/main" val="677964737"/>
                    </a:ext>
                  </a:extLst>
                </a:gridCol>
                <a:gridCol w="688904">
                  <a:extLst>
                    <a:ext uri="{9D8B030D-6E8A-4147-A177-3AD203B41FA5}">
                      <a16:colId xmlns:a16="http://schemas.microsoft.com/office/drawing/2014/main" val="4254638923"/>
                    </a:ext>
                  </a:extLst>
                </a:gridCol>
                <a:gridCol w="688904">
                  <a:extLst>
                    <a:ext uri="{9D8B030D-6E8A-4147-A177-3AD203B41FA5}">
                      <a16:colId xmlns:a16="http://schemas.microsoft.com/office/drawing/2014/main" val="196520241"/>
                    </a:ext>
                  </a:extLst>
                </a:gridCol>
              </a:tblGrid>
              <a:tr h="262343">
                <a:tc>
                  <a:txBody>
                    <a:bodyPr/>
                    <a:lstStyle/>
                    <a:p>
                      <a:pPr algn="l" fontAlgn="ctr"/>
                      <a:r>
                        <a:rPr lang="zh-CN" altLang="en-US" sz="1000" b="1" u="none" strike="noStrike">
                          <a:solidFill>
                            <a:schemeClr val="bg1"/>
                          </a:solidFill>
                          <a:effectLst/>
                          <a:latin typeface="微软雅黑" panose="020B0503020204020204" pitchFamily="34" charset="-122"/>
                          <a:ea typeface="微软雅黑" panose="020B0503020204020204" pitchFamily="34" charset="-122"/>
                        </a:rPr>
                        <a:t>　</a:t>
                      </a:r>
                      <a:endParaRPr lang="zh-CN" altLang="en-US"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2015</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2016</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2017</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2018</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2019</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en-US" altLang="zh-CN" sz="1000" b="1" u="none" strike="noStrike">
                          <a:solidFill>
                            <a:schemeClr val="bg1"/>
                          </a:solidFill>
                          <a:effectLst/>
                          <a:latin typeface="微软雅黑" panose="020B0503020204020204" pitchFamily="34" charset="-122"/>
                          <a:ea typeface="微软雅黑" panose="020B0503020204020204" pitchFamily="34" charset="-122"/>
                        </a:rPr>
                        <a:t>2020</a:t>
                      </a:r>
                      <a:endParaRPr lang="en-US" altLang="zh-CN" sz="10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extLst>
                  <a:ext uri="{0D108BD9-81ED-4DB2-BD59-A6C34878D82A}">
                    <a16:rowId xmlns:a16="http://schemas.microsoft.com/office/drawing/2014/main" val="902344839"/>
                  </a:ext>
                </a:extLst>
              </a:tr>
              <a:tr h="262343">
                <a:tc gridSpan="2">
                  <a:txBody>
                    <a:bodyPr/>
                    <a:lstStyle/>
                    <a:p>
                      <a:pPr algn="l" fontAlgn="ctr"/>
                      <a:r>
                        <a:rPr lang="zh-CN" altLang="en-US" sz="1000" u="none" strike="noStrike">
                          <a:effectLst/>
                          <a:latin typeface="微软雅黑" panose="020B0503020204020204" pitchFamily="34" charset="-122"/>
                          <a:ea typeface="微软雅黑" panose="020B0503020204020204" pitchFamily="34" charset="-122"/>
                        </a:rPr>
                        <a:t>吉林碳谷（原丝）</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hMerge="1">
                  <a:txBody>
                    <a:bodyPr/>
                    <a:lstStyle/>
                    <a:p>
                      <a:endParaRPr lang="zh-CN" altLang="en-US"/>
                    </a:p>
                  </a:txBody>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259689449"/>
                  </a:ext>
                </a:extLst>
              </a:tr>
              <a:tr h="262343">
                <a:tc>
                  <a:txBody>
                    <a:bodyPr/>
                    <a:lstStyle/>
                    <a:p>
                      <a:pPr algn="l" fontAlgn="ctr"/>
                      <a:r>
                        <a:rPr lang="zh-CN" altLang="en-US" sz="1000" u="none" strike="noStrike">
                          <a:effectLst/>
                          <a:latin typeface="微软雅黑" panose="020B0503020204020204" pitchFamily="34" charset="-122"/>
                          <a:ea typeface="微软雅黑" panose="020B0503020204020204" pitchFamily="34" charset="-122"/>
                        </a:rPr>
                        <a:t>中复神鹰</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l"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l"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l" fontAlgn="ctr"/>
                      <a:r>
                        <a:rPr lang="zh-CN" altLang="en-US" sz="1000" u="none" strike="noStrike">
                          <a:effectLst/>
                          <a:latin typeface="微软雅黑" panose="020B0503020204020204" pitchFamily="34" charset="-122"/>
                          <a:ea typeface="微软雅黑" panose="020B0503020204020204" pitchFamily="34" charset="-122"/>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39279972"/>
                  </a:ext>
                </a:extLst>
              </a:tr>
              <a:tr h="262343">
                <a:tc>
                  <a:txBody>
                    <a:bodyPr/>
                    <a:lstStyle/>
                    <a:p>
                      <a:pPr algn="l" fontAlgn="ctr"/>
                      <a:r>
                        <a:rPr lang="zh-CN" altLang="en-US" sz="1000" u="none" strike="noStrike">
                          <a:effectLst/>
                          <a:latin typeface="微软雅黑" panose="020B0503020204020204" pitchFamily="34" charset="-122"/>
                          <a:ea typeface="微软雅黑" panose="020B0503020204020204" pitchFamily="34" charset="-122"/>
                        </a:rPr>
                        <a:t>光威复材</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986</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783</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135</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85</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125</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63</a:t>
                      </a:r>
                    </a:p>
                  </a:txBody>
                  <a:tcPr marL="0" marR="0" marT="0" marB="0" anchor="ctr">
                    <a:noFill/>
                  </a:tcPr>
                </a:tc>
                <a:extLst>
                  <a:ext uri="{0D108BD9-81ED-4DB2-BD59-A6C34878D82A}">
                    <a16:rowId xmlns:a16="http://schemas.microsoft.com/office/drawing/2014/main" val="3162597796"/>
                  </a:ext>
                </a:extLst>
              </a:tr>
              <a:tr h="262343">
                <a:tc>
                  <a:txBody>
                    <a:bodyPr/>
                    <a:lstStyle/>
                    <a:p>
                      <a:pPr algn="l" fontAlgn="ctr"/>
                      <a:r>
                        <a:rPr lang="zh-CN" altLang="en-US" sz="1000" u="none" strike="noStrike">
                          <a:effectLst/>
                          <a:latin typeface="微软雅黑" panose="020B0503020204020204" pitchFamily="34" charset="-122"/>
                          <a:ea typeface="微软雅黑" panose="020B0503020204020204" pitchFamily="34" charset="-122"/>
                        </a:rPr>
                        <a:t>中简科技</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323</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290</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286</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297</a:t>
                      </a:r>
                    </a:p>
                  </a:txBody>
                  <a:tcPr marL="0" marR="0" marT="0" marB="0" anchor="ctr">
                    <a:no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309</a:t>
                      </a:r>
                    </a:p>
                  </a:txBody>
                  <a:tcPr marL="0" marR="0" marT="0" marB="0" anchor="c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329</a:t>
                      </a:r>
                    </a:p>
                  </a:txBody>
                  <a:tcPr marL="0" marR="0" marT="0" marB="0" anchor="ctr">
                    <a:noFill/>
                  </a:tcPr>
                </a:tc>
                <a:extLst>
                  <a:ext uri="{0D108BD9-81ED-4DB2-BD59-A6C34878D82A}">
                    <a16:rowId xmlns:a16="http://schemas.microsoft.com/office/drawing/2014/main" val="2848222003"/>
                  </a:ext>
                </a:extLst>
              </a:tr>
            </a:tbl>
          </a:graphicData>
        </a:graphic>
      </p:graphicFrame>
      <p:sp>
        <p:nvSpPr>
          <p:cNvPr id="16" name="TextBox 33"/>
          <p:cNvSpPr/>
          <p:nvPr/>
        </p:nvSpPr>
        <p:spPr bwMode="auto">
          <a:xfrm>
            <a:off x="1015251" y="5937186"/>
            <a:ext cx="4807622" cy="236202"/>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备注：</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）吉林碳谷为原丝</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碳纤维；</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）光威复材为碳纤维及织物</a:t>
            </a:r>
            <a:endParaRPr lang="zh-CN" sz="9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7" name="图表 16"/>
          <p:cNvGraphicFramePr>
            <a:graphicFrameLocks/>
          </p:cNvGraphicFramePr>
          <p:nvPr>
            <p:extLst>
              <p:ext uri="{D42A27DB-BD31-4B8C-83A1-F6EECF244321}">
                <p14:modId xmlns:p14="http://schemas.microsoft.com/office/powerpoint/2010/main" val="518532290"/>
              </p:ext>
            </p:extLst>
          </p:nvPr>
        </p:nvGraphicFramePr>
        <p:xfrm>
          <a:off x="7032812" y="2241572"/>
          <a:ext cx="3755958" cy="1906846"/>
        </p:xfrm>
        <a:graphic>
          <a:graphicData uri="http://schemas.openxmlformats.org/drawingml/2006/chart">
            <c:chart xmlns:c="http://schemas.openxmlformats.org/drawingml/2006/chart" xmlns:r="http://schemas.openxmlformats.org/officeDocument/2006/relationships" r:id="rId2"/>
          </a:graphicData>
        </a:graphic>
      </p:graphicFrame>
      <p:sp>
        <p:nvSpPr>
          <p:cNvPr id="18" name="矩形 17"/>
          <p:cNvSpPr/>
          <p:nvPr/>
        </p:nvSpPr>
        <p:spPr>
          <a:xfrm>
            <a:off x="7336630" y="2041319"/>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a:solidFill>
                  <a:srgbClr val="E10000"/>
                </a:solidFill>
                <a:latin typeface="Arial" panose="020B0604020202020204" pitchFamily="34" charset="0"/>
                <a:ea typeface="微软雅黑" panose="020B0503020204020204" pitchFamily="34" charset="-122"/>
                <a:cs typeface="Arial" panose="020B0604020202020204" pitchFamily="34" charset="0"/>
              </a:rPr>
              <a:t>中简科技第一大客户销售额占比</a:t>
            </a:r>
            <a:endPar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矩形 19"/>
          <p:cNvSpPr/>
          <p:nvPr/>
        </p:nvSpPr>
        <p:spPr>
          <a:xfrm>
            <a:off x="7398608" y="4220437"/>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200" b="1">
                <a:solidFill>
                  <a:srgbClr val="E10000"/>
                </a:solidFill>
                <a:latin typeface="Arial" panose="020B0604020202020204" pitchFamily="34" charset="0"/>
                <a:ea typeface="微软雅黑" panose="020B0503020204020204" pitchFamily="34" charset="-122"/>
                <a:cs typeface="Arial" panose="020B0604020202020204" pitchFamily="34" charset="0"/>
              </a:rPr>
              <a:t>碳纤维龙头企业的研发费率</a:t>
            </a:r>
            <a:endPar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文本框 21">
            <a:extLst>
              <a:ext uri="{FF2B5EF4-FFF2-40B4-BE49-F238E27FC236}">
                <a16:creationId xmlns:a16="http://schemas.microsoft.com/office/drawing/2014/main" id="{6AD3B2FE-9188-494C-A55A-CCC198474C88}"/>
              </a:ext>
            </a:extLst>
          </p:cNvPr>
          <p:cNvSpPr txBox="1"/>
          <p:nvPr/>
        </p:nvSpPr>
        <p:spPr>
          <a:xfrm>
            <a:off x="490220" y="6411277"/>
            <a:ext cx="5080000" cy="213995"/>
          </a:xfrm>
          <a:prstGeom prst="rect">
            <a:avLst/>
          </a:prstGeom>
          <a:noFill/>
          <a:ln w="9525">
            <a:noFill/>
          </a:ln>
        </p:spPr>
        <p:txBody>
          <a:bodyPr>
            <a:spAutoFit/>
          </a:bodyPr>
          <a:lstStyle/>
          <a:p>
            <a:pPr algn="l">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Wind</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各公司公告，</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
        <p:nvSpPr>
          <p:cNvPr id="23" name="矩形 22">
            <a:extLst>
              <a:ext uri="{FF2B5EF4-FFF2-40B4-BE49-F238E27FC236}">
                <a16:creationId xmlns:a16="http://schemas.microsoft.com/office/drawing/2014/main" id="{98BA16B5-AAC2-4F89-9009-78557A91C3A5}"/>
              </a:ext>
            </a:extLst>
          </p:cNvPr>
          <p:cNvSpPr/>
          <p:nvPr/>
        </p:nvSpPr>
        <p:spPr>
          <a:xfrm flipH="1">
            <a:off x="719436" y="1949756"/>
            <a:ext cx="5708405" cy="42708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59AE1D58-D71A-4CFB-8B4B-9B6994237BE3}"/>
              </a:ext>
            </a:extLst>
          </p:cNvPr>
          <p:cNvSpPr/>
          <p:nvPr/>
        </p:nvSpPr>
        <p:spPr>
          <a:xfrm flipH="1">
            <a:off x="6645820" y="1966210"/>
            <a:ext cx="4624160" cy="42708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1213" y="4423780"/>
            <a:ext cx="3453373" cy="1796775"/>
          </a:xfrm>
          <a:prstGeom prst="rect">
            <a:avLst/>
          </a:prstGeom>
          <a:noFill/>
          <a:ln>
            <a:noFill/>
          </a:ln>
        </p:spPr>
      </p:pic>
    </p:spTree>
    <p:extLst>
      <p:ext uri="{BB962C8B-B14F-4D97-AF65-F5344CB8AC3E}">
        <p14:creationId xmlns:p14="http://schemas.microsoft.com/office/powerpoint/2010/main" val="4084702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707580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吉林碳谷</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646081" y="2236181"/>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吉林碳谷自</a:t>
            </a:r>
            <a:r>
              <a:rPr lang="en-US" altLang="zh-CN"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2018</a:t>
            </a: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年迎来新发展阶段</a:t>
            </a:r>
          </a:p>
        </p:txBody>
      </p:sp>
      <p:sp>
        <p:nvSpPr>
          <p:cNvPr id="11" name="文本框 10"/>
          <p:cNvSpPr txBox="1"/>
          <p:nvPr/>
        </p:nvSpPr>
        <p:spPr>
          <a:xfrm>
            <a:off x="265049" y="995477"/>
            <a:ext cx="11661902" cy="1167692"/>
          </a:xfrm>
          <a:prstGeom prst="rect">
            <a:avLst/>
          </a:prstGeom>
          <a:noFill/>
          <a:ln w="9525">
            <a:noFill/>
          </a:ln>
        </p:spPr>
        <p:txBody>
          <a:bodyPr wrap="square">
            <a:spAutoFit/>
          </a:bodyPr>
          <a:lstStyle/>
          <a:p>
            <a:pPr marL="171450" indent="-171450" fontAlgn="auto">
              <a:lnSpc>
                <a:spcPct val="150000"/>
              </a:lnSpc>
              <a:buFont typeface="Wingdings" panose="05000000000000000000" charset="0"/>
              <a:buChar char="Ø"/>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大丝束原丝成为公司核心业务。</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公司下游主要是风电领域，风电叶片主要使用</a:t>
            </a:r>
            <a:r>
              <a:rPr lang="en-US" altLang="zh-CN" sz="12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24K</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及以上的碳纤维，大丝束碳纤维（≥</a:t>
            </a:r>
            <a:r>
              <a:rPr lang="en-US" altLang="zh-CN" sz="12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24K</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）性价比高的优势使其成为大势所趋。</a:t>
            </a:r>
            <a:endPar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Wingdings" panose="05000000000000000000" charset="0"/>
              <a:buChar char="Ø"/>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产能加速投放，奠定碳纤维原纱龙头地位。</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年公司碳纤维原丝产能为</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2.45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万吨，公司规划新建碳纤维原丝产能</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万吨（每条</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5000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吨，共计</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条），截至</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年末已投产产能为</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万吨，尚在建设中产能为</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万吨。集团规划在“十四五”末形成</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万吨碳纤维全产业链，包括吉林碳谷</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万吨碳纤维原丝、吉林国兴</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万吨大丝束碳纤维、吉林凯美克</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600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吨碳纤维、吉林化纤集团</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万吨大丝束碳纤维、吉林国兴复材</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万吨碳纤维及复合材料等</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个重点规划项目，届时吉林碳谷原丝产能有望达到</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万吨。</a:t>
            </a:r>
          </a:p>
        </p:txBody>
      </p:sp>
      <p:sp>
        <p:nvSpPr>
          <p:cNvPr id="13" name="矩形 12"/>
          <p:cNvSpPr/>
          <p:nvPr/>
        </p:nvSpPr>
        <p:spPr>
          <a:xfrm>
            <a:off x="1861825" y="4364377"/>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吉林碳谷不同产品的销量情况（吨）</a:t>
            </a:r>
          </a:p>
        </p:txBody>
      </p:sp>
      <p:sp>
        <p:nvSpPr>
          <p:cNvPr id="18" name="矩形 17"/>
          <p:cNvSpPr/>
          <p:nvPr/>
        </p:nvSpPr>
        <p:spPr>
          <a:xfrm>
            <a:off x="7574422" y="2240969"/>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吉林碳谷毛利率和归属净利率快速恢复</a:t>
            </a:r>
          </a:p>
        </p:txBody>
      </p:sp>
      <p:sp>
        <p:nvSpPr>
          <p:cNvPr id="20" name="矩形 19"/>
          <p:cNvSpPr/>
          <p:nvPr/>
        </p:nvSpPr>
        <p:spPr>
          <a:xfrm>
            <a:off x="7444235" y="4369041"/>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吉林碳谷不同产品的毛利率均在提升</a:t>
            </a:r>
          </a:p>
        </p:txBody>
      </p:sp>
      <p:graphicFrame>
        <p:nvGraphicFramePr>
          <p:cNvPr id="21" name="图表 20">
            <a:extLst>
              <a:ext uri="{FF2B5EF4-FFF2-40B4-BE49-F238E27FC236}">
                <a16:creationId xmlns:a16="http://schemas.microsoft.com/office/drawing/2014/main" id="{00000000-0008-0000-0600-000016000000}"/>
              </a:ext>
            </a:extLst>
          </p:cNvPr>
          <p:cNvGraphicFramePr>
            <a:graphicFrameLocks/>
          </p:cNvGraphicFramePr>
          <p:nvPr>
            <p:extLst>
              <p:ext uri="{D42A27DB-BD31-4B8C-83A1-F6EECF244321}">
                <p14:modId xmlns:p14="http://schemas.microsoft.com/office/powerpoint/2010/main" val="959719047"/>
              </p:ext>
            </p:extLst>
          </p:nvPr>
        </p:nvGraphicFramePr>
        <p:xfrm>
          <a:off x="1070621" y="2455453"/>
          <a:ext cx="4669779" cy="1913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图表 21">
            <a:extLst>
              <a:ext uri="{FF2B5EF4-FFF2-40B4-BE49-F238E27FC236}">
                <a16:creationId xmlns:a16="http://schemas.microsoft.com/office/drawing/2014/main" id="{00000000-0008-0000-0600-000017000000}"/>
              </a:ext>
            </a:extLst>
          </p:cNvPr>
          <p:cNvGraphicFramePr>
            <a:graphicFrameLocks/>
          </p:cNvGraphicFramePr>
          <p:nvPr>
            <p:extLst>
              <p:ext uri="{D42A27DB-BD31-4B8C-83A1-F6EECF244321}">
                <p14:modId xmlns:p14="http://schemas.microsoft.com/office/powerpoint/2010/main" val="4164200525"/>
              </p:ext>
            </p:extLst>
          </p:nvPr>
        </p:nvGraphicFramePr>
        <p:xfrm>
          <a:off x="6854461" y="2450382"/>
          <a:ext cx="4266918" cy="19135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图表 22">
            <a:extLst>
              <a:ext uri="{FF2B5EF4-FFF2-40B4-BE49-F238E27FC236}">
                <a16:creationId xmlns:a16="http://schemas.microsoft.com/office/drawing/2014/main" id="{00000000-0008-0000-0600-000007000000}"/>
              </a:ext>
            </a:extLst>
          </p:cNvPr>
          <p:cNvGraphicFramePr>
            <a:graphicFrameLocks/>
          </p:cNvGraphicFramePr>
          <p:nvPr>
            <p:extLst>
              <p:ext uri="{D42A27DB-BD31-4B8C-83A1-F6EECF244321}">
                <p14:modId xmlns:p14="http://schemas.microsoft.com/office/powerpoint/2010/main" val="2169250210"/>
              </p:ext>
            </p:extLst>
          </p:nvPr>
        </p:nvGraphicFramePr>
        <p:xfrm>
          <a:off x="940434" y="4574781"/>
          <a:ext cx="4742504" cy="186016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图表 23">
            <a:extLst>
              <a:ext uri="{FF2B5EF4-FFF2-40B4-BE49-F238E27FC236}">
                <a16:creationId xmlns:a16="http://schemas.microsoft.com/office/drawing/2014/main" id="{00000000-0008-0000-0600-000013000000}"/>
              </a:ext>
            </a:extLst>
          </p:cNvPr>
          <p:cNvGraphicFramePr>
            <a:graphicFrameLocks/>
          </p:cNvGraphicFramePr>
          <p:nvPr>
            <p:extLst>
              <p:ext uri="{D42A27DB-BD31-4B8C-83A1-F6EECF244321}">
                <p14:modId xmlns:p14="http://schemas.microsoft.com/office/powerpoint/2010/main" val="1266860233"/>
              </p:ext>
            </p:extLst>
          </p:nvPr>
        </p:nvGraphicFramePr>
        <p:xfrm>
          <a:off x="6984648" y="4574781"/>
          <a:ext cx="4266918" cy="1758188"/>
        </p:xfrm>
        <a:graphic>
          <a:graphicData uri="http://schemas.openxmlformats.org/drawingml/2006/chart">
            <c:chart xmlns:c="http://schemas.openxmlformats.org/drawingml/2006/chart" xmlns:r="http://schemas.openxmlformats.org/officeDocument/2006/relationships" r:id="rId5"/>
          </a:graphicData>
        </a:graphic>
      </p:graphicFrame>
      <p:sp>
        <p:nvSpPr>
          <p:cNvPr id="15" name="文本框 14">
            <a:extLst>
              <a:ext uri="{FF2B5EF4-FFF2-40B4-BE49-F238E27FC236}">
                <a16:creationId xmlns:a16="http://schemas.microsoft.com/office/drawing/2014/main" id="{B9B8B831-059C-4138-828C-79D1E5E26BB7}"/>
              </a:ext>
            </a:extLst>
          </p:cNvPr>
          <p:cNvSpPr txBox="1"/>
          <p:nvPr/>
        </p:nvSpPr>
        <p:spPr>
          <a:xfrm>
            <a:off x="490220" y="6411277"/>
            <a:ext cx="5080000" cy="213995"/>
          </a:xfrm>
          <a:prstGeom prst="rect">
            <a:avLst/>
          </a:prstGeom>
          <a:noFill/>
          <a:ln w="9525">
            <a:noFill/>
          </a:ln>
        </p:spPr>
        <p:txBody>
          <a:bodyPr>
            <a:spAutoFit/>
          </a:bodyPr>
          <a:lstStyle/>
          <a:p>
            <a:pPr algn="l">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Wind</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各公司公告，</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Tree>
    <p:extLst>
      <p:ext uri="{BB962C8B-B14F-4D97-AF65-F5344CB8AC3E}">
        <p14:creationId xmlns:p14="http://schemas.microsoft.com/office/powerpoint/2010/main" val="1787040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707580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吉林碳谷</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1829415" y="2035921"/>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过去几年宏发新材的收入增长较快</a:t>
            </a:r>
          </a:p>
        </p:txBody>
      </p:sp>
      <p:sp>
        <p:nvSpPr>
          <p:cNvPr id="17" name="文本框 16"/>
          <p:cNvSpPr txBox="1"/>
          <p:nvPr/>
        </p:nvSpPr>
        <p:spPr>
          <a:xfrm>
            <a:off x="627817" y="1031468"/>
            <a:ext cx="11115609" cy="923330"/>
          </a:xfrm>
          <a:prstGeom prst="rect">
            <a:avLst/>
          </a:prstGeom>
          <a:noFill/>
          <a:ln w="9525">
            <a:noFill/>
          </a:ln>
        </p:spPr>
        <p:txBody>
          <a:bodyPr wrap="square">
            <a:spAutoFit/>
          </a:bodyPr>
          <a:lstStyle/>
          <a:p>
            <a:pPr marL="171450" indent="-171450" fontAlgn="auto">
              <a:lnSpc>
                <a:spcPct val="150000"/>
              </a:lnSpc>
              <a:buFont typeface="Wingdings" panose="05000000000000000000" charset="0"/>
              <a:buChar char="Ø"/>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部分企业外购吉林碳谷的原丝生产碳纤维。</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从吉林碳谷前五大客户来看，精功系列收入占比约</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，含吉林精功碳纤维有限公司、浙江宝旌炭材料有限公司（原浙江精功碳纤维有限公司）、浙江精业新兴材料有限公司、绍兴宝旌复合材料有限公司；宏发系列收入占比约</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，其中宏发新材主营玻纤和碳纤维多轴向增强材料，下游为风电叶片企业。值得注意的是，吉林精功碳纤维作为吉林碳谷的第一大客户，其设备主要采购于浙江精功科技股份有限公司。</a:t>
            </a:r>
          </a:p>
        </p:txBody>
      </p:sp>
      <p:sp>
        <p:nvSpPr>
          <p:cNvPr id="19" name="矩形 18"/>
          <p:cNvSpPr/>
          <p:nvPr/>
        </p:nvSpPr>
        <p:spPr>
          <a:xfrm>
            <a:off x="1835218" y="4116498"/>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过去几年宏发新材的归属净利润增长较快</a:t>
            </a:r>
          </a:p>
        </p:txBody>
      </p:sp>
      <p:graphicFrame>
        <p:nvGraphicFramePr>
          <p:cNvPr id="10" name="表格 9"/>
          <p:cNvGraphicFramePr>
            <a:graphicFrameLocks noGrp="1"/>
          </p:cNvGraphicFramePr>
          <p:nvPr>
            <p:extLst>
              <p:ext uri="{D42A27DB-BD31-4B8C-83A1-F6EECF244321}">
                <p14:modId xmlns:p14="http://schemas.microsoft.com/office/powerpoint/2010/main" val="2077041011"/>
              </p:ext>
            </p:extLst>
          </p:nvPr>
        </p:nvGraphicFramePr>
        <p:xfrm>
          <a:off x="5940341" y="2218241"/>
          <a:ext cx="5567297" cy="4094460"/>
        </p:xfrm>
        <a:graphic>
          <a:graphicData uri="http://schemas.openxmlformats.org/drawingml/2006/table">
            <a:tbl>
              <a:tblPr>
                <a:tableStyleId>{5C22544A-7EE6-4342-B048-85BDC9FD1C3A}</a:tableStyleId>
              </a:tblPr>
              <a:tblGrid>
                <a:gridCol w="680528">
                  <a:extLst>
                    <a:ext uri="{9D8B030D-6E8A-4147-A177-3AD203B41FA5}">
                      <a16:colId xmlns:a16="http://schemas.microsoft.com/office/drawing/2014/main" val="471102186"/>
                    </a:ext>
                  </a:extLst>
                </a:gridCol>
                <a:gridCol w="709486">
                  <a:extLst>
                    <a:ext uri="{9D8B030D-6E8A-4147-A177-3AD203B41FA5}">
                      <a16:colId xmlns:a16="http://schemas.microsoft.com/office/drawing/2014/main" val="2131028145"/>
                    </a:ext>
                  </a:extLst>
                </a:gridCol>
                <a:gridCol w="1100428">
                  <a:extLst>
                    <a:ext uri="{9D8B030D-6E8A-4147-A177-3AD203B41FA5}">
                      <a16:colId xmlns:a16="http://schemas.microsoft.com/office/drawing/2014/main" val="3167299251"/>
                    </a:ext>
                  </a:extLst>
                </a:gridCol>
                <a:gridCol w="441127">
                  <a:extLst>
                    <a:ext uri="{9D8B030D-6E8A-4147-A177-3AD203B41FA5}">
                      <a16:colId xmlns:a16="http://schemas.microsoft.com/office/drawing/2014/main" val="3363227158"/>
                    </a:ext>
                  </a:extLst>
                </a:gridCol>
                <a:gridCol w="699273">
                  <a:extLst>
                    <a:ext uri="{9D8B030D-6E8A-4147-A177-3AD203B41FA5}">
                      <a16:colId xmlns:a16="http://schemas.microsoft.com/office/drawing/2014/main" val="352871209"/>
                    </a:ext>
                  </a:extLst>
                </a:gridCol>
                <a:gridCol w="645485">
                  <a:extLst>
                    <a:ext uri="{9D8B030D-6E8A-4147-A177-3AD203B41FA5}">
                      <a16:colId xmlns:a16="http://schemas.microsoft.com/office/drawing/2014/main" val="566134731"/>
                    </a:ext>
                  </a:extLst>
                </a:gridCol>
                <a:gridCol w="645485">
                  <a:extLst>
                    <a:ext uri="{9D8B030D-6E8A-4147-A177-3AD203B41FA5}">
                      <a16:colId xmlns:a16="http://schemas.microsoft.com/office/drawing/2014/main" val="3572671745"/>
                    </a:ext>
                  </a:extLst>
                </a:gridCol>
                <a:gridCol w="645485">
                  <a:extLst>
                    <a:ext uri="{9D8B030D-6E8A-4147-A177-3AD203B41FA5}">
                      <a16:colId xmlns:a16="http://schemas.microsoft.com/office/drawing/2014/main" val="4244112380"/>
                    </a:ext>
                  </a:extLst>
                </a:gridCol>
              </a:tblGrid>
              <a:tr h="163236">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2020</a:t>
                      </a:r>
                      <a:r>
                        <a:rPr lang="zh-CN" altLang="en-US" sz="900" b="1" u="none" strike="noStrike">
                          <a:solidFill>
                            <a:schemeClr val="bg1"/>
                          </a:solidFill>
                          <a:effectLst/>
                          <a:latin typeface="微软雅黑" panose="020B0503020204020204" pitchFamily="34" charset="-122"/>
                          <a:ea typeface="微软雅黑" panose="020B0503020204020204" pitchFamily="34" charset="-122"/>
                        </a:rPr>
                        <a:t>年</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客户</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销售品类</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收入</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占比</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成本</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毛利</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毛利率</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extLst>
                  <a:ext uri="{0D108BD9-81ED-4DB2-BD59-A6C34878D82A}">
                    <a16:rowId xmlns:a16="http://schemas.microsoft.com/office/drawing/2014/main" val="4270530222"/>
                  </a:ext>
                </a:extLst>
              </a:tr>
              <a:tr h="163236">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精功系列</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12S、24K、 25K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28320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19501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8819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799226946"/>
                  </a:ext>
                </a:extLst>
              </a:tr>
              <a:tr h="163236">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宏发系列</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3K、25K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9001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5988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3013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469117833"/>
                  </a:ext>
                </a:extLst>
              </a:tr>
              <a:tr h="262165">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ALABUGA-FIBRE LLC</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3K、12K、 12S、24K、 25K、48K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7519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4622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2897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4206728975"/>
                  </a:ext>
                </a:extLst>
              </a:tr>
              <a:tr h="262165">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恒神股份</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12K、12S、 25K、48K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5437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3738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1699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677567301"/>
                  </a:ext>
                </a:extLst>
              </a:tr>
              <a:tr h="163236">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国兴碳纤维</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12K、12S</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2902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1987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915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205332380"/>
                  </a:ext>
                </a:extLst>
              </a:tr>
              <a:tr h="163236">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合计</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53179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90%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35836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17343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995471597"/>
                  </a:ext>
                </a:extLst>
              </a:tr>
              <a:tr h="163236">
                <a:tc>
                  <a:txBody>
                    <a:bodyPr/>
                    <a:lstStyle/>
                    <a:p>
                      <a:pPr marL="0" algn="ctr" defTabSz="914400" rtl="0" eaLnBrk="1" fontAlgn="ctr" latinLnBrk="0" hangingPunct="1"/>
                      <a:r>
                        <a:rPr lang="en-US" altLang="zh-CN" sz="900" b="1" u="none" strike="noStrike" kern="1200">
                          <a:solidFill>
                            <a:schemeClr val="bg1"/>
                          </a:solidFill>
                          <a:effectLst/>
                          <a:latin typeface="微软雅黑" panose="020B0503020204020204" pitchFamily="34" charset="-122"/>
                          <a:ea typeface="微软雅黑" panose="020B0503020204020204" pitchFamily="34" charset="-122"/>
                          <a:cs typeface="+mn-cs"/>
                        </a:rPr>
                        <a:t>2019</a:t>
                      </a:r>
                      <a:r>
                        <a:rPr lang="zh-CN" altLang="en-US" sz="900" b="1" u="none" strike="noStrike" kern="1200">
                          <a:solidFill>
                            <a:schemeClr val="bg1"/>
                          </a:solidFill>
                          <a:effectLst/>
                          <a:latin typeface="微软雅黑" panose="020B0503020204020204" pitchFamily="34" charset="-122"/>
                          <a:ea typeface="微软雅黑" panose="020B0503020204020204" pitchFamily="34" charset="-122"/>
                          <a:cs typeface="+mn-cs"/>
                        </a:rPr>
                        <a:t>年</a:t>
                      </a:r>
                    </a:p>
                  </a:txBody>
                  <a:tcPr marL="0" marR="0" marT="0" marB="0" anchor="ctr">
                    <a:solidFill>
                      <a:srgbClr val="FF0000"/>
                    </a:solidFill>
                  </a:tcPr>
                </a:tc>
                <a:tc>
                  <a:txBody>
                    <a:bodyPr/>
                    <a:lstStyle/>
                    <a:p>
                      <a:pPr marL="0" algn="ctr" defTabSz="914400" rtl="0" eaLnBrk="1" fontAlgn="ctr" latinLnBrk="0" hangingPunct="1"/>
                      <a:r>
                        <a:rPr lang="zh-CN" altLang="en-US" sz="900" b="1" u="none" strike="noStrike" kern="1200">
                          <a:solidFill>
                            <a:schemeClr val="bg1"/>
                          </a:solidFill>
                          <a:effectLst/>
                          <a:latin typeface="微软雅黑" panose="020B0503020204020204" pitchFamily="34" charset="-122"/>
                          <a:ea typeface="微软雅黑" panose="020B0503020204020204" pitchFamily="34" charset="-122"/>
                          <a:cs typeface="+mn-cs"/>
                        </a:rPr>
                        <a:t>客户</a:t>
                      </a:r>
                    </a:p>
                  </a:txBody>
                  <a:tcPr marL="0" marR="0" marT="0" marB="0" anchor="ctr">
                    <a:solidFill>
                      <a:srgbClr val="FF0000"/>
                    </a:solidFill>
                  </a:tcPr>
                </a:tc>
                <a:tc>
                  <a:txBody>
                    <a:bodyPr/>
                    <a:lstStyle/>
                    <a:p>
                      <a:pPr marL="0" algn="ctr" defTabSz="914400" rtl="0" eaLnBrk="1" fontAlgn="ctr" latinLnBrk="0" hangingPunct="1"/>
                      <a:r>
                        <a:rPr lang="zh-CN" altLang="en-US" sz="900" b="1" u="none" strike="noStrike" kern="1200">
                          <a:solidFill>
                            <a:schemeClr val="bg1"/>
                          </a:solidFill>
                          <a:effectLst/>
                          <a:latin typeface="微软雅黑" panose="020B0503020204020204" pitchFamily="34" charset="-122"/>
                          <a:ea typeface="微软雅黑" panose="020B0503020204020204" pitchFamily="34" charset="-122"/>
                          <a:cs typeface="+mn-cs"/>
                        </a:rPr>
                        <a:t>销售品类</a:t>
                      </a:r>
                    </a:p>
                  </a:txBody>
                  <a:tcPr marL="0" marR="0" marT="0" marB="0" anchor="ctr">
                    <a:solidFill>
                      <a:srgbClr val="FF0000"/>
                    </a:solidFill>
                  </a:tcPr>
                </a:tc>
                <a:tc>
                  <a:txBody>
                    <a:bodyPr/>
                    <a:lstStyle/>
                    <a:p>
                      <a:pPr marL="0" algn="ctr" defTabSz="914400" rtl="0" eaLnBrk="1" fontAlgn="ctr" latinLnBrk="0" hangingPunct="1"/>
                      <a:r>
                        <a:rPr lang="zh-CN" altLang="en-US" sz="900" b="1" u="none" strike="noStrike" kern="1200">
                          <a:solidFill>
                            <a:schemeClr val="bg1"/>
                          </a:solidFill>
                          <a:effectLst/>
                          <a:latin typeface="微软雅黑" panose="020B0503020204020204" pitchFamily="34" charset="-122"/>
                          <a:ea typeface="微软雅黑" panose="020B0503020204020204" pitchFamily="34" charset="-122"/>
                          <a:cs typeface="+mn-cs"/>
                        </a:rPr>
                        <a:t>收入</a:t>
                      </a:r>
                    </a:p>
                  </a:txBody>
                  <a:tcPr marL="0" marR="0" marT="0" marB="0" anchor="ctr">
                    <a:solidFill>
                      <a:srgbClr val="FF0000"/>
                    </a:solidFill>
                  </a:tcPr>
                </a:tc>
                <a:tc>
                  <a:txBody>
                    <a:bodyPr/>
                    <a:lstStyle/>
                    <a:p>
                      <a:pPr marL="0" algn="ctr" defTabSz="914400" rtl="0" eaLnBrk="1" fontAlgn="ctr" latinLnBrk="0" hangingPunct="1"/>
                      <a:r>
                        <a:rPr lang="zh-CN" altLang="en-US" sz="900" b="1" u="none" strike="noStrike" kern="1200">
                          <a:solidFill>
                            <a:schemeClr val="bg1"/>
                          </a:solidFill>
                          <a:effectLst/>
                          <a:latin typeface="微软雅黑" panose="020B0503020204020204" pitchFamily="34" charset="-122"/>
                          <a:ea typeface="微软雅黑" panose="020B0503020204020204" pitchFamily="34" charset="-122"/>
                          <a:cs typeface="+mn-cs"/>
                        </a:rPr>
                        <a:t>占比</a:t>
                      </a:r>
                    </a:p>
                  </a:txBody>
                  <a:tcPr marL="0" marR="0" marT="0" marB="0" anchor="ctr">
                    <a:solidFill>
                      <a:srgbClr val="FF0000"/>
                    </a:solidFill>
                  </a:tcPr>
                </a:tc>
                <a:tc>
                  <a:txBody>
                    <a:bodyPr/>
                    <a:lstStyle/>
                    <a:p>
                      <a:pPr marL="0" algn="ctr" defTabSz="914400" rtl="0" eaLnBrk="1" fontAlgn="ctr" latinLnBrk="0" hangingPunct="1"/>
                      <a:r>
                        <a:rPr lang="zh-CN" altLang="en-US" sz="900" b="1" u="none" strike="noStrike" kern="1200">
                          <a:solidFill>
                            <a:schemeClr val="bg1"/>
                          </a:solidFill>
                          <a:effectLst/>
                          <a:latin typeface="微软雅黑" panose="020B0503020204020204" pitchFamily="34" charset="-122"/>
                          <a:ea typeface="微软雅黑" panose="020B0503020204020204" pitchFamily="34" charset="-122"/>
                          <a:cs typeface="+mn-cs"/>
                        </a:rPr>
                        <a:t>成本</a:t>
                      </a:r>
                    </a:p>
                  </a:txBody>
                  <a:tcPr marL="0" marR="0" marT="0" marB="0" anchor="ctr">
                    <a:solidFill>
                      <a:srgbClr val="FF0000"/>
                    </a:solidFill>
                  </a:tcPr>
                </a:tc>
                <a:tc>
                  <a:txBody>
                    <a:bodyPr/>
                    <a:lstStyle/>
                    <a:p>
                      <a:pPr marL="0" algn="ctr" defTabSz="914400" rtl="0" eaLnBrk="1" fontAlgn="ctr" latinLnBrk="0" hangingPunct="1"/>
                      <a:r>
                        <a:rPr lang="zh-CN" altLang="en-US" sz="900" b="1" u="none" strike="noStrike" kern="1200">
                          <a:solidFill>
                            <a:schemeClr val="bg1"/>
                          </a:solidFill>
                          <a:effectLst/>
                          <a:latin typeface="微软雅黑" panose="020B0503020204020204" pitchFamily="34" charset="-122"/>
                          <a:ea typeface="微软雅黑" panose="020B0503020204020204" pitchFamily="34" charset="-122"/>
                          <a:cs typeface="+mn-cs"/>
                        </a:rPr>
                        <a:t>毛利</a:t>
                      </a:r>
                    </a:p>
                  </a:txBody>
                  <a:tcPr marL="0" marR="0" marT="0" marB="0" anchor="ctr">
                    <a:solidFill>
                      <a:srgbClr val="FF0000"/>
                    </a:solidFill>
                  </a:tcPr>
                </a:tc>
                <a:tc>
                  <a:txBody>
                    <a:bodyPr/>
                    <a:lstStyle/>
                    <a:p>
                      <a:pPr marL="0" algn="ctr" defTabSz="914400" rtl="0" eaLnBrk="1" fontAlgn="ctr" latinLnBrk="0" hangingPunct="1"/>
                      <a:r>
                        <a:rPr lang="zh-CN" altLang="en-US" sz="900" b="1" u="none" strike="noStrike" kern="1200">
                          <a:solidFill>
                            <a:schemeClr val="bg1"/>
                          </a:solidFill>
                          <a:effectLst/>
                          <a:latin typeface="微软雅黑" panose="020B0503020204020204" pitchFamily="34" charset="-122"/>
                          <a:ea typeface="微软雅黑" panose="020B0503020204020204" pitchFamily="34" charset="-122"/>
                          <a:cs typeface="+mn-cs"/>
                        </a:rPr>
                        <a:t>毛利率</a:t>
                      </a:r>
                    </a:p>
                  </a:txBody>
                  <a:tcPr marL="0" marR="0" marT="0" marB="0" anchor="ctr">
                    <a:solidFill>
                      <a:srgbClr val="FF0000"/>
                    </a:solidFill>
                  </a:tcPr>
                </a:tc>
                <a:extLst>
                  <a:ext uri="{0D108BD9-81ED-4DB2-BD59-A6C34878D82A}">
                    <a16:rowId xmlns:a16="http://schemas.microsoft.com/office/drawing/2014/main" val="388460047"/>
                  </a:ext>
                </a:extLst>
              </a:tr>
              <a:tr h="262165">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精功系列</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12K、12S、24K、25K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23955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23043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912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8406814"/>
                  </a:ext>
                </a:extLst>
              </a:tr>
              <a:tr h="163236">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方大系列</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6K、12K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2333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1982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351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324228648"/>
                  </a:ext>
                </a:extLst>
              </a:tr>
              <a:tr h="163236">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吉研高科</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1K、3K、6K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1913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841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1072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806500608"/>
                  </a:ext>
                </a:extLst>
              </a:tr>
              <a:tr h="262165">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福润德</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1K、3K、12K、12S、24K、48K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1232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1269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393663724"/>
                  </a:ext>
                </a:extLst>
              </a:tr>
              <a:tr h="163236">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神舟炭纤维</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1K、3K、6K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973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371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603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62%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370883241"/>
                  </a:ext>
                </a:extLst>
              </a:tr>
              <a:tr h="163236">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合计</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30406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98%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27505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2902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58519714"/>
                  </a:ext>
                </a:extLst>
              </a:tr>
              <a:tr h="163236">
                <a:tc>
                  <a:txBody>
                    <a:bodyPr/>
                    <a:lstStyle/>
                    <a:p>
                      <a:pPr algn="ctr"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2018</a:t>
                      </a:r>
                      <a:r>
                        <a:rPr lang="zh-CN" altLang="en-US" sz="900" b="1" u="none" strike="noStrike">
                          <a:solidFill>
                            <a:schemeClr val="bg1"/>
                          </a:solidFill>
                          <a:effectLst/>
                          <a:latin typeface="微软雅黑" panose="020B0503020204020204" pitchFamily="34" charset="-122"/>
                          <a:ea typeface="微软雅黑" panose="020B0503020204020204" pitchFamily="34" charset="-122"/>
                        </a:rPr>
                        <a:t>年</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客户</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销售品类</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收入</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占比</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成本</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毛利</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毛利率</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FF0000"/>
                    </a:solidFill>
                  </a:tcPr>
                </a:tc>
                <a:extLst>
                  <a:ext uri="{0D108BD9-81ED-4DB2-BD59-A6C34878D82A}">
                    <a16:rowId xmlns:a16="http://schemas.microsoft.com/office/drawing/2014/main" val="1768596252"/>
                  </a:ext>
                </a:extLst>
              </a:tr>
              <a:tr h="262165">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精功系列</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12K、12S、24K、25K、48K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11146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13389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-2243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33723867"/>
                  </a:ext>
                </a:extLst>
              </a:tr>
              <a:tr h="262165">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福润德</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1K、3K、12K、12S、24K、48K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5351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4913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439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554812638"/>
                  </a:ext>
                </a:extLst>
              </a:tr>
              <a:tr h="163236">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方大系列</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6K、12K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2208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2262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688276781"/>
                  </a:ext>
                </a:extLst>
              </a:tr>
              <a:tr h="163236">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神舟炭纤维</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1K、3K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928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389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539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703500897"/>
                  </a:ext>
                </a:extLst>
              </a:tr>
              <a:tr h="163236">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恒神股份</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12K、24K</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460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528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-68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43691168"/>
                  </a:ext>
                </a:extLst>
              </a:tr>
              <a:tr h="163236">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合计</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20093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96%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21480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-1387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dirty="0">
                          <a:effectLst/>
                          <a:latin typeface="微软雅黑" panose="020B0503020204020204" pitchFamily="34" charset="-122"/>
                          <a:ea typeface="微软雅黑" panose="020B0503020204020204" pitchFamily="34" charset="-122"/>
                        </a:rPr>
                        <a:t>-7%</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900083575"/>
                  </a:ext>
                </a:extLst>
              </a:tr>
            </a:tbl>
          </a:graphicData>
        </a:graphic>
      </p:graphicFrame>
      <p:sp>
        <p:nvSpPr>
          <p:cNvPr id="21" name="矩形 20"/>
          <p:cNvSpPr/>
          <p:nvPr/>
        </p:nvSpPr>
        <p:spPr>
          <a:xfrm>
            <a:off x="7194940" y="1946265"/>
            <a:ext cx="3087370" cy="20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吉林碳谷的前五大客户情况</a:t>
            </a:r>
          </a:p>
        </p:txBody>
      </p:sp>
      <p:graphicFrame>
        <p:nvGraphicFramePr>
          <p:cNvPr id="12" name="图表 11">
            <a:extLst>
              <a:ext uri="{FF2B5EF4-FFF2-40B4-BE49-F238E27FC236}">
                <a16:creationId xmlns:a16="http://schemas.microsoft.com/office/drawing/2014/main" id="{00000000-0008-0000-0B00-00000A000000}"/>
              </a:ext>
            </a:extLst>
          </p:cNvPr>
          <p:cNvGraphicFramePr>
            <a:graphicFrameLocks/>
          </p:cNvGraphicFramePr>
          <p:nvPr>
            <p:extLst>
              <p:ext uri="{D42A27DB-BD31-4B8C-83A1-F6EECF244321}">
                <p14:modId xmlns:p14="http://schemas.microsoft.com/office/powerpoint/2010/main" val="2685245518"/>
              </p:ext>
            </p:extLst>
          </p:nvPr>
        </p:nvGraphicFramePr>
        <p:xfrm>
          <a:off x="762288" y="2286296"/>
          <a:ext cx="4743983" cy="16925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a:extLst>
              <a:ext uri="{FF2B5EF4-FFF2-40B4-BE49-F238E27FC236}">
                <a16:creationId xmlns:a16="http://schemas.microsoft.com/office/drawing/2014/main" id="{00000000-0008-0000-0B00-00000E000000}"/>
              </a:ext>
            </a:extLst>
          </p:cNvPr>
          <p:cNvGraphicFramePr>
            <a:graphicFrameLocks/>
          </p:cNvGraphicFramePr>
          <p:nvPr>
            <p:extLst>
              <p:ext uri="{D42A27DB-BD31-4B8C-83A1-F6EECF244321}">
                <p14:modId xmlns:p14="http://schemas.microsoft.com/office/powerpoint/2010/main" val="2755533588"/>
              </p:ext>
            </p:extLst>
          </p:nvPr>
        </p:nvGraphicFramePr>
        <p:xfrm>
          <a:off x="780883" y="4367031"/>
          <a:ext cx="4725387" cy="1756600"/>
        </p:xfrm>
        <a:graphic>
          <a:graphicData uri="http://schemas.openxmlformats.org/drawingml/2006/chart">
            <c:chart xmlns:c="http://schemas.openxmlformats.org/drawingml/2006/chart" xmlns:r="http://schemas.openxmlformats.org/officeDocument/2006/relationships" r:id="rId3"/>
          </a:graphicData>
        </a:graphic>
      </p:graphicFrame>
      <p:sp>
        <p:nvSpPr>
          <p:cNvPr id="14" name="文本框 13">
            <a:extLst>
              <a:ext uri="{FF2B5EF4-FFF2-40B4-BE49-F238E27FC236}">
                <a16:creationId xmlns:a16="http://schemas.microsoft.com/office/drawing/2014/main" id="{D2F0BFA4-C237-416A-91E5-32692A2B7847}"/>
              </a:ext>
            </a:extLst>
          </p:cNvPr>
          <p:cNvSpPr txBox="1"/>
          <p:nvPr/>
        </p:nvSpPr>
        <p:spPr>
          <a:xfrm>
            <a:off x="490220" y="6411277"/>
            <a:ext cx="5080000" cy="213995"/>
          </a:xfrm>
          <a:prstGeom prst="rect">
            <a:avLst/>
          </a:prstGeom>
          <a:noFill/>
          <a:ln w="9525">
            <a:noFill/>
          </a:ln>
        </p:spPr>
        <p:txBody>
          <a:bodyPr>
            <a:spAutoFit/>
          </a:bodyPr>
          <a:lstStyle/>
          <a:p>
            <a:pPr algn="l">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Wind</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各公司公告，</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Tree>
    <p:extLst>
      <p:ext uri="{BB962C8B-B14F-4D97-AF65-F5344CB8AC3E}">
        <p14:creationId xmlns:p14="http://schemas.microsoft.com/office/powerpoint/2010/main" val="2880455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7075805" cy="553085"/>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中复神鹰</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490220" y="6411277"/>
            <a:ext cx="5080000" cy="213995"/>
          </a:xfrm>
          <a:prstGeom prst="rect">
            <a:avLst/>
          </a:prstGeom>
          <a:noFill/>
          <a:ln w="9525">
            <a:noFill/>
          </a:ln>
        </p:spPr>
        <p:txBody>
          <a:bodyPr>
            <a:spAutoFit/>
          </a:bodyPr>
          <a:lstStyle/>
          <a:p>
            <a:pPr algn="l">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Wind</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公司招股说明书</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公司官网，</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
        <p:nvSpPr>
          <p:cNvPr id="7" name="文本框 19"/>
          <p:cNvSpPr txBox="1"/>
          <p:nvPr/>
        </p:nvSpPr>
        <p:spPr>
          <a:xfrm>
            <a:off x="4638437" y="2732783"/>
            <a:ext cx="1813700" cy="289441"/>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latin typeface="微软雅黑" panose="020B0503020204020204" pitchFamily="34" charset="-122"/>
                <a:ea typeface="微软雅黑" panose="020B0503020204020204" pitchFamily="34" charset="-122"/>
              </a:rPr>
              <a:t>启动</a:t>
            </a: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九二九工程</a:t>
            </a:r>
          </a:p>
        </p:txBody>
      </p:sp>
      <p:sp>
        <p:nvSpPr>
          <p:cNvPr id="8" name="文本框 20"/>
          <p:cNvSpPr txBox="1"/>
          <p:nvPr/>
        </p:nvSpPr>
        <p:spPr>
          <a:xfrm>
            <a:off x="5005583" y="2130204"/>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rPr>
              <a:t>2005</a:t>
            </a:r>
          </a:p>
        </p:txBody>
      </p:sp>
      <p:sp>
        <p:nvSpPr>
          <p:cNvPr id="16" name="文本框 29"/>
          <p:cNvSpPr txBox="1"/>
          <p:nvPr/>
        </p:nvSpPr>
        <p:spPr>
          <a:xfrm>
            <a:off x="5621474" y="2651880"/>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rPr>
              <a:t>2007</a:t>
            </a:r>
          </a:p>
        </p:txBody>
      </p:sp>
      <p:sp>
        <p:nvSpPr>
          <p:cNvPr id="17" name="文本框 30"/>
          <p:cNvSpPr txBox="1"/>
          <p:nvPr/>
        </p:nvSpPr>
        <p:spPr>
          <a:xfrm>
            <a:off x="5573917" y="2066746"/>
            <a:ext cx="1096754" cy="289441"/>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latin typeface="微软雅黑" panose="020B0503020204020204" pitchFamily="34" charset="-122"/>
                <a:ea typeface="微软雅黑" panose="020B0503020204020204" pitchFamily="34" charset="-122"/>
                <a:sym typeface="+mn-ea"/>
              </a:rPr>
              <a:t>中建材注资</a:t>
            </a:r>
            <a:endParaRPr lang="en-US" altLang="zh-CN" sz="1100" b="1" dirty="0">
              <a:latin typeface="微软雅黑" panose="020B0503020204020204" pitchFamily="34" charset="-122"/>
              <a:ea typeface="微软雅黑" panose="020B0503020204020204" pitchFamily="34" charset="-122"/>
              <a:sym typeface="+mn-ea"/>
            </a:endParaRPr>
          </a:p>
        </p:txBody>
      </p:sp>
      <p:sp>
        <p:nvSpPr>
          <p:cNvPr id="18" name="文本框 32"/>
          <p:cNvSpPr txBox="1"/>
          <p:nvPr/>
        </p:nvSpPr>
        <p:spPr>
          <a:xfrm>
            <a:off x="6421138" y="2144051"/>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rPr>
              <a:t>2008</a:t>
            </a:r>
          </a:p>
        </p:txBody>
      </p:sp>
      <p:sp>
        <p:nvSpPr>
          <p:cNvPr id="19" name="文本框 33"/>
          <p:cNvSpPr txBox="1"/>
          <p:nvPr/>
        </p:nvSpPr>
        <p:spPr>
          <a:xfrm>
            <a:off x="6163802" y="2689136"/>
            <a:ext cx="1386846" cy="664012"/>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latin typeface="微软雅黑" panose="020B0503020204020204" pitchFamily="34" charset="-122"/>
                <a:ea typeface="微软雅黑" panose="020B0503020204020204" pitchFamily="34" charset="-122"/>
                <a:sym typeface="+mn-ea"/>
              </a:rPr>
              <a:t>建成千吨级</a:t>
            </a:r>
            <a:r>
              <a:rPr lang="en-US" altLang="zh-CN" sz="1100" b="1" dirty="0">
                <a:solidFill>
                  <a:srgbClr val="E30613"/>
                </a:solidFill>
                <a:latin typeface="微软雅黑" panose="020B0503020204020204" pitchFamily="34" charset="-122"/>
                <a:ea typeface="微软雅黑" panose="020B0503020204020204" pitchFamily="34" charset="-122"/>
                <a:sym typeface="+mn-ea"/>
              </a:rPr>
              <a:t>SYT35</a:t>
            </a:r>
            <a:r>
              <a:rPr lang="zh-CN" altLang="en-US" sz="1100" b="1" dirty="0">
                <a:solidFill>
                  <a:srgbClr val="E30613"/>
                </a:solidFill>
                <a:latin typeface="微软雅黑" panose="020B0503020204020204" pitchFamily="34" charset="-122"/>
                <a:ea typeface="微软雅黑" panose="020B0503020204020204" pitchFamily="34" charset="-122"/>
                <a:sym typeface="+mn-ea"/>
              </a:rPr>
              <a:t>（</a:t>
            </a:r>
            <a:r>
              <a:rPr lang="en-US" altLang="zh-CN" sz="1100" b="1" dirty="0">
                <a:solidFill>
                  <a:srgbClr val="E30613"/>
                </a:solidFill>
                <a:latin typeface="微软雅黑" panose="020B0503020204020204" pitchFamily="34" charset="-122"/>
                <a:ea typeface="微软雅黑" panose="020B0503020204020204" pitchFamily="34" charset="-122"/>
                <a:sym typeface="+mn-ea"/>
              </a:rPr>
              <a:t>T300</a:t>
            </a:r>
            <a:r>
              <a:rPr lang="zh-CN" altLang="en-US" sz="1100" b="1" dirty="0">
                <a:solidFill>
                  <a:srgbClr val="E30613"/>
                </a:solidFill>
                <a:latin typeface="微软雅黑" panose="020B0503020204020204" pitchFamily="34" charset="-122"/>
                <a:ea typeface="微软雅黑" panose="020B0503020204020204" pitchFamily="34" charset="-122"/>
                <a:sym typeface="+mn-ea"/>
              </a:rPr>
              <a:t>级）</a:t>
            </a:r>
            <a:r>
              <a:rPr lang="zh-CN" altLang="en-US" sz="1100" b="1" dirty="0">
                <a:latin typeface="微软雅黑" panose="020B0503020204020204" pitchFamily="34" charset="-122"/>
                <a:ea typeface="微软雅黑" panose="020B0503020204020204" pitchFamily="34" charset="-122"/>
                <a:sym typeface="+mn-ea"/>
              </a:rPr>
              <a:t>碳纤维生产线</a:t>
            </a:r>
          </a:p>
        </p:txBody>
      </p:sp>
      <p:sp>
        <p:nvSpPr>
          <p:cNvPr id="20" name="文本框 36"/>
          <p:cNvSpPr txBox="1"/>
          <p:nvPr/>
        </p:nvSpPr>
        <p:spPr>
          <a:xfrm>
            <a:off x="7258474" y="2637011"/>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rPr>
              <a:t>2009</a:t>
            </a:r>
          </a:p>
        </p:txBody>
      </p:sp>
      <p:sp>
        <p:nvSpPr>
          <p:cNvPr id="21" name="文本框 40"/>
          <p:cNvSpPr txBox="1"/>
          <p:nvPr/>
        </p:nvSpPr>
        <p:spPr>
          <a:xfrm>
            <a:off x="6991186" y="1818170"/>
            <a:ext cx="1302711" cy="476726"/>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latin typeface="微软雅黑" panose="020B0503020204020204" pitchFamily="34" charset="-122"/>
                <a:ea typeface="微软雅黑" panose="020B0503020204020204" pitchFamily="34" charset="-122"/>
                <a:sym typeface="+mn-ea"/>
              </a:rPr>
              <a:t>启动干喷湿纺碳纤维技术攻关</a:t>
            </a:r>
          </a:p>
        </p:txBody>
      </p:sp>
      <p:sp>
        <p:nvSpPr>
          <p:cNvPr id="22" name="文本框 41"/>
          <p:cNvSpPr txBox="1"/>
          <p:nvPr/>
        </p:nvSpPr>
        <p:spPr>
          <a:xfrm>
            <a:off x="8111379" y="2142567"/>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rPr>
              <a:t>2012</a:t>
            </a:r>
          </a:p>
        </p:txBody>
      </p:sp>
      <p:sp>
        <p:nvSpPr>
          <p:cNvPr id="23" name="文本框 44"/>
          <p:cNvSpPr txBox="1"/>
          <p:nvPr/>
        </p:nvSpPr>
        <p:spPr>
          <a:xfrm>
            <a:off x="7858963" y="2676813"/>
            <a:ext cx="1358936" cy="851297"/>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latin typeface="微软雅黑" panose="020B0503020204020204" pitchFamily="34" charset="-122"/>
                <a:ea typeface="微软雅黑" panose="020B0503020204020204" pitchFamily="34" charset="-122"/>
                <a:sym typeface="+mn-ea"/>
              </a:rPr>
              <a:t>自主突破</a:t>
            </a:r>
            <a:r>
              <a:rPr lang="zh-CN" altLang="en-US" sz="1100" b="1" dirty="0">
                <a:solidFill>
                  <a:srgbClr val="E30613"/>
                </a:solidFill>
                <a:latin typeface="微软雅黑" panose="020B0503020204020204" pitchFamily="34" charset="-122"/>
                <a:ea typeface="微软雅黑" panose="020B0503020204020204" pitchFamily="34" charset="-122"/>
                <a:sym typeface="+mn-ea"/>
              </a:rPr>
              <a:t>干喷湿纺千吨级</a:t>
            </a:r>
            <a:r>
              <a:rPr lang="en-US" altLang="zh-CN" sz="1100" b="1" dirty="0">
                <a:solidFill>
                  <a:srgbClr val="E30613"/>
                </a:solidFill>
                <a:latin typeface="微软雅黑" panose="020B0503020204020204" pitchFamily="34" charset="-122"/>
                <a:ea typeface="微软雅黑" panose="020B0503020204020204" pitchFamily="34" charset="-122"/>
                <a:sym typeface="+mn-ea"/>
              </a:rPr>
              <a:t>SYT49</a:t>
            </a:r>
            <a:r>
              <a:rPr lang="zh-CN" altLang="en-US" sz="1100" b="1" dirty="0">
                <a:solidFill>
                  <a:srgbClr val="E30613"/>
                </a:solidFill>
                <a:latin typeface="微软雅黑" panose="020B0503020204020204" pitchFamily="34" charset="-122"/>
                <a:ea typeface="微软雅黑" panose="020B0503020204020204" pitchFamily="34" charset="-122"/>
                <a:sym typeface="+mn-ea"/>
              </a:rPr>
              <a:t>（</a:t>
            </a:r>
            <a:r>
              <a:rPr lang="en-US" altLang="zh-CN" sz="1100" b="1" dirty="0">
                <a:solidFill>
                  <a:srgbClr val="E30613"/>
                </a:solidFill>
                <a:latin typeface="微软雅黑" panose="020B0503020204020204" pitchFamily="34" charset="-122"/>
                <a:ea typeface="微软雅黑" panose="020B0503020204020204" pitchFamily="34" charset="-122"/>
                <a:sym typeface="+mn-ea"/>
              </a:rPr>
              <a:t>T700</a:t>
            </a:r>
            <a:r>
              <a:rPr lang="zh-CN" altLang="en-US" sz="1100" b="1" dirty="0">
                <a:solidFill>
                  <a:srgbClr val="E30613"/>
                </a:solidFill>
                <a:latin typeface="微软雅黑" panose="020B0503020204020204" pitchFamily="34" charset="-122"/>
                <a:ea typeface="微软雅黑" panose="020B0503020204020204" pitchFamily="34" charset="-122"/>
                <a:sym typeface="+mn-ea"/>
              </a:rPr>
              <a:t>级）</a:t>
            </a:r>
            <a:r>
              <a:rPr lang="zh-CN" altLang="en-US" sz="1100" b="1" dirty="0">
                <a:latin typeface="微软雅黑" panose="020B0503020204020204" pitchFamily="34" charset="-122"/>
                <a:ea typeface="微软雅黑" panose="020B0503020204020204" pitchFamily="34" charset="-122"/>
                <a:sym typeface="+mn-ea"/>
              </a:rPr>
              <a:t>碳纤维产业化技术</a:t>
            </a:r>
          </a:p>
        </p:txBody>
      </p:sp>
      <p:sp>
        <p:nvSpPr>
          <p:cNvPr id="24" name="文本框 45"/>
          <p:cNvSpPr txBox="1"/>
          <p:nvPr/>
        </p:nvSpPr>
        <p:spPr>
          <a:xfrm>
            <a:off x="8904387" y="2670869"/>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rPr>
              <a:t>2015</a:t>
            </a:r>
          </a:p>
        </p:txBody>
      </p:sp>
      <p:sp>
        <p:nvSpPr>
          <p:cNvPr id="25" name="文本框 46"/>
          <p:cNvSpPr txBox="1"/>
          <p:nvPr/>
        </p:nvSpPr>
        <p:spPr>
          <a:xfrm>
            <a:off x="8660851" y="1702462"/>
            <a:ext cx="1559335" cy="664012"/>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latin typeface="微软雅黑" panose="020B0503020204020204" pitchFamily="34" charset="-122"/>
                <a:ea typeface="微软雅黑" panose="020B0503020204020204" pitchFamily="34" charset="-122"/>
                <a:sym typeface="+mn-ea"/>
              </a:rPr>
              <a:t>突破百吨级</a:t>
            </a:r>
            <a:r>
              <a:rPr lang="zh-CN" altLang="en-US" sz="1100" b="1" dirty="0">
                <a:solidFill>
                  <a:srgbClr val="E30613"/>
                </a:solidFill>
                <a:latin typeface="微软雅黑" panose="020B0503020204020204" pitchFamily="34" charset="-122"/>
                <a:ea typeface="微软雅黑" panose="020B0503020204020204" pitchFamily="34" charset="-122"/>
                <a:sym typeface="+mn-ea"/>
              </a:rPr>
              <a:t>SYT</a:t>
            </a:r>
            <a:r>
              <a:rPr lang="en-US" altLang="zh-CN" sz="1100" b="1" dirty="0">
                <a:solidFill>
                  <a:srgbClr val="E30613"/>
                </a:solidFill>
                <a:latin typeface="微软雅黑" panose="020B0503020204020204" pitchFamily="34" charset="-122"/>
                <a:ea typeface="微软雅黑" panose="020B0503020204020204" pitchFamily="34" charset="-122"/>
                <a:sym typeface="+mn-ea"/>
              </a:rPr>
              <a:t>55</a:t>
            </a:r>
            <a:r>
              <a:rPr lang="zh-CN" altLang="en-US" sz="1100" b="1" dirty="0">
                <a:solidFill>
                  <a:srgbClr val="E30613"/>
                </a:solidFill>
                <a:latin typeface="微软雅黑" panose="020B0503020204020204" pitchFamily="34" charset="-122"/>
                <a:ea typeface="微软雅黑" panose="020B0503020204020204" pitchFamily="34" charset="-122"/>
                <a:sym typeface="+mn-ea"/>
              </a:rPr>
              <a:t>（T</a:t>
            </a:r>
            <a:r>
              <a:rPr lang="en-US" altLang="zh-CN" sz="1100" b="1" dirty="0">
                <a:solidFill>
                  <a:srgbClr val="E30613"/>
                </a:solidFill>
                <a:latin typeface="微软雅黑" panose="020B0503020204020204" pitchFamily="34" charset="-122"/>
                <a:ea typeface="微软雅黑" panose="020B0503020204020204" pitchFamily="34" charset="-122"/>
                <a:sym typeface="+mn-ea"/>
              </a:rPr>
              <a:t>8</a:t>
            </a:r>
            <a:r>
              <a:rPr lang="zh-CN" altLang="en-US" sz="1100" b="1" dirty="0">
                <a:solidFill>
                  <a:srgbClr val="E30613"/>
                </a:solidFill>
                <a:latin typeface="微软雅黑" panose="020B0503020204020204" pitchFamily="34" charset="-122"/>
                <a:ea typeface="微软雅黑" panose="020B0503020204020204" pitchFamily="34" charset="-122"/>
                <a:sym typeface="+mn-ea"/>
              </a:rPr>
              <a:t>00级）</a:t>
            </a:r>
            <a:r>
              <a:rPr lang="zh-CN" altLang="en-US" sz="1100" b="1" dirty="0">
                <a:latin typeface="微软雅黑" panose="020B0503020204020204" pitchFamily="34" charset="-122"/>
                <a:ea typeface="微软雅黑" panose="020B0503020204020204" pitchFamily="34" charset="-122"/>
                <a:sym typeface="+mn-ea"/>
              </a:rPr>
              <a:t>碳纤维产业化技术</a:t>
            </a:r>
          </a:p>
        </p:txBody>
      </p:sp>
      <p:sp>
        <p:nvSpPr>
          <p:cNvPr id="26" name="文本框 47"/>
          <p:cNvSpPr txBox="1"/>
          <p:nvPr/>
        </p:nvSpPr>
        <p:spPr>
          <a:xfrm>
            <a:off x="9361129" y="2836652"/>
            <a:ext cx="1766127" cy="851297"/>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latin typeface="微软雅黑" panose="020B0503020204020204" pitchFamily="34" charset="-122"/>
                <a:ea typeface="微软雅黑" panose="020B0503020204020204" pitchFamily="34" charset="-122"/>
                <a:sym typeface="+mn-ea"/>
              </a:rPr>
              <a:t>实现干喷湿纺千吨级SYT</a:t>
            </a:r>
            <a:r>
              <a:rPr lang="en-US" altLang="zh-CN" sz="1100" b="1" dirty="0">
                <a:latin typeface="微软雅黑" panose="020B0503020204020204" pitchFamily="34" charset="-122"/>
                <a:ea typeface="微软雅黑" panose="020B0503020204020204" pitchFamily="34" charset="-122"/>
                <a:sym typeface="+mn-ea"/>
              </a:rPr>
              <a:t>55</a:t>
            </a:r>
            <a:r>
              <a:rPr lang="zh-CN" altLang="en-US" sz="1100" b="1" dirty="0">
                <a:solidFill>
                  <a:srgbClr val="E30613"/>
                </a:solidFill>
                <a:latin typeface="微软雅黑" panose="020B0503020204020204" pitchFamily="34" charset="-122"/>
                <a:ea typeface="微软雅黑" panose="020B0503020204020204" pitchFamily="34" charset="-122"/>
                <a:sym typeface="+mn-ea"/>
              </a:rPr>
              <a:t>规模化生产和稳定供应，获国家科技进步一等奖</a:t>
            </a:r>
          </a:p>
        </p:txBody>
      </p:sp>
      <p:sp>
        <p:nvSpPr>
          <p:cNvPr id="27" name="文本框 48"/>
          <p:cNvSpPr txBox="1"/>
          <p:nvPr/>
        </p:nvSpPr>
        <p:spPr>
          <a:xfrm>
            <a:off x="9699331" y="2120741"/>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rPr>
              <a:t>2017</a:t>
            </a:r>
          </a:p>
        </p:txBody>
      </p:sp>
      <p:sp>
        <p:nvSpPr>
          <p:cNvPr id="28" name="文本框 49"/>
          <p:cNvSpPr txBox="1"/>
          <p:nvPr/>
        </p:nvSpPr>
        <p:spPr>
          <a:xfrm>
            <a:off x="10251914" y="1692175"/>
            <a:ext cx="1457217" cy="664012"/>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1100" b="1" dirty="0">
                <a:solidFill>
                  <a:srgbClr val="E30613"/>
                </a:solidFill>
                <a:latin typeface="微软雅黑" panose="020B0503020204020204" pitchFamily="34" charset="-122"/>
                <a:ea typeface="微软雅黑" panose="020B0503020204020204" pitchFamily="34" charset="-122"/>
                <a:sym typeface="+mn-ea"/>
              </a:rPr>
              <a:t>年产</a:t>
            </a:r>
            <a:r>
              <a:rPr lang="en-US" altLang="zh-CN" sz="1100" b="1" dirty="0">
                <a:solidFill>
                  <a:srgbClr val="E30613"/>
                </a:solidFill>
                <a:latin typeface="微软雅黑" panose="020B0503020204020204" pitchFamily="34" charset="-122"/>
                <a:ea typeface="微软雅黑" panose="020B0503020204020204" pitchFamily="34" charset="-122"/>
                <a:sym typeface="+mn-ea"/>
              </a:rPr>
              <a:t>2</a:t>
            </a:r>
            <a:r>
              <a:rPr lang="zh-CN" altLang="en-US" sz="1100" b="1" dirty="0">
                <a:solidFill>
                  <a:srgbClr val="E30613"/>
                </a:solidFill>
                <a:latin typeface="微软雅黑" panose="020B0503020204020204" pitchFamily="34" charset="-122"/>
                <a:ea typeface="微软雅黑" panose="020B0503020204020204" pitchFamily="34" charset="-122"/>
                <a:sym typeface="+mn-ea"/>
              </a:rPr>
              <a:t>万吨</a:t>
            </a:r>
            <a:r>
              <a:rPr lang="zh-CN" altLang="en-US" sz="1100" b="1" dirty="0">
                <a:latin typeface="微软雅黑" panose="020B0503020204020204" pitchFamily="34" charset="-122"/>
                <a:ea typeface="微软雅黑" panose="020B0503020204020204" pitchFamily="34" charset="-122"/>
                <a:sym typeface="+mn-ea"/>
              </a:rPr>
              <a:t>高性能碳纤维及配套原丝项目落地西宁</a:t>
            </a:r>
          </a:p>
        </p:txBody>
      </p:sp>
      <p:sp>
        <p:nvSpPr>
          <p:cNvPr id="29" name="文本框 50"/>
          <p:cNvSpPr txBox="1"/>
          <p:nvPr/>
        </p:nvSpPr>
        <p:spPr>
          <a:xfrm>
            <a:off x="10357001" y="2707489"/>
            <a:ext cx="77025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rPr>
              <a:t>2019</a:t>
            </a:r>
          </a:p>
        </p:txBody>
      </p:sp>
      <p:sp>
        <p:nvSpPr>
          <p:cNvPr id="30" name="矩形 29"/>
          <p:cNvSpPr/>
          <p:nvPr/>
        </p:nvSpPr>
        <p:spPr>
          <a:xfrm flipH="1">
            <a:off x="4638434" y="1214237"/>
            <a:ext cx="7256196" cy="250356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p:nvPr/>
        </p:nvCxnSpPr>
        <p:spPr>
          <a:xfrm>
            <a:off x="4924822" y="2520520"/>
            <a:ext cx="6275943" cy="15312"/>
          </a:xfrm>
          <a:prstGeom prst="straightConnector1">
            <a:avLst/>
          </a:prstGeom>
          <a:ln w="114300">
            <a:solidFill>
              <a:srgbClr val="E10000"/>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2" name="菱形 31"/>
          <p:cNvSpPr/>
          <p:nvPr/>
        </p:nvSpPr>
        <p:spPr>
          <a:xfrm>
            <a:off x="5259124" y="2347973"/>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33" name="菱形 32"/>
          <p:cNvSpPr/>
          <p:nvPr/>
        </p:nvSpPr>
        <p:spPr>
          <a:xfrm>
            <a:off x="9169462" y="2366962"/>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34" name="菱形 33"/>
          <p:cNvSpPr/>
          <p:nvPr/>
        </p:nvSpPr>
        <p:spPr>
          <a:xfrm>
            <a:off x="8376937" y="2369585"/>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35" name="菱形 34"/>
          <p:cNvSpPr/>
          <p:nvPr/>
        </p:nvSpPr>
        <p:spPr>
          <a:xfrm>
            <a:off x="7479221" y="2347973"/>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36" name="菱形 35"/>
          <p:cNvSpPr/>
          <p:nvPr/>
        </p:nvSpPr>
        <p:spPr>
          <a:xfrm>
            <a:off x="6683100" y="2358831"/>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37" name="菱形 36"/>
          <p:cNvSpPr/>
          <p:nvPr/>
        </p:nvSpPr>
        <p:spPr>
          <a:xfrm>
            <a:off x="5856368" y="2366963"/>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38" name="菱形 37"/>
          <p:cNvSpPr/>
          <p:nvPr/>
        </p:nvSpPr>
        <p:spPr>
          <a:xfrm>
            <a:off x="9930273" y="2364872"/>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40" name="菱形 39"/>
          <p:cNvSpPr/>
          <p:nvPr/>
        </p:nvSpPr>
        <p:spPr>
          <a:xfrm>
            <a:off x="10605418" y="2381206"/>
            <a:ext cx="275775" cy="303907"/>
          </a:xfrm>
          <a:prstGeom prst="diamond">
            <a:avLst/>
          </a:prstGeom>
          <a:solidFill>
            <a:schemeClr val="bg1"/>
          </a:solidFill>
          <a:ln w="28575">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41" name="矩形 40"/>
          <p:cNvSpPr/>
          <p:nvPr/>
        </p:nvSpPr>
        <p:spPr>
          <a:xfrm>
            <a:off x="7432190" y="1418114"/>
            <a:ext cx="3309938"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中复神鹰技术攻关之路</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矩形 41"/>
          <p:cNvSpPr/>
          <p:nvPr/>
        </p:nvSpPr>
        <p:spPr>
          <a:xfrm flipH="1">
            <a:off x="4638433" y="3820558"/>
            <a:ext cx="7256197" cy="232558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103238" y="4088056"/>
            <a:ext cx="4870386" cy="279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marL="0" marR="0" indent="0"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产品基本实现对标东丽的牌号覆盖，且性能上也不逊色</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39" name="表格 38"/>
          <p:cNvGraphicFramePr>
            <a:graphicFrameLocks noGrp="1"/>
          </p:cNvGraphicFramePr>
          <p:nvPr>
            <p:custDataLst>
              <p:tags r:id="rId1"/>
            </p:custDataLst>
            <p:extLst>
              <p:ext uri="{D42A27DB-BD31-4B8C-83A1-F6EECF244321}">
                <p14:modId xmlns:p14="http://schemas.microsoft.com/office/powerpoint/2010/main" val="3017019947"/>
              </p:ext>
            </p:extLst>
          </p:nvPr>
        </p:nvGraphicFramePr>
        <p:xfrm>
          <a:off x="4760172" y="4528315"/>
          <a:ext cx="6822015" cy="1423810"/>
        </p:xfrm>
        <a:graphic>
          <a:graphicData uri="http://schemas.openxmlformats.org/drawingml/2006/table">
            <a:tbl>
              <a:tblPr>
                <a:tableStyleId>{5C22544A-7EE6-4342-B048-85BDC9FD1C3A}</a:tableStyleId>
              </a:tblPr>
              <a:tblGrid>
                <a:gridCol w="1867878">
                  <a:extLst>
                    <a:ext uri="{9D8B030D-6E8A-4147-A177-3AD203B41FA5}">
                      <a16:colId xmlns:a16="http://schemas.microsoft.com/office/drawing/2014/main" val="20000"/>
                    </a:ext>
                  </a:extLst>
                </a:gridCol>
                <a:gridCol w="1453487">
                  <a:extLst>
                    <a:ext uri="{9D8B030D-6E8A-4147-A177-3AD203B41FA5}">
                      <a16:colId xmlns:a16="http://schemas.microsoft.com/office/drawing/2014/main" val="20001"/>
                    </a:ext>
                  </a:extLst>
                </a:gridCol>
                <a:gridCol w="3500650">
                  <a:extLst>
                    <a:ext uri="{9D8B030D-6E8A-4147-A177-3AD203B41FA5}">
                      <a16:colId xmlns:a16="http://schemas.microsoft.com/office/drawing/2014/main" val="20002"/>
                    </a:ext>
                  </a:extLst>
                </a:gridCol>
              </a:tblGrid>
              <a:tr h="284762">
                <a:tc>
                  <a:txBody>
                    <a:bodyPr/>
                    <a:lstStyle/>
                    <a:p>
                      <a:pPr algn="ctr" fontAlgn="ctr"/>
                      <a:r>
                        <a:rPr lang="zh-CN" altLang="en-US" sz="1100" b="0" u="none" strike="noStrike" dirty="0">
                          <a:solidFill>
                            <a:srgbClr val="FFFFFF"/>
                          </a:solidFill>
                          <a:effectLst/>
                          <a:latin typeface="微软雅黑" panose="020B0503020204020204" pitchFamily="34" charset="-122"/>
                          <a:ea typeface="微软雅黑" panose="020B0503020204020204" pitchFamily="34" charset="-122"/>
                        </a:rPr>
                        <a:t>型号</a:t>
                      </a:r>
                      <a:endParaRPr lang="zh-CN" altLang="en-US" sz="1100" b="0" i="0" u="none" strike="noStrike" dirty="0">
                        <a:solidFill>
                          <a:srgbClr val="FFFFFF"/>
                        </a:solidFill>
                        <a:effectLst/>
                        <a:latin typeface="微软雅黑" panose="020B0503020204020204" pitchFamily="34" charset="-122"/>
                        <a:ea typeface="微软雅黑" panose="020B0503020204020204" pitchFamily="34" charset="-122"/>
                      </a:endParaRPr>
                    </a:p>
                  </a:txBody>
                  <a:tcPr marL="4763" marR="4763" marT="476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E30613"/>
                    </a:solidFill>
                  </a:tcPr>
                </a:tc>
                <a:tc>
                  <a:txBody>
                    <a:bodyPr/>
                    <a:lstStyle/>
                    <a:p>
                      <a:pPr algn="ctr" fontAlgn="ctr"/>
                      <a:r>
                        <a:rPr lang="zh-CN" altLang="en-US" sz="1100" b="0" u="none" strike="noStrike" dirty="0">
                          <a:solidFill>
                            <a:srgbClr val="FFFFFF"/>
                          </a:solidFill>
                          <a:effectLst/>
                          <a:latin typeface="微软雅黑" panose="020B0503020204020204" pitchFamily="34" charset="-122"/>
                          <a:ea typeface="微软雅黑" panose="020B0503020204020204" pitchFamily="34" charset="-122"/>
                        </a:rPr>
                        <a:t>对应东丽牌号</a:t>
                      </a:r>
                      <a:endParaRPr lang="zh-CN" altLang="en-US" sz="1100" b="0" i="0" u="none" strike="noStrike" dirty="0">
                        <a:solidFill>
                          <a:srgbClr val="FFFFFF"/>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E30613"/>
                    </a:solidFill>
                  </a:tcPr>
                </a:tc>
                <a:tc>
                  <a:txBody>
                    <a:bodyPr/>
                    <a:lstStyle/>
                    <a:p>
                      <a:pPr algn="ctr" fontAlgn="ctr"/>
                      <a:r>
                        <a:rPr lang="zh-CN" altLang="en-US" sz="1100" b="0" u="none" strike="noStrike" dirty="0">
                          <a:solidFill>
                            <a:srgbClr val="FFFFFF"/>
                          </a:solidFill>
                          <a:effectLst/>
                          <a:latin typeface="微软雅黑" panose="020B0503020204020204" pitchFamily="34" charset="-122"/>
                          <a:ea typeface="微软雅黑" panose="020B0503020204020204" pitchFamily="34" charset="-122"/>
                        </a:rPr>
                        <a:t>性能对比</a:t>
                      </a:r>
                      <a:endParaRPr lang="zh-CN" altLang="en-US" sz="1100" b="0" i="0" u="none" strike="noStrike" dirty="0">
                        <a:solidFill>
                          <a:srgbClr val="FFFFFF"/>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E30613"/>
                    </a:solidFill>
                  </a:tcPr>
                </a:tc>
                <a:extLst>
                  <a:ext uri="{0D108BD9-81ED-4DB2-BD59-A6C34878D82A}">
                    <a16:rowId xmlns:a16="http://schemas.microsoft.com/office/drawing/2014/main" val="10000"/>
                  </a:ext>
                </a:extLst>
              </a:tr>
              <a:tr h="284762">
                <a:tc>
                  <a:txBody>
                    <a:bodyPr/>
                    <a:lstStyle/>
                    <a:p>
                      <a:pPr algn="ctr" fontAlgn="ctr"/>
                      <a:r>
                        <a:rPr lang="en-US" sz="1100" b="0" u="none" strike="noStrike" dirty="0">
                          <a:effectLst/>
                          <a:latin typeface="微软雅黑" panose="020B0503020204020204" pitchFamily="34" charset="-122"/>
                          <a:ea typeface="微软雅黑" panose="020B0503020204020204" pitchFamily="34" charset="-122"/>
                        </a:rPr>
                        <a:t>SYT49</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1100" b="0" u="none" strike="noStrike" dirty="0">
                          <a:effectLst/>
                          <a:latin typeface="微软雅黑" panose="020B0503020204020204" pitchFamily="34" charset="-122"/>
                          <a:ea typeface="微软雅黑" panose="020B0503020204020204" pitchFamily="34" charset="-122"/>
                        </a:rPr>
                        <a:t>T700</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b="0" u="none" strike="noStrike" dirty="0">
                          <a:effectLst/>
                          <a:latin typeface="微软雅黑" panose="020B0503020204020204" pitchFamily="34" charset="-122"/>
                          <a:ea typeface="微软雅黑" panose="020B0503020204020204" pitchFamily="34" charset="-122"/>
                        </a:rPr>
                        <a:t>拉伸强度略低于</a:t>
                      </a:r>
                      <a:r>
                        <a:rPr lang="en-US" sz="1000" b="0" u="none" strike="noStrike" dirty="0">
                          <a:effectLst/>
                          <a:latin typeface="微软雅黑" panose="020B0503020204020204" pitchFamily="34" charset="-122"/>
                          <a:ea typeface="微软雅黑" panose="020B0503020204020204" pitchFamily="34" charset="-122"/>
                        </a:rPr>
                        <a:t>T700S,</a:t>
                      </a:r>
                      <a:r>
                        <a:rPr lang="zh-CN" altLang="en-US" sz="1000" b="0" u="none" strike="noStrike" dirty="0">
                          <a:effectLst/>
                          <a:latin typeface="微软雅黑" panose="020B0503020204020204" pitchFamily="34" charset="-122"/>
                          <a:ea typeface="微软雅黑" panose="020B0503020204020204" pitchFamily="34" charset="-122"/>
                        </a:rPr>
                        <a:t>拉伸模量与</a:t>
                      </a:r>
                      <a:r>
                        <a:rPr lang="en-US" sz="1000" b="0" u="none" strike="noStrike" dirty="0">
                          <a:effectLst/>
                          <a:latin typeface="微软雅黑" panose="020B0503020204020204" pitchFamily="34" charset="-122"/>
                          <a:ea typeface="微软雅黑" panose="020B0503020204020204" pitchFamily="34" charset="-122"/>
                        </a:rPr>
                        <a:t>T700S</a:t>
                      </a:r>
                      <a:r>
                        <a:rPr lang="zh-CN" altLang="en-US" sz="1000" b="0" u="none" strike="noStrike" dirty="0">
                          <a:effectLst/>
                          <a:latin typeface="微软雅黑" panose="020B0503020204020204" pitchFamily="34" charset="-122"/>
                          <a:ea typeface="微软雅黑" panose="020B0503020204020204" pitchFamily="34" charset="-122"/>
                        </a:rPr>
                        <a:t>相当</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84762">
                <a:tc>
                  <a:txBody>
                    <a:bodyPr/>
                    <a:lstStyle/>
                    <a:p>
                      <a:pPr algn="ctr" fontAlgn="ctr"/>
                      <a:r>
                        <a:rPr lang="en-US" sz="1100" b="0" u="none" strike="noStrike" dirty="0">
                          <a:effectLst/>
                          <a:latin typeface="微软雅黑" panose="020B0503020204020204" pitchFamily="34" charset="-122"/>
                          <a:ea typeface="微软雅黑" panose="020B0503020204020204" pitchFamily="34" charset="-122"/>
                        </a:rPr>
                        <a:t>SYT49S</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tc>
                  <a:txBody>
                    <a:bodyPr/>
                    <a:lstStyle/>
                    <a:p>
                      <a:pPr algn="ctr" rtl="0" fontAlgn="ctr"/>
                      <a:r>
                        <a:rPr lang="zh-CN" altLang="en-US" sz="1000" b="0" u="none" strike="noStrike" dirty="0">
                          <a:effectLst/>
                          <a:latin typeface="微软雅黑" panose="020B0503020204020204" pitchFamily="34" charset="-122"/>
                          <a:ea typeface="微软雅黑" panose="020B0503020204020204" pitchFamily="34" charset="-122"/>
                        </a:rPr>
                        <a:t>拉伸强度与拉伸模量与</a:t>
                      </a:r>
                      <a:r>
                        <a:rPr lang="en-US" altLang="zh-CN" sz="1000" b="0" u="none" strike="noStrike" dirty="0">
                          <a:effectLst/>
                          <a:latin typeface="微软雅黑" panose="020B0503020204020204" pitchFamily="34" charset="-122"/>
                          <a:ea typeface="微软雅黑" panose="020B0503020204020204" pitchFamily="34" charset="-122"/>
                        </a:rPr>
                        <a:t>T700S</a:t>
                      </a:r>
                      <a:r>
                        <a:rPr lang="zh-CN" altLang="en-US" sz="1000" b="0" u="none" strike="noStrike" dirty="0">
                          <a:effectLst/>
                          <a:latin typeface="微软雅黑" panose="020B0503020204020204" pitchFamily="34" charset="-122"/>
                          <a:ea typeface="微软雅黑" panose="020B0503020204020204" pitchFamily="34" charset="-122"/>
                        </a:rPr>
                        <a:t>相当</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84762">
                <a:tc>
                  <a:txBody>
                    <a:bodyPr/>
                    <a:lstStyle/>
                    <a:p>
                      <a:pPr algn="ctr" fontAlgn="ctr"/>
                      <a:r>
                        <a:rPr lang="en-US" sz="1100" b="0" u="none" strike="noStrike" dirty="0">
                          <a:effectLst/>
                          <a:latin typeface="微软雅黑" panose="020B0503020204020204" pitchFamily="34" charset="-122"/>
                          <a:ea typeface="微软雅黑" panose="020B0503020204020204" pitchFamily="34" charset="-122"/>
                        </a:rPr>
                        <a:t>SYT55S</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u="none" strike="noStrike">
                          <a:effectLst/>
                          <a:latin typeface="微软雅黑" panose="020B0503020204020204" pitchFamily="34" charset="-122"/>
                          <a:ea typeface="微软雅黑" panose="020B0503020204020204" pitchFamily="34" charset="-122"/>
                        </a:rPr>
                        <a:t>T800</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b="0" u="none" strike="noStrike" dirty="0">
                          <a:effectLst/>
                          <a:latin typeface="微软雅黑" panose="020B0503020204020204" pitchFamily="34" charset="-122"/>
                          <a:ea typeface="微软雅黑" panose="020B0503020204020204" pitchFamily="34" charset="-122"/>
                        </a:rPr>
                        <a:t>拉伸强度略高于</a:t>
                      </a:r>
                      <a:r>
                        <a:rPr lang="en-US" sz="1000" b="0" u="none" strike="noStrike" dirty="0">
                          <a:effectLst/>
                          <a:latin typeface="微软雅黑" panose="020B0503020204020204" pitchFamily="34" charset="-122"/>
                          <a:ea typeface="微软雅黑" panose="020B0503020204020204" pitchFamily="34" charset="-122"/>
                        </a:rPr>
                        <a:t>T800S,</a:t>
                      </a:r>
                      <a:r>
                        <a:rPr lang="zh-CN" altLang="en-US" sz="1000" b="0" u="none" strike="noStrike" dirty="0">
                          <a:effectLst/>
                          <a:latin typeface="微软雅黑" panose="020B0503020204020204" pitchFamily="34" charset="-122"/>
                          <a:ea typeface="微软雅黑" panose="020B0503020204020204" pitchFamily="34" charset="-122"/>
                        </a:rPr>
                        <a:t>拉伸模量与</a:t>
                      </a:r>
                      <a:r>
                        <a:rPr lang="en-US" sz="1000" b="0" u="none" strike="noStrike" dirty="0">
                          <a:effectLst/>
                          <a:latin typeface="微软雅黑" panose="020B0503020204020204" pitchFamily="34" charset="-122"/>
                          <a:ea typeface="微软雅黑" panose="020B0503020204020204" pitchFamily="34" charset="-122"/>
                        </a:rPr>
                        <a:t>T800S</a:t>
                      </a:r>
                      <a:r>
                        <a:rPr lang="zh-CN" altLang="en-US" sz="1000" b="0" u="none" strike="noStrike" dirty="0">
                          <a:effectLst/>
                          <a:latin typeface="微软雅黑" panose="020B0503020204020204" pitchFamily="34" charset="-122"/>
                          <a:ea typeface="微软雅黑" panose="020B0503020204020204" pitchFamily="34" charset="-122"/>
                        </a:rPr>
                        <a:t>相当</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84762">
                <a:tc>
                  <a:txBody>
                    <a:bodyPr/>
                    <a:lstStyle/>
                    <a:p>
                      <a:pPr algn="ctr" fontAlgn="ctr"/>
                      <a:r>
                        <a:rPr lang="en-US" sz="1100" b="0" u="none" strike="noStrike" dirty="0">
                          <a:effectLst/>
                          <a:latin typeface="微软雅黑" panose="020B0503020204020204" pitchFamily="34" charset="-122"/>
                          <a:ea typeface="微软雅黑" panose="020B0503020204020204" pitchFamily="34" charset="-122"/>
                        </a:rPr>
                        <a:t>SYT65</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u="none" strike="noStrike" dirty="0">
                          <a:effectLst/>
                          <a:latin typeface="微软雅黑" panose="020B0503020204020204" pitchFamily="34" charset="-122"/>
                          <a:ea typeface="微软雅黑" panose="020B0503020204020204" pitchFamily="34" charset="-122"/>
                        </a:rPr>
                        <a:t>T1000</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b="0" u="none" strike="noStrike" dirty="0">
                          <a:effectLst/>
                          <a:latin typeface="微软雅黑" panose="020B0503020204020204" pitchFamily="34" charset="-122"/>
                          <a:ea typeface="微软雅黑" panose="020B0503020204020204" pitchFamily="34" charset="-122"/>
                        </a:rPr>
                        <a:t>拉伸强度与拉伸模量与</a:t>
                      </a:r>
                      <a:r>
                        <a:rPr lang="en-US" altLang="zh-CN" sz="1000" b="0" u="none" strike="noStrike" dirty="0">
                          <a:effectLst/>
                          <a:latin typeface="微软雅黑" panose="020B0503020204020204" pitchFamily="34" charset="-122"/>
                          <a:ea typeface="微软雅黑" panose="020B0503020204020204" pitchFamily="34" charset="-122"/>
                        </a:rPr>
                        <a:t>T1000G</a:t>
                      </a:r>
                      <a:r>
                        <a:rPr lang="zh-CN" altLang="en-US" sz="1000" b="0" u="none" strike="noStrike" dirty="0">
                          <a:effectLst/>
                          <a:latin typeface="微软雅黑" panose="020B0503020204020204" pitchFamily="34" charset="-122"/>
                          <a:ea typeface="微软雅黑" panose="020B0503020204020204" pitchFamily="34" charset="-122"/>
                        </a:rPr>
                        <a:t>相当</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4" name="矩形 43">
            <a:extLst>
              <a:ext uri="{FF2B5EF4-FFF2-40B4-BE49-F238E27FC236}">
                <a16:creationId xmlns:a16="http://schemas.microsoft.com/office/drawing/2014/main" id="{6FBF34CA-F5F4-4114-BA7C-E7562B32A560}"/>
              </a:ext>
            </a:extLst>
          </p:cNvPr>
          <p:cNvSpPr/>
          <p:nvPr/>
        </p:nvSpPr>
        <p:spPr>
          <a:xfrm flipH="1">
            <a:off x="419925" y="1214237"/>
            <a:ext cx="3990205" cy="493190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5" name="图表 44">
            <a:extLst>
              <a:ext uri="{FF2B5EF4-FFF2-40B4-BE49-F238E27FC236}">
                <a16:creationId xmlns:a16="http://schemas.microsoft.com/office/drawing/2014/main" id="{00000000-0008-0000-0700-00000A000000}"/>
              </a:ext>
            </a:extLst>
          </p:cNvPr>
          <p:cNvGraphicFramePr>
            <a:graphicFrameLocks/>
          </p:cNvGraphicFramePr>
          <p:nvPr>
            <p:extLst>
              <p:ext uri="{D42A27DB-BD31-4B8C-83A1-F6EECF244321}">
                <p14:modId xmlns:p14="http://schemas.microsoft.com/office/powerpoint/2010/main" val="2548507397"/>
              </p:ext>
            </p:extLst>
          </p:nvPr>
        </p:nvGraphicFramePr>
        <p:xfrm>
          <a:off x="727091" y="1634138"/>
          <a:ext cx="3324000" cy="1893972"/>
        </p:xfrm>
        <a:graphic>
          <a:graphicData uri="http://schemas.openxmlformats.org/drawingml/2006/chart">
            <c:chart xmlns:c="http://schemas.openxmlformats.org/drawingml/2006/chart" xmlns:r="http://schemas.openxmlformats.org/officeDocument/2006/relationships" r:id="rId4"/>
          </a:graphicData>
        </a:graphic>
      </p:graphicFrame>
      <p:sp>
        <p:nvSpPr>
          <p:cNvPr id="46" name="矩形 45">
            <a:extLst>
              <a:ext uri="{FF2B5EF4-FFF2-40B4-BE49-F238E27FC236}">
                <a16:creationId xmlns:a16="http://schemas.microsoft.com/office/drawing/2014/main" id="{BED31DEA-8F6B-45C0-89A9-0819399BF8B7}"/>
              </a:ext>
            </a:extLst>
          </p:cNvPr>
          <p:cNvSpPr/>
          <p:nvPr/>
        </p:nvSpPr>
        <p:spPr>
          <a:xfrm>
            <a:off x="1328495" y="1319639"/>
            <a:ext cx="3309938" cy="372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中复神鹰近几年收入规模快速增长</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7" name="矩形 46">
            <a:extLst>
              <a:ext uri="{FF2B5EF4-FFF2-40B4-BE49-F238E27FC236}">
                <a16:creationId xmlns:a16="http://schemas.microsoft.com/office/drawing/2014/main" id="{223B2D70-EF06-4389-B249-F14755E20025}"/>
              </a:ext>
            </a:extLst>
          </p:cNvPr>
          <p:cNvSpPr/>
          <p:nvPr/>
        </p:nvSpPr>
        <p:spPr>
          <a:xfrm>
            <a:off x="1328495" y="3505842"/>
            <a:ext cx="3309938" cy="372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中复神鹰近几年净利率持续提升</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48" name="图表 47">
            <a:extLst>
              <a:ext uri="{FF2B5EF4-FFF2-40B4-BE49-F238E27FC236}">
                <a16:creationId xmlns:a16="http://schemas.microsoft.com/office/drawing/2014/main" id="{00000000-0008-0000-0700-00000C000000}"/>
              </a:ext>
            </a:extLst>
          </p:cNvPr>
          <p:cNvGraphicFramePr>
            <a:graphicFrameLocks/>
          </p:cNvGraphicFramePr>
          <p:nvPr>
            <p:extLst>
              <p:ext uri="{D42A27DB-BD31-4B8C-83A1-F6EECF244321}">
                <p14:modId xmlns:p14="http://schemas.microsoft.com/office/powerpoint/2010/main" val="4288199873"/>
              </p:ext>
            </p:extLst>
          </p:nvPr>
        </p:nvGraphicFramePr>
        <p:xfrm>
          <a:off x="727091" y="3878378"/>
          <a:ext cx="3324000" cy="2003449"/>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7075805" cy="553085"/>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中复神鹰</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462280" y="6542722"/>
            <a:ext cx="5080000" cy="213995"/>
          </a:xfrm>
          <a:prstGeom prst="rect">
            <a:avLst/>
          </a:prstGeom>
          <a:noFill/>
          <a:ln w="9525">
            <a:noFill/>
          </a:ln>
        </p:spPr>
        <p:txBody>
          <a:bodyPr>
            <a:spAutoFit/>
          </a:bodyPr>
          <a:lstStyle/>
          <a:p>
            <a:pPr algn="l">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ind</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，公司招股说明书</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graphicFrame>
        <p:nvGraphicFramePr>
          <p:cNvPr id="28" name="图表 27">
            <a:extLst>
              <a:ext uri="{FF2B5EF4-FFF2-40B4-BE49-F238E27FC236}">
                <a16:creationId xmlns:a16="http://schemas.microsoft.com/office/drawing/2014/main" id="{00000000-0008-0000-0700-000004000000}"/>
              </a:ext>
            </a:extLst>
          </p:cNvPr>
          <p:cNvGraphicFramePr>
            <a:graphicFrameLocks/>
          </p:cNvGraphicFramePr>
          <p:nvPr>
            <p:extLst>
              <p:ext uri="{D42A27DB-BD31-4B8C-83A1-F6EECF244321}">
                <p14:modId xmlns:p14="http://schemas.microsoft.com/office/powerpoint/2010/main" val="2892250820"/>
              </p:ext>
            </p:extLst>
          </p:nvPr>
        </p:nvGraphicFramePr>
        <p:xfrm>
          <a:off x="1524000" y="1890145"/>
          <a:ext cx="4137388" cy="1920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图表 29">
            <a:extLst>
              <a:ext uri="{FF2B5EF4-FFF2-40B4-BE49-F238E27FC236}">
                <a16:creationId xmlns:a16="http://schemas.microsoft.com/office/drawing/2014/main" id="{00000000-0008-0000-0700-000008000000}"/>
              </a:ext>
            </a:extLst>
          </p:cNvPr>
          <p:cNvGraphicFramePr>
            <a:graphicFrameLocks/>
          </p:cNvGraphicFramePr>
          <p:nvPr>
            <p:extLst>
              <p:ext uri="{D42A27DB-BD31-4B8C-83A1-F6EECF244321}">
                <p14:modId xmlns:p14="http://schemas.microsoft.com/office/powerpoint/2010/main" val="2866328862"/>
              </p:ext>
            </p:extLst>
          </p:nvPr>
        </p:nvGraphicFramePr>
        <p:xfrm>
          <a:off x="6096000" y="4317102"/>
          <a:ext cx="4216400" cy="21437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图表 31">
            <a:extLst>
              <a:ext uri="{FF2B5EF4-FFF2-40B4-BE49-F238E27FC236}">
                <a16:creationId xmlns:a16="http://schemas.microsoft.com/office/drawing/2014/main" id="{00000000-0008-0000-0700-000009000000}"/>
              </a:ext>
            </a:extLst>
          </p:cNvPr>
          <p:cNvGraphicFramePr>
            <a:graphicFrameLocks/>
          </p:cNvGraphicFramePr>
          <p:nvPr>
            <p:extLst>
              <p:ext uri="{D42A27DB-BD31-4B8C-83A1-F6EECF244321}">
                <p14:modId xmlns:p14="http://schemas.microsoft.com/office/powerpoint/2010/main" val="214981206"/>
              </p:ext>
            </p:extLst>
          </p:nvPr>
        </p:nvGraphicFramePr>
        <p:xfrm>
          <a:off x="6096000" y="2016910"/>
          <a:ext cx="4216400" cy="1793347"/>
        </p:xfrm>
        <a:graphic>
          <a:graphicData uri="http://schemas.openxmlformats.org/drawingml/2006/chart">
            <c:chart xmlns:c="http://schemas.openxmlformats.org/drawingml/2006/chart" xmlns:r="http://schemas.openxmlformats.org/officeDocument/2006/relationships" r:id="rId5"/>
          </a:graphicData>
        </a:graphic>
      </p:graphicFrame>
      <p:sp>
        <p:nvSpPr>
          <p:cNvPr id="33" name="文本框 32">
            <a:extLst>
              <a:ext uri="{FF2B5EF4-FFF2-40B4-BE49-F238E27FC236}">
                <a16:creationId xmlns:a16="http://schemas.microsoft.com/office/drawing/2014/main" id="{4429DC08-001E-49EF-91A3-0D2FCC85E4E1}"/>
              </a:ext>
            </a:extLst>
          </p:cNvPr>
          <p:cNvSpPr txBox="1"/>
          <p:nvPr/>
        </p:nvSpPr>
        <p:spPr>
          <a:xfrm>
            <a:off x="927372" y="974879"/>
            <a:ext cx="10868387" cy="646331"/>
          </a:xfrm>
          <a:prstGeom prst="rect">
            <a:avLst/>
          </a:prstGeom>
          <a:noFill/>
          <a:ln w="9525">
            <a:noFill/>
          </a:ln>
        </p:spPr>
        <p:txBody>
          <a:bodyPr wrap="square">
            <a:spAutoFit/>
          </a:bodyPr>
          <a:lstStyle/>
          <a:p>
            <a:pPr marL="171450" indent="-171450" fontAlgn="auto">
              <a:lnSpc>
                <a:spcPct val="150000"/>
              </a:lnSpc>
              <a:buFont typeface="Wingdings" panose="05000000000000000000" charset="0"/>
              <a:buChar char="Ø"/>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以量取胜，产能利用率远高于行业。</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公司以民品碳纤维销售为主，虽然销售单价低于以军品为主的光威复材、中简科技，但</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2020 </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年公司碳纤维产量排名国内第二位，市场占有率达 </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7.4%</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，产能利用率常年保持在</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90%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以上的高位，远远超过行业平均水平，这使得公司成为最快实现盈利的工业用</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碳纤维企业。</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a:extLst>
              <a:ext uri="{FF2B5EF4-FFF2-40B4-BE49-F238E27FC236}">
                <a16:creationId xmlns:a16="http://schemas.microsoft.com/office/drawing/2014/main" id="{672ECB77-51F3-4744-90DD-7502B30AEADF}"/>
              </a:ext>
            </a:extLst>
          </p:cNvPr>
          <p:cNvSpPr/>
          <p:nvPr/>
        </p:nvSpPr>
        <p:spPr>
          <a:xfrm>
            <a:off x="2524819" y="1640803"/>
            <a:ext cx="3309938" cy="372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中复神鹰产能利用率高于同行</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矩形 34">
            <a:extLst>
              <a:ext uri="{FF2B5EF4-FFF2-40B4-BE49-F238E27FC236}">
                <a16:creationId xmlns:a16="http://schemas.microsoft.com/office/drawing/2014/main" id="{96C6A3D7-3B9F-4773-AB30-74FB88039FDD}"/>
              </a:ext>
            </a:extLst>
          </p:cNvPr>
          <p:cNvSpPr/>
          <p:nvPr/>
        </p:nvSpPr>
        <p:spPr>
          <a:xfrm>
            <a:off x="2339884" y="3991544"/>
            <a:ext cx="3309938" cy="372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中复神鹰各个领域的产品收入占比</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矩形 35">
            <a:extLst>
              <a:ext uri="{FF2B5EF4-FFF2-40B4-BE49-F238E27FC236}">
                <a16:creationId xmlns:a16="http://schemas.microsoft.com/office/drawing/2014/main" id="{F5B64F0D-E0A6-4FA1-A9F8-C2B27E653AB7}"/>
              </a:ext>
            </a:extLst>
          </p:cNvPr>
          <p:cNvSpPr/>
          <p:nvPr/>
        </p:nvSpPr>
        <p:spPr>
          <a:xfrm>
            <a:off x="6794575" y="3981744"/>
            <a:ext cx="3309938" cy="372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中复神鹰各个领域的产品售价在提升（万元</a:t>
            </a:r>
            <a:r>
              <a:rPr lang="en-US" altLang="zh-CN"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a:t>
            </a: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吨）</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矩形 36">
            <a:extLst>
              <a:ext uri="{FF2B5EF4-FFF2-40B4-BE49-F238E27FC236}">
                <a16:creationId xmlns:a16="http://schemas.microsoft.com/office/drawing/2014/main" id="{274FA748-F932-48A2-B758-F6CE7A0C863E}"/>
              </a:ext>
            </a:extLst>
          </p:cNvPr>
          <p:cNvSpPr/>
          <p:nvPr/>
        </p:nvSpPr>
        <p:spPr>
          <a:xfrm>
            <a:off x="6944836" y="1752807"/>
            <a:ext cx="3309938" cy="372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中复神鹰各个领域的毛利率均在提升</a:t>
            </a:r>
            <a:endParaRPr lang="zh-CN" altLang="en-US" sz="1200" b="1" kern="1200"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14" name="图表 13">
            <a:extLst>
              <a:ext uri="{FF2B5EF4-FFF2-40B4-BE49-F238E27FC236}">
                <a16:creationId xmlns:a16="http://schemas.microsoft.com/office/drawing/2014/main" id="{00000000-0008-0000-0700-000005000000}"/>
              </a:ext>
            </a:extLst>
          </p:cNvPr>
          <p:cNvGraphicFramePr>
            <a:graphicFrameLocks/>
          </p:cNvGraphicFramePr>
          <p:nvPr>
            <p:extLst>
              <p:ext uri="{D42A27DB-BD31-4B8C-83A1-F6EECF244321}">
                <p14:modId xmlns:p14="http://schemas.microsoft.com/office/powerpoint/2010/main" val="1313799237"/>
              </p:ext>
            </p:extLst>
          </p:nvPr>
        </p:nvGraphicFramePr>
        <p:xfrm>
          <a:off x="1663337" y="4364079"/>
          <a:ext cx="3878943" cy="2096767"/>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707580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中复神鹰</a:t>
            </a:r>
          </a:p>
        </p:txBody>
      </p:sp>
      <p:sp>
        <p:nvSpPr>
          <p:cNvPr id="57" name="文本框 56"/>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490220" y="6411277"/>
            <a:ext cx="5080000" cy="213995"/>
          </a:xfrm>
          <a:prstGeom prst="rect">
            <a:avLst/>
          </a:prstGeom>
          <a:noFill/>
          <a:ln w="9525">
            <a:noFill/>
          </a:ln>
        </p:spPr>
        <p:txBody>
          <a:bodyPr>
            <a:spAutoFit/>
          </a:bodyPr>
          <a:lstStyle/>
          <a:p>
            <a:pPr algn="l">
              <a:buClrTx/>
              <a:buSzTx/>
              <a:buFontTx/>
            </a:pP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公司招股说明书，公司公告，</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长江证券研究所</a:t>
            </a:r>
          </a:p>
        </p:txBody>
      </p:sp>
      <p:sp>
        <p:nvSpPr>
          <p:cNvPr id="2" name="矩形 1"/>
          <p:cNvSpPr/>
          <p:nvPr/>
        </p:nvSpPr>
        <p:spPr>
          <a:xfrm flipH="1">
            <a:off x="373578" y="1116540"/>
            <a:ext cx="7068040" cy="505211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p:cNvGraphicFramePr>
            <a:graphicFrameLocks noGrp="1"/>
          </p:cNvGraphicFramePr>
          <p:nvPr>
            <p:custDataLst>
              <p:tags r:id="rId1"/>
            </p:custDataLst>
            <p:extLst>
              <p:ext uri="{D42A27DB-BD31-4B8C-83A1-F6EECF244321}">
                <p14:modId xmlns:p14="http://schemas.microsoft.com/office/powerpoint/2010/main" val="2111915863"/>
              </p:ext>
            </p:extLst>
          </p:nvPr>
        </p:nvGraphicFramePr>
        <p:xfrm>
          <a:off x="428171" y="1745755"/>
          <a:ext cx="6886687" cy="4240626"/>
        </p:xfrm>
        <a:graphic>
          <a:graphicData uri="http://schemas.openxmlformats.org/drawingml/2006/table">
            <a:tbl>
              <a:tblPr>
                <a:tableStyleId>{5C22544A-7EE6-4342-B048-85BDC9FD1C3A}</a:tableStyleId>
              </a:tblPr>
              <a:tblGrid>
                <a:gridCol w="571323">
                  <a:extLst>
                    <a:ext uri="{9D8B030D-6E8A-4147-A177-3AD203B41FA5}">
                      <a16:colId xmlns:a16="http://schemas.microsoft.com/office/drawing/2014/main" val="20000"/>
                    </a:ext>
                  </a:extLst>
                </a:gridCol>
                <a:gridCol w="781370">
                  <a:extLst>
                    <a:ext uri="{9D8B030D-6E8A-4147-A177-3AD203B41FA5}">
                      <a16:colId xmlns:a16="http://schemas.microsoft.com/office/drawing/2014/main" val="20001"/>
                    </a:ext>
                  </a:extLst>
                </a:gridCol>
                <a:gridCol w="1281352">
                  <a:extLst>
                    <a:ext uri="{9D8B030D-6E8A-4147-A177-3AD203B41FA5}">
                      <a16:colId xmlns:a16="http://schemas.microsoft.com/office/drawing/2014/main" val="20002"/>
                    </a:ext>
                  </a:extLst>
                </a:gridCol>
                <a:gridCol w="3229565">
                  <a:extLst>
                    <a:ext uri="{9D8B030D-6E8A-4147-A177-3AD203B41FA5}">
                      <a16:colId xmlns:a16="http://schemas.microsoft.com/office/drawing/2014/main" val="20003"/>
                    </a:ext>
                  </a:extLst>
                </a:gridCol>
                <a:gridCol w="1023077">
                  <a:extLst>
                    <a:ext uri="{9D8B030D-6E8A-4147-A177-3AD203B41FA5}">
                      <a16:colId xmlns:a16="http://schemas.microsoft.com/office/drawing/2014/main" val="20004"/>
                    </a:ext>
                  </a:extLst>
                </a:gridCol>
              </a:tblGrid>
              <a:tr h="351107">
                <a:tc gridSpan="2">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名称</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tc hMerge="1">
                  <a:txBody>
                    <a:bodyPr/>
                    <a:lstStyle/>
                    <a:p>
                      <a:endParaRPr lang="zh-CN"/>
                    </a:p>
                  </a:txBody>
                  <a:tcPr/>
                </a:tc>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收入历史最高占比</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说明</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是否为关联方</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extLst>
                  <a:ext uri="{0D108BD9-81ED-4DB2-BD59-A6C34878D82A}">
                    <a16:rowId xmlns:a16="http://schemas.microsoft.com/office/drawing/2014/main" val="10000"/>
                  </a:ext>
                </a:extLst>
              </a:tr>
              <a:tr h="348682">
                <a:tc gridSpan="2">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宏发纵横</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8.74%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微软雅黑" panose="020B0503020204020204" pitchFamily="34" charset="-122"/>
                          <a:ea typeface="微软雅黑" panose="020B0503020204020204" pitchFamily="34" charset="-122"/>
                        </a:rPr>
                        <a:t>风电叶片材料供应商</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否</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48682">
                <a:tc gridSpan="2">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鹰游集团</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6.29%</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微软雅黑" panose="020B0503020204020204" pitchFamily="34" charset="-122"/>
                          <a:ea typeface="微软雅黑" panose="020B0503020204020204" pitchFamily="34" charset="-122"/>
                        </a:rPr>
                        <a:t>旗下</a:t>
                      </a:r>
                      <a:r>
                        <a:rPr lang="en-US" altLang="zh-CN" sz="1000" u="none" strike="noStrike" dirty="0">
                          <a:effectLst/>
                          <a:latin typeface="微软雅黑" panose="020B0503020204020204" pitchFamily="34" charset="-122"/>
                          <a:ea typeface="微软雅黑" panose="020B0503020204020204" pitchFamily="34" charset="-122"/>
                        </a:rPr>
                        <a:t>ZGL</a:t>
                      </a:r>
                      <a:r>
                        <a:rPr lang="zh-CN" altLang="en-US" sz="1000" u="none" strike="noStrike" dirty="0">
                          <a:effectLst/>
                          <a:latin typeface="微软雅黑" panose="020B0503020204020204" pitchFamily="34" charset="-122"/>
                          <a:ea typeface="微软雅黑" panose="020B0503020204020204" pitchFamily="34" charset="-122"/>
                        </a:rPr>
                        <a:t>自行车是国内首屈一指的碳纤维自行车品牌</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是</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48682">
                <a:tc gridSpan="2">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金博股份</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5.80%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b="1" u="none" strike="noStrike" dirty="0">
                          <a:effectLst/>
                          <a:latin typeface="微软雅黑" panose="020B0503020204020204" pitchFamily="34" charset="-122"/>
                          <a:ea typeface="微软雅黑" panose="020B0503020204020204" pitchFamily="34" charset="-122"/>
                        </a:rPr>
                        <a:t>碳碳热场行业龙头</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否</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48682">
                <a:tc gridSpan="2">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江苏天鸟</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5.50%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b="1" u="none" strike="noStrike" dirty="0">
                          <a:effectLst/>
                          <a:latin typeface="微软雅黑" panose="020B0503020204020204" pitchFamily="34" charset="-122"/>
                          <a:ea typeface="微软雅黑" panose="020B0503020204020204" pitchFamily="34" charset="-122"/>
                        </a:rPr>
                        <a:t>国内惟一产业化生产飞机碳刹车预制件的企业</a:t>
                      </a:r>
                      <a:r>
                        <a:rPr lang="en-US" altLang="zh-CN" sz="1000" b="1" u="none" strike="noStrike" dirty="0">
                          <a:effectLst/>
                          <a:latin typeface="微软雅黑" panose="020B0503020204020204" pitchFamily="34" charset="-122"/>
                          <a:ea typeface="微软雅黑" panose="020B0503020204020204" pitchFamily="34" charset="-122"/>
                        </a:rPr>
                        <a:t>;</a:t>
                      </a:r>
                      <a:r>
                        <a:rPr lang="zh-CN" altLang="en-US" sz="1000" b="1" u="none" strike="noStrike" dirty="0">
                          <a:effectLst/>
                          <a:latin typeface="微软雅黑" panose="020B0503020204020204" pitchFamily="34" charset="-122"/>
                          <a:ea typeface="微软雅黑" panose="020B0503020204020204" pitchFamily="34" charset="-122"/>
                        </a:rPr>
                        <a:t>国内最大的碳</a:t>
                      </a:r>
                      <a:r>
                        <a:rPr lang="en-US" altLang="zh-CN" sz="1000" b="1" u="none" strike="noStrike" dirty="0">
                          <a:effectLst/>
                          <a:latin typeface="微软雅黑" panose="020B0503020204020204" pitchFamily="34" charset="-122"/>
                          <a:ea typeface="微软雅黑" panose="020B0503020204020204" pitchFamily="34" charset="-122"/>
                        </a:rPr>
                        <a:t>/</a:t>
                      </a:r>
                      <a:r>
                        <a:rPr lang="zh-CN" altLang="en-US" sz="1000" b="1" u="none" strike="noStrike" dirty="0">
                          <a:effectLst/>
                          <a:latin typeface="微软雅黑" panose="020B0503020204020204" pitchFamily="34" charset="-122"/>
                          <a:ea typeface="微软雅黑" panose="020B0503020204020204" pitchFamily="34" charset="-122"/>
                        </a:rPr>
                        <a:t>碳复合材料预制体生产企业</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否</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48615">
                <a:tc gridSpan="2">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江苏澳盛</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4.88%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微软雅黑" panose="020B0503020204020204" pitchFamily="34" charset="-122"/>
                          <a:ea typeface="微软雅黑" panose="020B0503020204020204" pitchFamily="34" charset="-122"/>
                        </a:rPr>
                        <a:t>澳盛科技用于开发风电业务的子公司</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否</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48682">
                <a:tc gridSpan="2">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伟诺材料</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8.16%</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微软雅黑" panose="020B0503020204020204" pitchFamily="34" charset="-122"/>
                          <a:ea typeface="微软雅黑" panose="020B0503020204020204" pitchFamily="34" charset="-122"/>
                        </a:rPr>
                        <a:t>金博股份主要供货商</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否</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20581">
                <a:tc rowSpan="3">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中国建材</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微软雅黑" panose="020B0503020204020204" pitchFamily="34" charset="-122"/>
                          <a:ea typeface="微软雅黑" panose="020B0503020204020204" pitchFamily="34" charset="-122"/>
                        </a:rPr>
                        <a:t>中材科技</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8.16%</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b="1" u="none" strike="noStrike" dirty="0">
                          <a:effectLst/>
                          <a:latin typeface="微软雅黑" panose="020B0503020204020204" pitchFamily="34" charset="-122"/>
                          <a:ea typeface="微软雅黑" panose="020B0503020204020204" pitchFamily="34" charset="-122"/>
                        </a:rPr>
                        <a:t>国内最大叶片制造商</a:t>
                      </a:r>
                      <a:r>
                        <a:rPr lang="zh-CN" altLang="en-US" sz="1000" b="0" u="none" strike="noStrike" dirty="0">
                          <a:effectLst/>
                          <a:latin typeface="微软雅黑" panose="020B0503020204020204" pitchFamily="34" charset="-122"/>
                          <a:ea typeface="微软雅黑" panose="020B0503020204020204" pitchFamily="34" charset="-122"/>
                        </a:rPr>
                        <a:t>，已在开发储氢罐</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是</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20581">
                <a:tc vMerge="1">
                  <a:txBody>
                    <a:bodyPr/>
                    <a:lstStyle/>
                    <a:p>
                      <a:endParaRPr lang="zh-CN"/>
                    </a:p>
                  </a:txBody>
                  <a:tcPr/>
                </a:tc>
                <a:tc>
                  <a:txBody>
                    <a:bodyPr/>
                    <a:lstStyle/>
                    <a:p>
                      <a:pPr algn="l" fontAlgn="ctr"/>
                      <a:r>
                        <a:rPr lang="zh-CN" altLang="en-US" sz="1000" u="none" strike="noStrike" dirty="0">
                          <a:effectLst/>
                          <a:latin typeface="微软雅黑" panose="020B0503020204020204" pitchFamily="34" charset="-122"/>
                          <a:ea typeface="微软雅黑" panose="020B0503020204020204" pitchFamily="34" charset="-122"/>
                        </a:rPr>
                        <a:t>中复连众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tc>
                  <a:txBody>
                    <a:bodyPr/>
                    <a:lstStyle/>
                    <a:p>
                      <a:pPr algn="l" fontAlgn="ctr"/>
                      <a:r>
                        <a:rPr lang="zh-CN" altLang="en-US" sz="1000" b="1" u="none" strike="noStrike" dirty="0">
                          <a:effectLst/>
                          <a:latin typeface="微软雅黑" panose="020B0503020204020204" pitchFamily="34" charset="-122"/>
                          <a:ea typeface="微软雅黑" panose="020B0503020204020204" pitchFamily="34" charset="-122"/>
                        </a:rPr>
                        <a:t>主攻大型风电叶片</a:t>
                      </a:r>
                      <a:r>
                        <a:rPr lang="zh-CN" altLang="en-US" sz="1000" u="none" strike="noStrike" dirty="0">
                          <a:effectLst/>
                          <a:latin typeface="微软雅黑" panose="020B0503020204020204" pitchFamily="34" charset="-122"/>
                          <a:ea typeface="微软雅黑" panose="020B0503020204020204" pitchFamily="34" charset="-122"/>
                        </a:rPr>
                        <a:t>，形成了兆瓦级风电叶片原材料国产化、碳纤维复合材料大型叶片关键技术</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extLst>
                  <a:ext uri="{0D108BD9-81ED-4DB2-BD59-A6C34878D82A}">
                    <a16:rowId xmlns:a16="http://schemas.microsoft.com/office/drawing/2014/main" val="10008"/>
                  </a:ext>
                </a:extLst>
              </a:tr>
              <a:tr h="405643">
                <a:tc vMerge="1">
                  <a:txBody>
                    <a:bodyPr/>
                    <a:lstStyle/>
                    <a:p>
                      <a:endParaRPr lang="zh-CN"/>
                    </a:p>
                  </a:txBody>
                  <a:tcPr/>
                </a:tc>
                <a:tc>
                  <a:txBody>
                    <a:bodyPr/>
                    <a:lstStyle/>
                    <a:p>
                      <a:pPr algn="l" fontAlgn="ctr"/>
                      <a:r>
                        <a:rPr lang="zh-CN" altLang="en-US" sz="1000" u="none" strike="noStrike" dirty="0">
                          <a:effectLst/>
                          <a:latin typeface="微软雅黑" panose="020B0503020204020204" pitchFamily="34" charset="-122"/>
                          <a:ea typeface="微软雅黑" panose="020B0503020204020204" pitchFamily="34" charset="-122"/>
                        </a:rPr>
                        <a:t>中复科金</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tc>
                  <a:txBody>
                    <a:bodyPr/>
                    <a:lstStyle/>
                    <a:p>
                      <a:pPr algn="l" fontAlgn="ctr"/>
                      <a:r>
                        <a:rPr lang="zh-CN" altLang="en-US" sz="1000" u="none" strike="noStrike" dirty="0">
                          <a:effectLst/>
                          <a:latin typeface="微软雅黑" panose="020B0503020204020204" pitchFamily="34" charset="-122"/>
                          <a:ea typeface="微软雅黑" panose="020B0503020204020204" pitchFamily="34" charset="-122"/>
                        </a:rPr>
                        <a:t>主要生产制造压力容器，是国内最早开发研制金属无缝气瓶的公司</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extLst>
                  <a:ext uri="{0D108BD9-81ED-4DB2-BD59-A6C34878D82A}">
                    <a16:rowId xmlns:a16="http://schemas.microsoft.com/office/drawing/2014/main" val="10009"/>
                  </a:ext>
                </a:extLst>
              </a:tr>
              <a:tr h="350689">
                <a:tc gridSpan="2">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天津卡本</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4.11%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微软雅黑" panose="020B0503020204020204" pitchFamily="34" charset="-122"/>
                          <a:ea typeface="微软雅黑" panose="020B0503020204020204" pitchFamily="34" charset="-122"/>
                        </a:rPr>
                        <a:t>主营建筑加固补强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否</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12" name="矩形 11"/>
          <p:cNvSpPr/>
          <p:nvPr/>
        </p:nvSpPr>
        <p:spPr>
          <a:xfrm>
            <a:off x="286385" y="1148715"/>
            <a:ext cx="7294245" cy="382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中复神鹰背靠中建材系，下游客户以风电、碳碳复材、体育休闲为主，且多为行业龙头，占据市场优势</a:t>
            </a:r>
          </a:p>
        </p:txBody>
      </p:sp>
      <p:sp>
        <p:nvSpPr>
          <p:cNvPr id="14" name="矩形 13"/>
          <p:cNvSpPr/>
          <p:nvPr/>
        </p:nvSpPr>
        <p:spPr>
          <a:xfrm>
            <a:off x="234471" y="1416520"/>
            <a:ext cx="2899955" cy="360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000" b="1" dirty="0">
                <a:solidFill>
                  <a:srgbClr val="E10000"/>
                </a:solidFill>
                <a:latin typeface="Arial" panose="020B0604020202020204" pitchFamily="34" charset="0"/>
                <a:ea typeface="微软雅黑" panose="020B0503020204020204" pitchFamily="34" charset="-122"/>
                <a:cs typeface="Arial" panose="020B0604020202020204" pitchFamily="34" charset="0"/>
              </a:rPr>
              <a:t>表：中复神鹰近三年主要大客户介绍</a:t>
            </a:r>
          </a:p>
        </p:txBody>
      </p:sp>
      <p:sp>
        <p:nvSpPr>
          <p:cNvPr id="15" name="矩形 14"/>
          <p:cNvSpPr/>
          <p:nvPr/>
        </p:nvSpPr>
        <p:spPr>
          <a:xfrm flipH="1">
            <a:off x="7580725" y="1116540"/>
            <a:ext cx="4425741" cy="499992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表格 16"/>
          <p:cNvGraphicFramePr>
            <a:graphicFrameLocks noGrp="1"/>
          </p:cNvGraphicFramePr>
          <p:nvPr>
            <p:custDataLst>
              <p:tags r:id="rId2"/>
            </p:custDataLst>
            <p:extLst>
              <p:ext uri="{D42A27DB-BD31-4B8C-83A1-F6EECF244321}">
                <p14:modId xmlns:p14="http://schemas.microsoft.com/office/powerpoint/2010/main" val="3821831307"/>
              </p:ext>
            </p:extLst>
          </p:nvPr>
        </p:nvGraphicFramePr>
        <p:xfrm>
          <a:off x="7678587" y="1766648"/>
          <a:ext cx="4230016" cy="2292353"/>
        </p:xfrm>
        <a:graphic>
          <a:graphicData uri="http://schemas.openxmlformats.org/drawingml/2006/table">
            <a:tbl>
              <a:tblPr>
                <a:tableStyleId>{5C22544A-7EE6-4342-B048-85BDC9FD1C3A}</a:tableStyleId>
              </a:tblPr>
              <a:tblGrid>
                <a:gridCol w="633570">
                  <a:extLst>
                    <a:ext uri="{9D8B030D-6E8A-4147-A177-3AD203B41FA5}">
                      <a16:colId xmlns:a16="http://schemas.microsoft.com/office/drawing/2014/main" val="20000"/>
                    </a:ext>
                  </a:extLst>
                </a:gridCol>
                <a:gridCol w="1062164">
                  <a:extLst>
                    <a:ext uri="{9D8B030D-6E8A-4147-A177-3AD203B41FA5}">
                      <a16:colId xmlns:a16="http://schemas.microsoft.com/office/drawing/2014/main" val="20001"/>
                    </a:ext>
                  </a:extLst>
                </a:gridCol>
                <a:gridCol w="1267141">
                  <a:extLst>
                    <a:ext uri="{9D8B030D-6E8A-4147-A177-3AD203B41FA5}">
                      <a16:colId xmlns:a16="http://schemas.microsoft.com/office/drawing/2014/main" val="20002"/>
                    </a:ext>
                  </a:extLst>
                </a:gridCol>
                <a:gridCol w="1267141">
                  <a:extLst>
                    <a:ext uri="{9D8B030D-6E8A-4147-A177-3AD203B41FA5}">
                      <a16:colId xmlns:a16="http://schemas.microsoft.com/office/drawing/2014/main" val="20003"/>
                    </a:ext>
                  </a:extLst>
                </a:gridCol>
              </a:tblGrid>
              <a:tr h="252095">
                <a:tc gridSpan="2">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项目</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tc hMerge="1">
                  <a:txBody>
                    <a:bodyPr/>
                    <a:lstStyle/>
                    <a:p>
                      <a:endParaRPr lang="zh-CN"/>
                    </a:p>
                  </a:txBody>
                  <a:tcPr/>
                </a:tc>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说明</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备注</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extLst>
                  <a:ext uri="{0D108BD9-81ED-4DB2-BD59-A6C34878D82A}">
                    <a16:rowId xmlns:a16="http://schemas.microsoft.com/office/drawing/2014/main" val="10000"/>
                  </a:ext>
                </a:extLst>
              </a:tr>
              <a:tr h="340043">
                <a:tc gridSpan="2">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主要产品</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fontAlgn="ctr"/>
                      <a:r>
                        <a:rPr lang="en-US" sz="1000" b="1" u="none" strike="noStrike" dirty="0">
                          <a:solidFill>
                            <a:srgbClr val="FF0000"/>
                          </a:solidFill>
                          <a:effectLst/>
                          <a:latin typeface="微软雅黑" panose="020B0503020204020204" pitchFamily="34" charset="-122"/>
                          <a:ea typeface="微软雅黑" panose="020B0503020204020204" pitchFamily="34" charset="-122"/>
                        </a:rPr>
                        <a:t>T700、T800</a:t>
                      </a:r>
                      <a:endParaRPr lang="en-US" sz="1000" b="1" i="0" u="none" strike="noStrike" dirty="0">
                        <a:solidFill>
                          <a:srgbClr val="FF0000"/>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另有配套原丝产线</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40043">
                <a:tc gridSpan="2">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总规模</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r>
                        <a:rPr lang="zh-CN" altLang="en-US" sz="1000" u="none" strike="noStrike" dirty="0">
                          <a:effectLst/>
                          <a:latin typeface="微软雅黑" panose="020B0503020204020204" pitchFamily="34" charset="-122"/>
                          <a:ea typeface="微软雅黑" panose="020B0503020204020204" pitchFamily="34" charset="-122"/>
                        </a:rPr>
                        <a:t>万吨</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8</a:t>
                      </a:r>
                      <a:r>
                        <a:rPr lang="zh-CN" altLang="en-US" sz="1000" u="none" strike="noStrike" dirty="0">
                          <a:effectLst/>
                          <a:latin typeface="微软雅黑" panose="020B0503020204020204" pitchFamily="34" charset="-122"/>
                          <a:ea typeface="微软雅黑" panose="020B0503020204020204" pitchFamily="34" charset="-122"/>
                        </a:rPr>
                        <a:t>条聚合纺丝产线</a:t>
                      </a:r>
                      <a:endParaRPr lang="en-US" altLang="zh-CN" sz="1000" u="none" strike="noStrike" dirty="0">
                        <a:effectLst/>
                        <a:latin typeface="微软雅黑" panose="020B0503020204020204" pitchFamily="34" charset="-122"/>
                        <a:ea typeface="微软雅黑" panose="020B0503020204020204" pitchFamily="34" charset="-122"/>
                      </a:endParaRPr>
                    </a:p>
                    <a:p>
                      <a:pPr algn="ctr" fontAlgn="ctr"/>
                      <a:r>
                        <a:rPr lang="en-US" altLang="zh-CN" sz="1000" u="none" strike="noStrike" dirty="0">
                          <a:effectLst/>
                          <a:latin typeface="微软雅黑" panose="020B0503020204020204" pitchFamily="34" charset="-122"/>
                          <a:ea typeface="微软雅黑" panose="020B0503020204020204" pitchFamily="34" charset="-122"/>
                        </a:rPr>
                        <a:t>12</a:t>
                      </a:r>
                      <a:r>
                        <a:rPr lang="zh-CN" altLang="en-US" sz="1000" u="none" strike="noStrike" dirty="0">
                          <a:effectLst/>
                          <a:latin typeface="微软雅黑" panose="020B0503020204020204" pitchFamily="34" charset="-122"/>
                          <a:ea typeface="微软雅黑" panose="020B0503020204020204" pitchFamily="34" charset="-122"/>
                        </a:rPr>
                        <a:t>条碳化生产线</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40043">
                <a:tc rowSpan="2">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一期建设</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第一阶段（</a:t>
                      </a:r>
                      <a:r>
                        <a:rPr lang="en-US" altLang="zh-CN" sz="1000" u="none" strike="noStrike" dirty="0">
                          <a:effectLst/>
                          <a:latin typeface="微软雅黑" panose="020B0503020204020204" pitchFamily="34" charset="-122"/>
                          <a:ea typeface="微软雅黑" panose="020B0503020204020204" pitchFamily="34" charset="-122"/>
                        </a:rPr>
                        <a:t>2019-2021</a:t>
                      </a:r>
                      <a:r>
                        <a:rPr lang="zh-CN" altLang="en-US" sz="1000" u="none" strike="noStrike" dirty="0">
                          <a:effectLst/>
                          <a:latin typeface="微软雅黑" panose="020B0503020204020204" pitchFamily="34" charset="-122"/>
                          <a:ea typeface="微软雅黑" panose="020B0503020204020204" pitchFamily="34" charset="-122"/>
                        </a:rPr>
                        <a:t>）</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6000</a:t>
                      </a:r>
                      <a:r>
                        <a:rPr lang="zh-CN" altLang="en-US" sz="1000" u="none" strike="noStrike" dirty="0">
                          <a:effectLst/>
                          <a:latin typeface="微软雅黑" panose="020B0503020204020204" pitchFamily="34" charset="-122"/>
                          <a:ea typeface="微软雅黑" panose="020B0503020204020204" pitchFamily="34" charset="-122"/>
                        </a:rPr>
                        <a:t>吨</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已投产</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40043">
                <a:tc vMerge="1">
                  <a:txBody>
                    <a:bodyPr/>
                    <a:lstStyle/>
                    <a:p>
                      <a:endParaRPr lang="zh-CN"/>
                    </a:p>
                  </a:txBody>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第二阶段（</a:t>
                      </a:r>
                      <a:r>
                        <a:rPr lang="en-US" altLang="zh-CN" sz="1000" u="none" strike="noStrike" dirty="0">
                          <a:effectLst/>
                          <a:latin typeface="微软雅黑" panose="020B0503020204020204" pitchFamily="34" charset="-122"/>
                          <a:ea typeface="微软雅黑" panose="020B0503020204020204" pitchFamily="34" charset="-122"/>
                        </a:rPr>
                        <a:t>2020-2022</a:t>
                      </a:r>
                      <a:r>
                        <a:rPr lang="zh-CN" altLang="en-US" sz="1000" u="none" strike="noStrike" dirty="0">
                          <a:effectLst/>
                          <a:latin typeface="微软雅黑" panose="020B0503020204020204" pitchFamily="34" charset="-122"/>
                          <a:ea typeface="微软雅黑" panose="020B0503020204020204" pitchFamily="34" charset="-122"/>
                        </a:rPr>
                        <a:t>）</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4000</a:t>
                      </a:r>
                      <a:r>
                        <a:rPr lang="zh-CN" altLang="en-US" sz="1000" u="none" strike="noStrike" dirty="0">
                          <a:effectLst/>
                          <a:latin typeface="微软雅黑" panose="020B0503020204020204" pitchFamily="34" charset="-122"/>
                          <a:ea typeface="微软雅黑" panose="020B0503020204020204" pitchFamily="34" charset="-122"/>
                        </a:rPr>
                        <a:t>吨</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40043">
                <a:tc gridSpan="2">
                  <a:txBody>
                    <a:bodyPr/>
                    <a:lstStyle/>
                    <a:p>
                      <a:pPr algn="ctr" fontAlgn="ctr"/>
                      <a:r>
                        <a:rPr lang="zh-CN" altLang="en-US" sz="1000" u="none" strike="noStrike">
                          <a:effectLst/>
                          <a:latin typeface="微软雅黑" panose="020B0503020204020204" pitchFamily="34" charset="-122"/>
                          <a:ea typeface="微软雅黑" panose="020B0503020204020204" pitchFamily="34" charset="-122"/>
                        </a:rPr>
                        <a:t>二期建设</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10000</a:t>
                      </a:r>
                      <a:r>
                        <a:rPr lang="zh-CN" altLang="en-US" sz="1000" u="none" strike="noStrike" dirty="0">
                          <a:effectLst/>
                          <a:latin typeface="微软雅黑" panose="020B0503020204020204" pitchFamily="34" charset="-122"/>
                          <a:ea typeface="微软雅黑" panose="020B0503020204020204" pitchFamily="34" charset="-122"/>
                        </a:rPr>
                        <a:t>吨</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40043">
                <a:tc gridSpan="2">
                  <a:txBody>
                    <a:bodyPr/>
                    <a:lstStyle/>
                    <a:p>
                      <a:pPr algn="ctr" fontAlgn="ctr"/>
                      <a:r>
                        <a:rPr lang="zh-CN" altLang="en-US" sz="1000" b="1" u="none" strike="noStrike" dirty="0">
                          <a:effectLst/>
                          <a:latin typeface="微软雅黑" panose="020B0503020204020204" pitchFamily="34" charset="-122"/>
                          <a:ea typeface="微软雅黑" panose="020B0503020204020204" pitchFamily="34" charset="-122"/>
                        </a:rPr>
                        <a:t>预计达产后年含税盈利</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fontAlgn="ctr"/>
                      <a:r>
                        <a:rPr lang="en-US" altLang="zh-CN" sz="1000" b="1" u="none" strike="noStrike" dirty="0">
                          <a:solidFill>
                            <a:srgbClr val="FF0000"/>
                          </a:solidFill>
                          <a:effectLst/>
                          <a:latin typeface="微软雅黑" panose="020B0503020204020204" pitchFamily="34" charset="-122"/>
                          <a:ea typeface="微软雅黑" panose="020B0503020204020204" pitchFamily="34" charset="-122"/>
                        </a:rPr>
                        <a:t>30</a:t>
                      </a:r>
                      <a:r>
                        <a:rPr lang="zh-CN" altLang="en-US" sz="1000" b="1" u="none" strike="noStrike" dirty="0">
                          <a:solidFill>
                            <a:srgbClr val="FF0000"/>
                          </a:solidFill>
                          <a:effectLst/>
                          <a:latin typeface="微软雅黑" panose="020B0503020204020204" pitchFamily="34" charset="-122"/>
                          <a:ea typeface="微软雅黑" panose="020B0503020204020204" pitchFamily="34" charset="-122"/>
                        </a:rPr>
                        <a:t>亿元</a:t>
                      </a:r>
                      <a:endParaRPr lang="zh-CN" altLang="en-US" sz="1000" b="1" i="0" u="none" strike="noStrike" dirty="0">
                        <a:solidFill>
                          <a:srgbClr val="FF0000"/>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000" b="0" dirty="0">
                          <a:latin typeface="微软雅黑" panose="020B0503020204020204" pitchFamily="34" charset="-122"/>
                          <a:ea typeface="微软雅黑" panose="020B0503020204020204" pitchFamily="34" charset="-122"/>
                        </a:rPr>
                        <a:t>。</a:t>
                      </a: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19" name="矩形 18"/>
          <p:cNvSpPr/>
          <p:nvPr/>
        </p:nvSpPr>
        <p:spPr>
          <a:xfrm>
            <a:off x="8683346" y="1208317"/>
            <a:ext cx="2220498" cy="32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产能与产业链双重布局</a:t>
            </a:r>
          </a:p>
        </p:txBody>
      </p:sp>
      <p:graphicFrame>
        <p:nvGraphicFramePr>
          <p:cNvPr id="20" name="表格 19"/>
          <p:cNvGraphicFramePr>
            <a:graphicFrameLocks noGrp="1"/>
          </p:cNvGraphicFramePr>
          <p:nvPr>
            <p:custDataLst>
              <p:tags r:id="rId3"/>
            </p:custDataLst>
            <p:extLst>
              <p:ext uri="{D42A27DB-BD31-4B8C-83A1-F6EECF244321}">
                <p14:modId xmlns:p14="http://schemas.microsoft.com/office/powerpoint/2010/main" val="3474668000"/>
              </p:ext>
            </p:extLst>
          </p:nvPr>
        </p:nvGraphicFramePr>
        <p:xfrm>
          <a:off x="7801615" y="4656324"/>
          <a:ext cx="3983960" cy="1329886"/>
        </p:xfrm>
        <a:graphic>
          <a:graphicData uri="http://schemas.openxmlformats.org/drawingml/2006/table">
            <a:tbl>
              <a:tblPr>
                <a:tableStyleId>{5C22544A-7EE6-4342-B048-85BDC9FD1C3A}</a:tableStyleId>
              </a:tblPr>
              <a:tblGrid>
                <a:gridCol w="2509189">
                  <a:extLst>
                    <a:ext uri="{9D8B030D-6E8A-4147-A177-3AD203B41FA5}">
                      <a16:colId xmlns:a16="http://schemas.microsoft.com/office/drawing/2014/main" val="20000"/>
                    </a:ext>
                  </a:extLst>
                </a:gridCol>
                <a:gridCol w="724342">
                  <a:extLst>
                    <a:ext uri="{9D8B030D-6E8A-4147-A177-3AD203B41FA5}">
                      <a16:colId xmlns:a16="http://schemas.microsoft.com/office/drawing/2014/main" val="20001"/>
                    </a:ext>
                  </a:extLst>
                </a:gridCol>
                <a:gridCol w="750429">
                  <a:extLst>
                    <a:ext uri="{9D8B030D-6E8A-4147-A177-3AD203B41FA5}">
                      <a16:colId xmlns:a16="http://schemas.microsoft.com/office/drawing/2014/main" val="20002"/>
                    </a:ext>
                  </a:extLst>
                </a:gridCol>
              </a:tblGrid>
              <a:tr h="408940">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项目名称</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投资规模</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实施主体</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extLst>
                  <a:ext uri="{0D108BD9-81ED-4DB2-BD59-A6C34878D82A}">
                    <a16:rowId xmlns:a16="http://schemas.microsoft.com/office/drawing/2014/main" val="10000"/>
                  </a:ext>
                </a:extLst>
              </a:tr>
              <a:tr h="460473">
                <a:tc>
                  <a:txBody>
                    <a:bodyPr/>
                    <a:lstStyle/>
                    <a:p>
                      <a:pPr algn="ctr" fontAlgn="ctr"/>
                      <a:r>
                        <a:rPr lang="zh-CN" altLang="en-US" sz="1000" b="1" u="none" strike="noStrike" dirty="0">
                          <a:solidFill>
                            <a:srgbClr val="E30613"/>
                          </a:solidFill>
                          <a:effectLst/>
                          <a:latin typeface="微软雅黑" panose="020B0503020204020204" pitchFamily="34" charset="-122"/>
                          <a:ea typeface="微软雅黑" panose="020B0503020204020204" pitchFamily="34" charset="-122"/>
                        </a:rPr>
                        <a:t>航空航天高性能碳纤维</a:t>
                      </a:r>
                      <a:r>
                        <a:rPr lang="zh-CN" altLang="en-US" sz="1000" u="none" strike="noStrike" dirty="0">
                          <a:effectLst/>
                          <a:latin typeface="微软雅黑" panose="020B0503020204020204" pitchFamily="34" charset="-122"/>
                          <a:ea typeface="微软雅黑" panose="020B0503020204020204" pitchFamily="34" charset="-122"/>
                        </a:rPr>
                        <a:t>及原丝试验线项目</a:t>
                      </a:r>
                      <a:endParaRPr lang="zh-CN" alt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b="0" i="0" u="none" strike="noStrike" dirty="0">
                          <a:solidFill>
                            <a:schemeClr val="dk1"/>
                          </a:solidFill>
                          <a:effectLst/>
                          <a:latin typeface="微软雅黑" panose="020B0503020204020204" pitchFamily="34" charset="-122"/>
                          <a:ea typeface="微软雅黑" panose="020B0503020204020204" pitchFamily="34" charset="-122"/>
                        </a:rPr>
                        <a:t>2.3</a:t>
                      </a:r>
                      <a:r>
                        <a:rPr lang="zh-CN" altLang="en-US" sz="1000" b="0" i="0" u="none" strike="noStrike" dirty="0">
                          <a:solidFill>
                            <a:schemeClr val="dk1"/>
                          </a:solidFill>
                          <a:effectLst/>
                          <a:latin typeface="微软雅黑" panose="020B0503020204020204" pitchFamily="34" charset="-122"/>
                          <a:ea typeface="微软雅黑" panose="020B0503020204020204" pitchFamily="34" charset="-122"/>
                        </a:rPr>
                        <a:t>亿</a:t>
                      </a:r>
                      <a:endParaRPr lang="en-US" altLang="zh-CN"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中复神鹰</a:t>
                      </a:r>
                      <a:endParaRPr lang="zh-CN" alt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4763" marR="4763" marT="4763"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0473">
                <a:tc>
                  <a:txBody>
                    <a:bodyPr/>
                    <a:lstStyle/>
                    <a:p>
                      <a:pPr algn="ctr" fontAlgn="ctr"/>
                      <a:r>
                        <a:rPr lang="zh-CN" altLang="en-US" sz="1000" b="1" u="none" strike="noStrike" dirty="0">
                          <a:solidFill>
                            <a:srgbClr val="E30613"/>
                          </a:solidFill>
                          <a:effectLst/>
                          <a:latin typeface="微软雅黑" panose="020B0503020204020204" pitchFamily="34" charset="-122"/>
                          <a:ea typeface="微软雅黑" panose="020B0503020204020204" pitchFamily="34" charset="-122"/>
                        </a:rPr>
                        <a:t>碳纤维航空应用研发及制造</a:t>
                      </a:r>
                      <a:r>
                        <a:rPr lang="zh-CN" altLang="en-US" sz="1000" u="none" strike="noStrike" dirty="0">
                          <a:effectLst/>
                          <a:latin typeface="微软雅黑" panose="020B0503020204020204" pitchFamily="34" charset="-122"/>
                          <a:ea typeface="微软雅黑" panose="020B0503020204020204" pitchFamily="34" charset="-122"/>
                        </a:rPr>
                        <a:t>项目</a:t>
                      </a:r>
                      <a:endParaRPr lang="zh-CN" alt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b="0" i="0" u="none" strike="noStrike" dirty="0">
                          <a:solidFill>
                            <a:schemeClr val="dk1"/>
                          </a:solidFill>
                          <a:effectLst/>
                          <a:latin typeface="微软雅黑" panose="020B0503020204020204" pitchFamily="34" charset="-122"/>
                          <a:ea typeface="微软雅黑" panose="020B0503020204020204" pitchFamily="34" charset="-122"/>
                        </a:rPr>
                        <a:t>3.6</a:t>
                      </a:r>
                      <a:r>
                        <a:rPr lang="zh-CN" altLang="en-US" sz="1000" b="0" i="0" u="none" strike="noStrike" dirty="0">
                          <a:solidFill>
                            <a:schemeClr val="dk1"/>
                          </a:solidFill>
                          <a:effectLst/>
                          <a:latin typeface="微软雅黑" panose="020B0503020204020204" pitchFamily="34" charset="-122"/>
                          <a:ea typeface="微软雅黑" panose="020B0503020204020204" pitchFamily="34" charset="-122"/>
                        </a:rPr>
                        <a:t>亿</a:t>
                      </a:r>
                      <a:endParaRPr lang="en-US" altLang="zh-CN"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dirty="0">
                          <a:effectLst/>
                          <a:latin typeface="微软雅黑" panose="020B0503020204020204" pitchFamily="34" charset="-122"/>
                          <a:ea typeface="微软雅黑" panose="020B0503020204020204" pitchFamily="34" charset="-122"/>
                        </a:rPr>
                        <a:t>神鹰上海</a:t>
                      </a:r>
                      <a:endParaRPr lang="zh-CN" alt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21" name="矩形 20"/>
          <p:cNvSpPr/>
          <p:nvPr/>
        </p:nvSpPr>
        <p:spPr>
          <a:xfrm>
            <a:off x="7558405" y="1453515"/>
            <a:ext cx="3345180" cy="292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b="1" dirty="0">
                <a:solidFill>
                  <a:srgbClr val="E10000"/>
                </a:solidFill>
                <a:latin typeface="Arial" panose="020B0604020202020204" pitchFamily="34" charset="0"/>
                <a:ea typeface="微软雅黑" panose="020B0503020204020204" pitchFamily="34" charset="-122"/>
                <a:cs typeface="Arial" panose="020B0604020202020204" pitchFamily="34" charset="0"/>
              </a:rPr>
              <a:t>产能突破</a:t>
            </a:r>
            <a:r>
              <a:rPr lang="en-US" altLang="zh-CN" sz="1100" b="1" dirty="0">
                <a:solidFill>
                  <a:srgbClr val="E10000"/>
                </a:solidFill>
                <a:latin typeface="Arial" panose="020B0604020202020204" pitchFamily="34" charset="0"/>
                <a:ea typeface="微软雅黑" panose="020B0503020204020204" pitchFamily="34" charset="-122"/>
                <a:cs typeface="Arial" panose="020B0604020202020204" pitchFamily="34" charset="0"/>
              </a:rPr>
              <a:t>—</a:t>
            </a:r>
            <a:r>
              <a:rPr lang="zh-CN" altLang="en-US" sz="1100" b="1" dirty="0">
                <a:solidFill>
                  <a:srgbClr val="E10000"/>
                </a:solidFill>
                <a:latin typeface="Arial" panose="020B0604020202020204" pitchFamily="34" charset="0"/>
                <a:ea typeface="微软雅黑" panose="020B0503020204020204" pitchFamily="34" charset="-122"/>
                <a:cs typeface="Arial" panose="020B0604020202020204" pitchFamily="34" charset="0"/>
              </a:rPr>
              <a:t>西宁产线已部分投产，将突破产能瓶颈</a:t>
            </a:r>
          </a:p>
        </p:txBody>
      </p:sp>
      <p:sp>
        <p:nvSpPr>
          <p:cNvPr id="22" name="矩形 21"/>
          <p:cNvSpPr/>
          <p:nvPr/>
        </p:nvSpPr>
        <p:spPr>
          <a:xfrm>
            <a:off x="7580725" y="4293695"/>
            <a:ext cx="2539897" cy="312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b="1" dirty="0">
                <a:solidFill>
                  <a:srgbClr val="E10000"/>
                </a:solidFill>
                <a:latin typeface="Arial" panose="020B0604020202020204" pitchFamily="34" charset="0"/>
                <a:ea typeface="微软雅黑" panose="020B0503020204020204" pitchFamily="34" charset="-122"/>
                <a:cs typeface="Arial" panose="020B0604020202020204" pitchFamily="34" charset="0"/>
              </a:rPr>
              <a:t>产业链拓展</a:t>
            </a:r>
            <a:r>
              <a:rPr lang="en-US" altLang="zh-CN" sz="1100" b="1" dirty="0">
                <a:solidFill>
                  <a:srgbClr val="E10000"/>
                </a:solidFill>
                <a:latin typeface="Arial" panose="020B0604020202020204" pitchFamily="34" charset="0"/>
                <a:ea typeface="微软雅黑" panose="020B0503020204020204" pitchFamily="34" charset="-122"/>
                <a:cs typeface="Arial" panose="020B0604020202020204" pitchFamily="34" charset="0"/>
              </a:rPr>
              <a:t>—</a:t>
            </a:r>
            <a:r>
              <a:rPr lang="zh-CN" altLang="en-US" sz="1100" b="1" dirty="0">
                <a:solidFill>
                  <a:srgbClr val="E10000"/>
                </a:solidFill>
                <a:latin typeface="Arial" panose="020B0604020202020204" pitchFamily="34" charset="0"/>
                <a:ea typeface="微软雅黑" panose="020B0503020204020204" pitchFamily="34" charset="-122"/>
                <a:cs typeface="Arial" panose="020B0604020202020204" pitchFamily="34" charset="0"/>
              </a:rPr>
              <a:t>从材料端切入应用端</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8481060" cy="553085"/>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中复神鹰</a:t>
            </a:r>
          </a:p>
        </p:txBody>
      </p:sp>
      <p:graphicFrame>
        <p:nvGraphicFramePr>
          <p:cNvPr id="3" name="表格 2"/>
          <p:cNvGraphicFramePr>
            <a:graphicFrameLocks noGrp="1"/>
          </p:cNvGraphicFramePr>
          <p:nvPr>
            <p:extLst>
              <p:ext uri="{D42A27DB-BD31-4B8C-83A1-F6EECF244321}">
                <p14:modId xmlns:p14="http://schemas.microsoft.com/office/powerpoint/2010/main" val="1602492350"/>
              </p:ext>
            </p:extLst>
          </p:nvPr>
        </p:nvGraphicFramePr>
        <p:xfrm>
          <a:off x="1769280" y="1604836"/>
          <a:ext cx="8235780" cy="4872164"/>
        </p:xfrm>
        <a:graphic>
          <a:graphicData uri="http://schemas.openxmlformats.org/drawingml/2006/table">
            <a:tbl>
              <a:tblPr>
                <a:tableStyleId>{5C22544A-7EE6-4342-B048-85BDC9FD1C3A}</a:tableStyleId>
              </a:tblPr>
              <a:tblGrid>
                <a:gridCol w="1514628">
                  <a:extLst>
                    <a:ext uri="{9D8B030D-6E8A-4147-A177-3AD203B41FA5}">
                      <a16:colId xmlns:a16="http://schemas.microsoft.com/office/drawing/2014/main" val="1131255073"/>
                    </a:ext>
                  </a:extLst>
                </a:gridCol>
                <a:gridCol w="1120192">
                  <a:extLst>
                    <a:ext uri="{9D8B030D-6E8A-4147-A177-3AD203B41FA5}">
                      <a16:colId xmlns:a16="http://schemas.microsoft.com/office/drawing/2014/main" val="1258460145"/>
                    </a:ext>
                  </a:extLst>
                </a:gridCol>
                <a:gridCol w="1120192">
                  <a:extLst>
                    <a:ext uri="{9D8B030D-6E8A-4147-A177-3AD203B41FA5}">
                      <a16:colId xmlns:a16="http://schemas.microsoft.com/office/drawing/2014/main" val="3697409075"/>
                    </a:ext>
                  </a:extLst>
                </a:gridCol>
                <a:gridCol w="1120192">
                  <a:extLst>
                    <a:ext uri="{9D8B030D-6E8A-4147-A177-3AD203B41FA5}">
                      <a16:colId xmlns:a16="http://schemas.microsoft.com/office/drawing/2014/main" val="1920977172"/>
                    </a:ext>
                  </a:extLst>
                </a:gridCol>
                <a:gridCol w="1120192">
                  <a:extLst>
                    <a:ext uri="{9D8B030D-6E8A-4147-A177-3AD203B41FA5}">
                      <a16:colId xmlns:a16="http://schemas.microsoft.com/office/drawing/2014/main" val="1355242306"/>
                    </a:ext>
                  </a:extLst>
                </a:gridCol>
                <a:gridCol w="1120192">
                  <a:extLst>
                    <a:ext uri="{9D8B030D-6E8A-4147-A177-3AD203B41FA5}">
                      <a16:colId xmlns:a16="http://schemas.microsoft.com/office/drawing/2014/main" val="323935977"/>
                    </a:ext>
                  </a:extLst>
                </a:gridCol>
                <a:gridCol w="1120192">
                  <a:extLst>
                    <a:ext uri="{9D8B030D-6E8A-4147-A177-3AD203B41FA5}">
                      <a16:colId xmlns:a16="http://schemas.microsoft.com/office/drawing/2014/main" val="2331428291"/>
                    </a:ext>
                  </a:extLst>
                </a:gridCol>
              </a:tblGrid>
              <a:tr h="221462">
                <a:tc>
                  <a:txBody>
                    <a:bodyPr/>
                    <a:lstStyle/>
                    <a:p>
                      <a:pPr algn="ctr" fontAlgn="b"/>
                      <a:r>
                        <a:rPr lang="zh-CN" altLang="en-US" sz="900" b="1" u="none" strike="noStrike">
                          <a:solidFill>
                            <a:schemeClr val="bg1"/>
                          </a:solidFill>
                          <a:effectLst/>
                          <a:latin typeface="微软雅黑" panose="020B0503020204020204" pitchFamily="34" charset="-122"/>
                          <a:ea typeface="微软雅黑" panose="020B0503020204020204" pitchFamily="34" charset="-122"/>
                        </a:rPr>
                        <a:t>　</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5143" marR="5143" marT="5143" marB="0" anchor="b">
                    <a:solidFill>
                      <a:srgbClr val="E30613"/>
                    </a:solidFill>
                  </a:tcPr>
                </a:tc>
                <a:tc>
                  <a:txBody>
                    <a:bodyPr/>
                    <a:lstStyle/>
                    <a:p>
                      <a:pPr algn="ctr" rtl="0"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2018</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5143" marR="5143" marT="5143" marB="0" anchor="ctr">
                    <a:solidFill>
                      <a:srgbClr val="E30613"/>
                    </a:solidFill>
                  </a:tcPr>
                </a:tc>
                <a:tc>
                  <a:txBody>
                    <a:bodyPr/>
                    <a:lstStyle/>
                    <a:p>
                      <a:pPr algn="ctr" rtl="0"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2019</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5143" marR="5143" marT="5143" marB="0" anchor="ctr">
                    <a:solidFill>
                      <a:srgbClr val="E30613"/>
                    </a:solidFill>
                  </a:tcPr>
                </a:tc>
                <a:tc>
                  <a:txBody>
                    <a:bodyPr/>
                    <a:lstStyle/>
                    <a:p>
                      <a:pPr algn="ctr" rtl="0" fontAlgn="ctr"/>
                      <a:r>
                        <a:rPr lang="en-US" altLang="zh-CN" sz="900" b="1" u="none" strike="noStrike">
                          <a:solidFill>
                            <a:schemeClr val="bg1"/>
                          </a:solidFill>
                          <a:effectLst/>
                          <a:latin typeface="微软雅黑" panose="020B0503020204020204" pitchFamily="34" charset="-122"/>
                          <a:ea typeface="微软雅黑" panose="020B0503020204020204" pitchFamily="34" charset="-122"/>
                        </a:rPr>
                        <a:t>2020</a:t>
                      </a:r>
                      <a:endParaRPr lang="en-US" altLang="zh-CN" sz="900" b="1" i="0" u="none" strike="noStrike">
                        <a:solidFill>
                          <a:schemeClr val="bg1"/>
                        </a:solidFill>
                        <a:effectLst/>
                        <a:latin typeface="微软雅黑" panose="020B0503020204020204" pitchFamily="34" charset="-122"/>
                        <a:ea typeface="微软雅黑" panose="020B0503020204020204" pitchFamily="34" charset="-122"/>
                      </a:endParaRPr>
                    </a:p>
                  </a:txBody>
                  <a:tcPr marL="5143" marR="5143" marT="5143" marB="0" anchor="ctr">
                    <a:solidFill>
                      <a:srgbClr val="E30613"/>
                    </a:solidFill>
                  </a:tcPr>
                </a:tc>
                <a:tc>
                  <a:txBody>
                    <a:bodyPr/>
                    <a:lstStyle/>
                    <a:p>
                      <a:pPr algn="ctr" rtl="0" fontAlgn="ctr"/>
                      <a:r>
                        <a:rPr lang="en-US" sz="900" b="1" u="none" strike="noStrike">
                          <a:solidFill>
                            <a:schemeClr val="bg1"/>
                          </a:solidFill>
                          <a:effectLst/>
                          <a:latin typeface="微软雅黑" panose="020B0503020204020204" pitchFamily="34" charset="-122"/>
                          <a:ea typeface="微软雅黑" panose="020B0503020204020204" pitchFamily="34" charset="-122"/>
                        </a:rPr>
                        <a:t>2021E</a:t>
                      </a:r>
                      <a:endParaRPr 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5143" marR="5143" marT="5143" marB="0" anchor="ctr">
                    <a:solidFill>
                      <a:srgbClr val="E30613"/>
                    </a:solidFill>
                  </a:tcPr>
                </a:tc>
                <a:tc>
                  <a:txBody>
                    <a:bodyPr/>
                    <a:lstStyle/>
                    <a:p>
                      <a:pPr algn="ctr" rtl="0" fontAlgn="ctr"/>
                      <a:r>
                        <a:rPr lang="en-US" sz="900" b="1" u="none" strike="noStrike">
                          <a:solidFill>
                            <a:schemeClr val="bg1"/>
                          </a:solidFill>
                          <a:effectLst/>
                          <a:latin typeface="微软雅黑" panose="020B0503020204020204" pitchFamily="34" charset="-122"/>
                          <a:ea typeface="微软雅黑" panose="020B0503020204020204" pitchFamily="34" charset="-122"/>
                        </a:rPr>
                        <a:t>2022E </a:t>
                      </a:r>
                      <a:endParaRPr 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5143" marR="5143" marT="5143" marB="0" anchor="ctr">
                    <a:solidFill>
                      <a:srgbClr val="E30613"/>
                    </a:solidFill>
                  </a:tcPr>
                </a:tc>
                <a:tc>
                  <a:txBody>
                    <a:bodyPr/>
                    <a:lstStyle/>
                    <a:p>
                      <a:pPr algn="ctr" rtl="0" fontAlgn="ctr"/>
                      <a:r>
                        <a:rPr lang="en-US" sz="900" b="1" u="none" strike="noStrike">
                          <a:solidFill>
                            <a:schemeClr val="bg1"/>
                          </a:solidFill>
                          <a:effectLst/>
                          <a:latin typeface="微软雅黑" panose="020B0503020204020204" pitchFamily="34" charset="-122"/>
                          <a:ea typeface="微软雅黑" panose="020B0503020204020204" pitchFamily="34" charset="-122"/>
                        </a:rPr>
                        <a:t>2023E </a:t>
                      </a:r>
                      <a:endParaRPr 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5143" marR="5143" marT="5143" marB="0" anchor="ctr">
                    <a:solidFill>
                      <a:srgbClr val="E30613"/>
                    </a:solidFill>
                  </a:tcPr>
                </a:tc>
                <a:extLst>
                  <a:ext uri="{0D108BD9-81ED-4DB2-BD59-A6C34878D82A}">
                    <a16:rowId xmlns:a16="http://schemas.microsoft.com/office/drawing/2014/main" val="2950457916"/>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产能</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3500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3500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3500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9500</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13500</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13500</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694881683"/>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产能利用率</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85.14%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95.49%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107.92%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60%</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75%</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95%</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3065505372"/>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产量（吨）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2979.9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3342.15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3777.2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5700</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10125</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12825</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515420968"/>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产销率</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91.78%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102.40%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99.57%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100%</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90%</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90%</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676761961"/>
                  </a:ext>
                </a:extLst>
              </a:tr>
              <a:tr h="221462">
                <a:tc>
                  <a:txBody>
                    <a:bodyPr/>
                    <a:lstStyle/>
                    <a:p>
                      <a:pPr algn="ctr" rtl="0" fontAlgn="ctr"/>
                      <a:r>
                        <a:rPr lang="zh-CN" altLang="en-US" sz="900" b="1" u="none" strike="noStrike">
                          <a:effectLst/>
                          <a:latin typeface="微软雅黑" panose="020B0503020204020204" pitchFamily="34" charset="-122"/>
                          <a:ea typeface="微软雅黑" panose="020B0503020204020204" pitchFamily="34" charset="-122"/>
                        </a:rPr>
                        <a:t>销量（吨</a:t>
                      </a:r>
                      <a:r>
                        <a:rPr lang="en-US" altLang="zh-CN" sz="900" b="1" u="none" strike="noStrike">
                          <a:effectLst/>
                          <a:latin typeface="微软雅黑" panose="020B0503020204020204" pitchFamily="34" charset="-122"/>
                          <a:ea typeface="微软雅黑" panose="020B0503020204020204" pitchFamily="34" charset="-122"/>
                        </a:rPr>
                        <a:t>)</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2735</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3422</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3761</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solidFill>
                            <a:srgbClr val="FF0000"/>
                          </a:solidFill>
                          <a:effectLst/>
                          <a:latin typeface="微软雅黑" panose="020B0503020204020204" pitchFamily="34" charset="-122"/>
                          <a:ea typeface="微软雅黑" panose="020B0503020204020204" pitchFamily="34" charset="-122"/>
                        </a:rPr>
                        <a:t>5700</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solidFill>
                            <a:srgbClr val="FF0000"/>
                          </a:solidFill>
                          <a:effectLst/>
                          <a:latin typeface="微软雅黑" panose="020B0503020204020204" pitchFamily="34" charset="-122"/>
                          <a:ea typeface="微软雅黑" panose="020B0503020204020204" pitchFamily="34" charset="-122"/>
                        </a:rPr>
                        <a:t>9113</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solidFill>
                            <a:srgbClr val="FF0000"/>
                          </a:solidFill>
                          <a:effectLst/>
                          <a:latin typeface="微软雅黑" panose="020B0503020204020204" pitchFamily="34" charset="-122"/>
                          <a:ea typeface="微软雅黑" panose="020B0503020204020204" pitchFamily="34" charset="-122"/>
                        </a:rPr>
                        <a:t>11543</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1676550250"/>
                  </a:ext>
                </a:extLst>
              </a:tr>
              <a:tr h="221462">
                <a:tc>
                  <a:txBody>
                    <a:bodyPr/>
                    <a:lstStyle/>
                    <a:p>
                      <a:pPr algn="ctr" rtl="0" fontAlgn="ctr"/>
                      <a:r>
                        <a:rPr lang="zh-CN" altLang="en-US" sz="900" b="1" u="none" strike="noStrike">
                          <a:effectLst/>
                          <a:latin typeface="微软雅黑" panose="020B0503020204020204" pitchFamily="34" charset="-122"/>
                          <a:ea typeface="微软雅黑" panose="020B0503020204020204" pitchFamily="34" charset="-122"/>
                        </a:rPr>
                        <a:t>单价（万元</a:t>
                      </a:r>
                      <a:r>
                        <a:rPr lang="en-US" altLang="zh-CN" sz="900" b="1" u="none" strike="noStrike">
                          <a:effectLst/>
                          <a:latin typeface="微软雅黑" panose="020B0503020204020204" pitchFamily="34" charset="-122"/>
                          <a:ea typeface="微软雅黑" panose="020B0503020204020204" pitchFamily="34" charset="-122"/>
                        </a:rPr>
                        <a:t>/</a:t>
                      </a:r>
                      <a:r>
                        <a:rPr lang="zh-CN" altLang="en-US" sz="900" b="1" u="none" strike="noStrike">
                          <a:effectLst/>
                          <a:latin typeface="微软雅黑" panose="020B0503020204020204" pitchFamily="34" charset="-122"/>
                          <a:ea typeface="微软雅黑" panose="020B0503020204020204" pitchFamily="34" charset="-122"/>
                        </a:rPr>
                        <a:t>吨）</a:t>
                      </a:r>
                      <a:endParaRPr lang="zh-CN" alt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11.09</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12.01</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14.03</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solidFill>
                            <a:srgbClr val="FF0000"/>
                          </a:solidFill>
                          <a:effectLst/>
                          <a:latin typeface="微软雅黑" panose="020B0503020204020204" pitchFamily="34" charset="-122"/>
                          <a:ea typeface="微软雅黑" panose="020B0503020204020204" pitchFamily="34" charset="-122"/>
                        </a:rPr>
                        <a:t>15.0</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solidFill>
                            <a:srgbClr val="FF0000"/>
                          </a:solidFill>
                          <a:effectLst/>
                          <a:latin typeface="微软雅黑" panose="020B0503020204020204" pitchFamily="34" charset="-122"/>
                          <a:ea typeface="微软雅黑" panose="020B0503020204020204" pitchFamily="34" charset="-122"/>
                        </a:rPr>
                        <a:t>14.5</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solidFill>
                            <a:srgbClr val="FF0000"/>
                          </a:solidFill>
                          <a:effectLst/>
                          <a:latin typeface="微软雅黑" panose="020B0503020204020204" pitchFamily="34" charset="-122"/>
                          <a:ea typeface="微软雅黑" panose="020B0503020204020204" pitchFamily="34" charset="-122"/>
                        </a:rPr>
                        <a:t>14.5</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612793919"/>
                  </a:ext>
                </a:extLst>
              </a:tr>
              <a:tr h="221462">
                <a:tc>
                  <a:txBody>
                    <a:bodyPr/>
                    <a:lstStyle/>
                    <a:p>
                      <a:pPr algn="ctr" rtl="0" fontAlgn="ctr"/>
                      <a:r>
                        <a:rPr lang="zh-CN" altLang="en-US" sz="900" b="1" u="none" strike="noStrike">
                          <a:effectLst/>
                          <a:latin typeface="微软雅黑" panose="020B0503020204020204" pitchFamily="34" charset="-122"/>
                          <a:ea typeface="微软雅黑" panose="020B0503020204020204" pitchFamily="34" charset="-122"/>
                        </a:rPr>
                        <a:t>单吨成本</a:t>
                      </a:r>
                      <a:r>
                        <a:rPr lang="en-US" altLang="zh-CN" sz="900" b="1" u="none" strike="noStrike">
                          <a:effectLst/>
                          <a:latin typeface="微软雅黑" panose="020B0503020204020204" pitchFamily="34" charset="-122"/>
                          <a:ea typeface="微软雅黑" panose="020B0503020204020204" pitchFamily="34" charset="-122"/>
                        </a:rPr>
                        <a:t>(</a:t>
                      </a:r>
                      <a:r>
                        <a:rPr lang="zh-CN" altLang="en-US" sz="900" b="1" u="none" strike="noStrike">
                          <a:effectLst/>
                          <a:latin typeface="微软雅黑" panose="020B0503020204020204" pitchFamily="34" charset="-122"/>
                          <a:ea typeface="微软雅黑" panose="020B0503020204020204" pitchFamily="34" charset="-122"/>
                        </a:rPr>
                        <a:t>万元</a:t>
                      </a:r>
                      <a:r>
                        <a:rPr lang="en-US" altLang="zh-CN" sz="900" b="1" u="none" strike="noStrike">
                          <a:effectLst/>
                          <a:latin typeface="微软雅黑" panose="020B0503020204020204" pitchFamily="34" charset="-122"/>
                          <a:ea typeface="微软雅黑" panose="020B0503020204020204" pitchFamily="34" charset="-122"/>
                        </a:rPr>
                        <a:t>/</a:t>
                      </a:r>
                      <a:r>
                        <a:rPr lang="zh-CN" altLang="en-US" sz="900" b="1" u="none" strike="noStrike">
                          <a:effectLst/>
                          <a:latin typeface="微软雅黑" panose="020B0503020204020204" pitchFamily="34" charset="-122"/>
                          <a:ea typeface="微软雅黑" panose="020B0503020204020204" pitchFamily="34" charset="-122"/>
                        </a:rPr>
                        <a:t>吨</a:t>
                      </a:r>
                      <a:r>
                        <a:rPr lang="en-US" altLang="zh-CN" sz="900" b="1" u="none" strike="noStrike">
                          <a:effectLst/>
                          <a:latin typeface="微软雅黑" panose="020B0503020204020204" pitchFamily="34" charset="-122"/>
                          <a:ea typeface="微软雅黑" panose="020B0503020204020204" pitchFamily="34" charset="-122"/>
                        </a:rPr>
                        <a:t>)</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9</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9.2</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7.9</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solidFill>
                            <a:srgbClr val="FF0000"/>
                          </a:solidFill>
                          <a:effectLst/>
                          <a:latin typeface="微软雅黑" panose="020B0503020204020204" pitchFamily="34" charset="-122"/>
                          <a:ea typeface="微软雅黑" panose="020B0503020204020204" pitchFamily="34" charset="-122"/>
                        </a:rPr>
                        <a:t>9.2</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solidFill>
                            <a:srgbClr val="FF0000"/>
                          </a:solidFill>
                          <a:effectLst/>
                          <a:latin typeface="微软雅黑" panose="020B0503020204020204" pitchFamily="34" charset="-122"/>
                          <a:ea typeface="微软雅黑" panose="020B0503020204020204" pitchFamily="34" charset="-122"/>
                        </a:rPr>
                        <a:t>8.7</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solidFill>
                            <a:srgbClr val="FF0000"/>
                          </a:solidFill>
                          <a:effectLst/>
                          <a:latin typeface="微软雅黑" panose="020B0503020204020204" pitchFamily="34" charset="-122"/>
                          <a:ea typeface="微软雅黑" panose="020B0503020204020204" pitchFamily="34" charset="-122"/>
                        </a:rPr>
                        <a:t>8.3</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3304585915"/>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其中：吨直接材料（万元</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2.2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3.5</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3.3</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3.3</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1360607629"/>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吨直接人工</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1.3</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1.2</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1.1</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2447173361"/>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吨制造费用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fontAlgn="b"/>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b">
                    <a:noFill/>
                  </a:tcPr>
                </a:tc>
                <a:tc>
                  <a:txBody>
                    <a:bodyPr/>
                    <a:lstStyle/>
                    <a:p>
                      <a:pPr algn="ctr" fontAlgn="b"/>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b">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4.6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4.4</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4.2</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3.9</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2979470115"/>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营业收入（亿元）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5.3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8.8</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17.1</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23.9</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3383641815"/>
                  </a:ext>
                </a:extLst>
              </a:tr>
              <a:tr h="221462">
                <a:tc>
                  <a:txBody>
                    <a:bodyPr/>
                    <a:lstStyle/>
                    <a:p>
                      <a:pPr algn="ctr" rtl="0" fontAlgn="ctr"/>
                      <a:r>
                        <a:rPr lang="en-US" sz="900" u="none" strike="noStrike">
                          <a:effectLst/>
                          <a:latin typeface="微软雅黑" panose="020B0503020204020204" pitchFamily="34" charset="-122"/>
                          <a:ea typeface="微软雅黑" panose="020B0503020204020204" pitchFamily="34" charset="-122"/>
                        </a:rPr>
                        <a:t>YoY</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fontAlgn="b"/>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b">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22%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66%</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95%</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39%</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3752989870"/>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营业成本（亿元）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2.7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5.2</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7.9</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9.6</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3866514318"/>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毛利润</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0.6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2.3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3.6 </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9.2 </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14.3 </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3725842626"/>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毛利率</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24%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43%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39%</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40%</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42%</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3017634495"/>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期间费率</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26%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23%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18%</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17%</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16%</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4111874551"/>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期间费用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0.9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0.9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1.6</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2.9</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3.8</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1262351753"/>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营业利润</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-0.2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2.0 </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6.3 </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10.4 </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2967610288"/>
                  </a:ext>
                </a:extLst>
              </a:tr>
              <a:tr h="221462">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所得税率</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fontAlgn="b"/>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b">
                    <a:noFill/>
                  </a:tcPr>
                </a:tc>
                <a:tc>
                  <a:txBody>
                    <a:bodyPr/>
                    <a:lstStyle/>
                    <a:p>
                      <a:pPr algn="ctr" fontAlgn="b"/>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b">
                    <a:noFill/>
                  </a:tcPr>
                </a:tc>
                <a:tc>
                  <a:txBody>
                    <a:bodyPr/>
                    <a:lstStyle/>
                    <a:p>
                      <a:pPr algn="ctr" fontAlgn="b"/>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b">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15%</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15%</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u="none" strike="noStrike">
                          <a:effectLst/>
                          <a:latin typeface="微软雅黑" panose="020B0503020204020204" pitchFamily="34" charset="-122"/>
                          <a:ea typeface="微软雅黑" panose="020B0503020204020204" pitchFamily="34" charset="-122"/>
                        </a:rPr>
                        <a:t>15%</a:t>
                      </a:r>
                      <a:endParaRPr lang="en-US" altLang="zh-CN" sz="900" b="0"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539392694"/>
                  </a:ext>
                </a:extLst>
              </a:tr>
              <a:tr h="221462">
                <a:tc>
                  <a:txBody>
                    <a:bodyPr/>
                    <a:lstStyle/>
                    <a:p>
                      <a:pPr algn="ctr" rtl="0" fontAlgn="ctr"/>
                      <a:r>
                        <a:rPr lang="zh-CN" altLang="en-US" sz="900" b="1" u="none" strike="noStrike">
                          <a:effectLst/>
                          <a:latin typeface="微软雅黑" panose="020B0503020204020204" pitchFamily="34" charset="-122"/>
                          <a:ea typeface="微软雅黑" panose="020B0503020204020204" pitchFamily="34" charset="-122"/>
                        </a:rPr>
                        <a:t>净利润（亿元）</a:t>
                      </a:r>
                      <a:endParaRPr lang="zh-CN" alt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-0.2</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0.3</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0.9</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1.7</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5.4</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8.9</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866209200"/>
                  </a:ext>
                </a:extLst>
              </a:tr>
              <a:tr h="221462">
                <a:tc>
                  <a:txBody>
                    <a:bodyPr/>
                    <a:lstStyle/>
                    <a:p>
                      <a:pPr algn="ctr" rtl="0" fontAlgn="ctr"/>
                      <a:r>
                        <a:rPr lang="en-US" sz="900" b="1" u="none" strike="noStrike">
                          <a:effectLst/>
                          <a:latin typeface="微软雅黑" panose="020B0503020204020204" pitchFamily="34" charset="-122"/>
                          <a:ea typeface="微软雅黑" panose="020B0503020204020204" pitchFamily="34" charset="-122"/>
                        </a:rPr>
                        <a:t>YoY</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fontAlgn="b"/>
                      <a:r>
                        <a:rPr lang="zh-CN" altLang="en-US" sz="900" b="1" u="none" strike="noStrike">
                          <a:effectLst/>
                          <a:latin typeface="微软雅黑" panose="020B0503020204020204" pitchFamily="34" charset="-122"/>
                          <a:ea typeface="微软雅黑" panose="020B0503020204020204" pitchFamily="34" charset="-122"/>
                        </a:rPr>
                        <a:t>　</a:t>
                      </a:r>
                      <a:endParaRPr lang="zh-CN" alt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b">
                    <a:noFill/>
                  </a:tcPr>
                </a:tc>
                <a:tc>
                  <a:txBody>
                    <a:bodyPr/>
                    <a:lstStyle/>
                    <a:p>
                      <a:pPr algn="ctr" fontAlgn="b"/>
                      <a:r>
                        <a:rPr lang="zh-CN" altLang="en-US" sz="900" b="1" u="none" strike="noStrike">
                          <a:effectLst/>
                          <a:latin typeface="微软雅黑" panose="020B0503020204020204" pitchFamily="34" charset="-122"/>
                          <a:ea typeface="微软雅黑" panose="020B0503020204020204" pitchFamily="34" charset="-122"/>
                        </a:rPr>
                        <a:t>　</a:t>
                      </a:r>
                      <a:endParaRPr lang="zh-CN" alt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b">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226%</a:t>
                      </a:r>
                      <a:endParaRPr lang="en-US" altLang="zh-CN" sz="900" b="1" i="0" u="none" strike="noStrike">
                        <a:solidFill>
                          <a:srgbClr val="00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88%</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a:effectLst/>
                          <a:latin typeface="微软雅黑" panose="020B0503020204020204" pitchFamily="34" charset="-122"/>
                          <a:ea typeface="微软雅黑" panose="020B0503020204020204" pitchFamily="34" charset="-122"/>
                        </a:rPr>
                        <a:t>217%</a:t>
                      </a:r>
                      <a:endParaRPr lang="en-US" altLang="zh-CN" sz="900" b="1" i="0" u="none" strike="noStrike">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tc>
                  <a:txBody>
                    <a:bodyPr/>
                    <a:lstStyle/>
                    <a:p>
                      <a:pPr algn="ctr" rtl="0" fontAlgn="ctr"/>
                      <a:r>
                        <a:rPr lang="en-US" altLang="zh-CN" sz="900" b="1" u="none" strike="noStrike" dirty="0">
                          <a:effectLst/>
                          <a:latin typeface="微软雅黑" panose="020B0503020204020204" pitchFamily="34" charset="-122"/>
                          <a:ea typeface="微软雅黑" panose="020B0503020204020204" pitchFamily="34" charset="-122"/>
                        </a:rPr>
                        <a:t>66%</a:t>
                      </a:r>
                      <a:endParaRPr lang="en-US" altLang="zh-CN" sz="900" b="1" i="0" u="none" strike="noStrike" dirty="0">
                        <a:solidFill>
                          <a:srgbClr val="FF0000"/>
                        </a:solidFill>
                        <a:effectLst/>
                        <a:latin typeface="微软雅黑" panose="020B0503020204020204" pitchFamily="34" charset="-122"/>
                        <a:ea typeface="微软雅黑" panose="020B0503020204020204" pitchFamily="34" charset="-122"/>
                      </a:endParaRPr>
                    </a:p>
                  </a:txBody>
                  <a:tcPr marL="5143" marR="5143" marT="5143" marB="0" anchor="ctr">
                    <a:noFill/>
                  </a:tcPr>
                </a:tc>
                <a:extLst>
                  <a:ext uri="{0D108BD9-81ED-4DB2-BD59-A6C34878D82A}">
                    <a16:rowId xmlns:a16="http://schemas.microsoft.com/office/drawing/2014/main" val="1048475447"/>
                  </a:ext>
                </a:extLst>
              </a:tr>
            </a:tbl>
          </a:graphicData>
        </a:graphic>
      </p:graphicFrame>
      <p:sp>
        <p:nvSpPr>
          <p:cNvPr id="4" name="矩形 3">
            <a:extLst>
              <a:ext uri="{FF2B5EF4-FFF2-40B4-BE49-F238E27FC236}">
                <a16:creationId xmlns:a16="http://schemas.microsoft.com/office/drawing/2014/main" id="{4C04BFB5-1E00-46EC-943B-9665D0E7362C}"/>
              </a:ext>
            </a:extLst>
          </p:cNvPr>
          <p:cNvSpPr/>
          <p:nvPr/>
        </p:nvSpPr>
        <p:spPr>
          <a:xfrm>
            <a:off x="4654281" y="1198157"/>
            <a:ext cx="2220498" cy="32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E10000"/>
                </a:solidFill>
                <a:latin typeface="Arial" panose="020B0604020202020204" pitchFamily="34" charset="0"/>
                <a:ea typeface="微软雅黑" panose="020B0503020204020204" pitchFamily="34" charset="-122"/>
                <a:cs typeface="Arial" panose="020B0604020202020204" pitchFamily="34" charset="0"/>
              </a:rPr>
              <a:t>盈利预测</a:t>
            </a:r>
          </a:p>
        </p:txBody>
      </p:sp>
      <p:sp>
        <p:nvSpPr>
          <p:cNvPr id="5" name="文本框 4">
            <a:extLst>
              <a:ext uri="{FF2B5EF4-FFF2-40B4-BE49-F238E27FC236}">
                <a16:creationId xmlns:a16="http://schemas.microsoft.com/office/drawing/2014/main" id="{9045AC3D-4BB2-4BAC-AA85-AB0ABA4D3908}"/>
              </a:ext>
            </a:extLst>
          </p:cNvPr>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39133" y="6628439"/>
            <a:ext cx="8042529" cy="342265"/>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资料来</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源：</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《PAN</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基碳纤维工艺与应用</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长江证券研究所</a:t>
            </a:r>
          </a:p>
          <a:p>
            <a:pPr lvl="0" algn="l">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 </a:t>
            </a:r>
          </a:p>
        </p:txBody>
      </p:sp>
      <p:sp>
        <p:nvSpPr>
          <p:cNvPr id="2" name="文本框 1"/>
          <p:cNvSpPr txBox="1"/>
          <p:nvPr/>
        </p:nvSpPr>
        <p:spPr>
          <a:xfrm>
            <a:off x="1478915" y="388642"/>
            <a:ext cx="7897495" cy="553085"/>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碳纤维</a:t>
            </a:r>
          </a:p>
        </p:txBody>
      </p:sp>
      <p:sp>
        <p:nvSpPr>
          <p:cNvPr id="4" name="文本框 3"/>
          <p:cNvSpPr txBox="1"/>
          <p:nvPr/>
        </p:nvSpPr>
        <p:spPr>
          <a:xfrm>
            <a:off x="582649" y="989352"/>
            <a:ext cx="11178547" cy="613694"/>
          </a:xfrm>
          <a:prstGeom prst="rect">
            <a:avLst/>
          </a:prstGeom>
          <a:noFill/>
          <a:ln w="9525">
            <a:noFill/>
          </a:ln>
        </p:spPr>
        <p:txBody>
          <a:bodyPr wrap="square">
            <a:spAutoFit/>
          </a:bodyPr>
          <a:lstStyle/>
          <a:p>
            <a:pPr fontAlgn="auto">
              <a:lnSpc>
                <a:spcPct val="150000"/>
              </a:lnSpc>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碳纤维（carbon fiber）</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是一种</a:t>
            </a: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含碳量</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 90%以上的</a:t>
            </a: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高强度、高模量</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的无机高分子</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纤维。各种</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基体经过复合工艺后制成的碳纤维复合材料（CFRP），可以应用在航空、军事工业、风力发电叶片、汽车构件、 体育休闲产品等其他工业和民用领域。</a:t>
            </a:r>
          </a:p>
        </p:txBody>
      </p:sp>
      <p:sp>
        <p:nvSpPr>
          <p:cNvPr id="8" name="矩形 7"/>
          <p:cNvSpPr/>
          <p:nvPr/>
        </p:nvSpPr>
        <p:spPr>
          <a:xfrm>
            <a:off x="6764020" y="1716405"/>
            <a:ext cx="4550410" cy="489204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610863" y="1726713"/>
            <a:ext cx="1543284" cy="276999"/>
          </a:xfrm>
          <a:prstGeom prst="rect">
            <a:avLst/>
          </a:prstGeom>
          <a:noFill/>
          <a:ln w="9525">
            <a:noFill/>
          </a:ln>
        </p:spPr>
        <p:txBody>
          <a:bodyPr wrap="square">
            <a:spAutoFit/>
          </a:bodyPr>
          <a:lstStyle/>
          <a:p>
            <a:pPr indent="0" algn="ct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碳纤维分类</a:t>
            </a:r>
          </a:p>
        </p:txBody>
      </p:sp>
      <p:graphicFrame>
        <p:nvGraphicFramePr>
          <p:cNvPr id="46" name="表格 45"/>
          <p:cNvGraphicFramePr>
            <a:graphicFrameLocks noGrp="1"/>
          </p:cNvGraphicFramePr>
          <p:nvPr>
            <p:custDataLst>
              <p:tags r:id="rId1"/>
            </p:custDataLst>
          </p:nvPr>
        </p:nvGraphicFramePr>
        <p:xfrm>
          <a:off x="680811" y="1960307"/>
          <a:ext cx="5669870" cy="2287510"/>
        </p:xfrm>
        <a:graphic>
          <a:graphicData uri="http://schemas.openxmlformats.org/drawingml/2006/table">
            <a:tbl>
              <a:tblPr>
                <a:tableStyleId>{5C22544A-7EE6-4342-B048-85BDC9FD1C3A}</a:tableStyleId>
              </a:tblPr>
              <a:tblGrid>
                <a:gridCol w="929495">
                  <a:extLst>
                    <a:ext uri="{9D8B030D-6E8A-4147-A177-3AD203B41FA5}">
                      <a16:colId xmlns:a16="http://schemas.microsoft.com/office/drawing/2014/main" val="20000"/>
                    </a:ext>
                  </a:extLst>
                </a:gridCol>
                <a:gridCol w="2006497">
                  <a:extLst>
                    <a:ext uri="{9D8B030D-6E8A-4147-A177-3AD203B41FA5}">
                      <a16:colId xmlns:a16="http://schemas.microsoft.com/office/drawing/2014/main" val="20001"/>
                    </a:ext>
                  </a:extLst>
                </a:gridCol>
                <a:gridCol w="2733878">
                  <a:extLst>
                    <a:ext uri="{9D8B030D-6E8A-4147-A177-3AD203B41FA5}">
                      <a16:colId xmlns:a16="http://schemas.microsoft.com/office/drawing/2014/main" val="20002"/>
                    </a:ext>
                  </a:extLst>
                </a:gridCol>
              </a:tblGrid>
              <a:tr h="258638">
                <a:tc>
                  <a:txBody>
                    <a:bodyPr/>
                    <a:lstStyle/>
                    <a:p>
                      <a:pPr algn="ctr"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分类</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类型</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tc>
                  <a:txBody>
                    <a:bodyPr/>
                    <a:lstStyle/>
                    <a:p>
                      <a:pPr algn="ctr"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说明</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solidFill>
                      <a:srgbClr val="E30613"/>
                    </a:solidFill>
                  </a:tcPr>
                </a:tc>
                <a:extLst>
                  <a:ext uri="{0D108BD9-81ED-4DB2-BD59-A6C34878D82A}">
                    <a16:rowId xmlns:a16="http://schemas.microsoft.com/office/drawing/2014/main" val="10000"/>
                  </a:ext>
                </a:extLst>
              </a:tr>
              <a:tr h="253609">
                <a:tc rowSpan="2">
                  <a:txBody>
                    <a:bodyPr/>
                    <a:lstStyle/>
                    <a:p>
                      <a:pPr algn="ctr" fontAlgn="ctr"/>
                      <a:r>
                        <a:rPr lang="zh-CN" altLang="en-US" sz="900" b="1" u="none" strike="noStrike" dirty="0">
                          <a:effectLst/>
                          <a:latin typeface="微软雅黑" panose="020B0503020204020204" pitchFamily="34" charset="-122"/>
                          <a:ea typeface="微软雅黑" panose="020B0503020204020204" pitchFamily="34" charset="-122"/>
                        </a:rPr>
                        <a:t>按纤维数量</a:t>
                      </a:r>
                      <a:endParaRPr lang="zh-CN" alt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altLang="en-US" sz="900" u="none" strike="noStrike" kern="1200" dirty="0">
                          <a:solidFill>
                            <a:schemeClr val="dk1"/>
                          </a:solidFill>
                          <a:effectLst/>
                          <a:latin typeface="微软雅黑" panose="020B0503020204020204" pitchFamily="34" charset="-122"/>
                          <a:ea typeface="微软雅黑" panose="020B0503020204020204" pitchFamily="34" charset="-122"/>
                          <a:cs typeface="+mn-cs"/>
                        </a:rPr>
                        <a:t>小丝束</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纤维单丝小于</a:t>
                      </a:r>
                      <a:r>
                        <a:rPr lang="en-US" altLang="zh-CN" sz="900" u="none" strike="noStrike" dirty="0">
                          <a:effectLst/>
                          <a:latin typeface="微软雅黑" panose="020B0503020204020204" pitchFamily="34" charset="-122"/>
                          <a:ea typeface="微软雅黑" panose="020B0503020204020204" pitchFamily="34" charset="-122"/>
                        </a:rPr>
                        <a:t>24K</a:t>
                      </a:r>
                      <a:r>
                        <a:rPr lang="zh-CN" altLang="en-US" sz="900" u="none" strike="noStrike" dirty="0">
                          <a:effectLst/>
                          <a:latin typeface="微软雅黑" panose="020B0503020204020204" pitchFamily="34" charset="-122"/>
                          <a:ea typeface="微软雅黑" panose="020B0503020204020204" pitchFamily="34" charset="-122"/>
                        </a:rPr>
                        <a:t>根，宇航级</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3609">
                <a:tc vMerge="1">
                  <a:txBody>
                    <a:bodyPr/>
                    <a:lstStyle/>
                    <a:p>
                      <a:endParaRPr lang="zh-CN"/>
                    </a:p>
                  </a:txBody>
                  <a:tcPr/>
                </a:tc>
                <a:tc>
                  <a:txBody>
                    <a:bodyPr/>
                    <a:lstStyle/>
                    <a:p>
                      <a:pPr marL="0" algn="ctr" defTabSz="914400" rtl="0" eaLnBrk="1" fontAlgn="ctr" latinLnBrk="0" hangingPunct="1"/>
                      <a:r>
                        <a:rPr lang="zh-CN" altLang="en-US" sz="900" u="none" strike="noStrike" kern="1200" dirty="0">
                          <a:solidFill>
                            <a:schemeClr val="dk1"/>
                          </a:solidFill>
                          <a:effectLst/>
                          <a:latin typeface="微软雅黑" panose="020B0503020204020204" pitchFamily="34" charset="-122"/>
                          <a:ea typeface="微软雅黑" panose="020B0503020204020204" pitchFamily="34" charset="-122"/>
                          <a:cs typeface="+mn-cs"/>
                        </a:rPr>
                        <a:t>大丝束</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纤维单丝达到</a:t>
                      </a:r>
                      <a:r>
                        <a:rPr lang="en-US" altLang="zh-CN" sz="900" u="none" strike="noStrike" dirty="0">
                          <a:effectLst/>
                          <a:latin typeface="微软雅黑" panose="020B0503020204020204" pitchFamily="34" charset="-122"/>
                          <a:ea typeface="微软雅黑" panose="020B0503020204020204" pitchFamily="34" charset="-122"/>
                        </a:rPr>
                        <a:t>48K</a:t>
                      </a:r>
                      <a:r>
                        <a:rPr lang="zh-CN" altLang="en-US" sz="900" u="none" strike="noStrike" dirty="0">
                          <a:effectLst/>
                          <a:latin typeface="微软雅黑" panose="020B0503020204020204" pitchFamily="34" charset="-122"/>
                          <a:ea typeface="微软雅黑" panose="020B0503020204020204" pitchFamily="34" charset="-122"/>
                        </a:rPr>
                        <a:t>根，工业级</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53609">
                <a:tc rowSpan="3">
                  <a:txBody>
                    <a:bodyPr/>
                    <a:lstStyle/>
                    <a:p>
                      <a:pPr algn="ctr" fontAlgn="ctr"/>
                      <a:r>
                        <a:rPr lang="zh-CN" altLang="en-US" sz="900" b="1" u="none" strike="noStrike" dirty="0">
                          <a:effectLst/>
                          <a:latin typeface="微软雅黑" panose="020B0503020204020204" pitchFamily="34" charset="-122"/>
                          <a:ea typeface="微软雅黑" panose="020B0503020204020204" pitchFamily="34" charset="-122"/>
                        </a:rPr>
                        <a:t>按制造原料</a:t>
                      </a:r>
                      <a:endParaRPr lang="zh-CN" alt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900" b="1" u="none" strike="noStrike" dirty="0">
                          <a:solidFill>
                            <a:srgbClr val="FF0000"/>
                          </a:solidFill>
                          <a:effectLst/>
                          <a:latin typeface="微软雅黑" panose="020B0503020204020204" pitchFamily="34" charset="-122"/>
                          <a:ea typeface="微软雅黑" panose="020B0503020204020204" pitchFamily="34" charset="-122"/>
                        </a:rPr>
                        <a:t>聚丙烯腈（</a:t>
                      </a:r>
                      <a:r>
                        <a:rPr lang="en-US" altLang="zh-CN" sz="900" b="1" u="none" strike="noStrike" dirty="0">
                          <a:solidFill>
                            <a:srgbClr val="FF0000"/>
                          </a:solidFill>
                          <a:effectLst/>
                          <a:latin typeface="微软雅黑" panose="020B0503020204020204" pitchFamily="34" charset="-122"/>
                          <a:ea typeface="微软雅黑" panose="020B0503020204020204" pitchFamily="34" charset="-122"/>
                        </a:rPr>
                        <a:t>PAN</a:t>
                      </a:r>
                      <a:r>
                        <a:rPr lang="zh-CN" altLang="en-US" sz="900" b="1" u="none" strike="noStrike" dirty="0">
                          <a:solidFill>
                            <a:srgbClr val="FF0000"/>
                          </a:solidFill>
                          <a:effectLst/>
                          <a:latin typeface="微软雅黑" panose="020B0503020204020204" pitchFamily="34" charset="-122"/>
                          <a:ea typeface="微软雅黑" panose="020B0503020204020204" pitchFamily="34" charset="-122"/>
                        </a:rPr>
                        <a:t>）基碳纤维</a:t>
                      </a:r>
                      <a:endParaRPr lang="zh-CN" altLang="en-US" sz="900" b="1" i="0" u="none" strike="noStrike" dirty="0">
                        <a:solidFill>
                          <a:srgbClr val="FF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占</a:t>
                      </a:r>
                      <a:r>
                        <a:rPr lang="en-US" altLang="zh-CN" sz="900" u="none" strike="noStrike">
                          <a:effectLst/>
                          <a:latin typeface="微软雅黑" panose="020B0503020204020204" pitchFamily="34" charset="-122"/>
                          <a:ea typeface="微软雅黑" panose="020B0503020204020204" pitchFamily="34" charset="-122"/>
                        </a:rPr>
                        <a:t>90%</a:t>
                      </a:r>
                      <a:r>
                        <a:rPr lang="zh-CN" altLang="en-US" sz="900" u="none" strike="noStrike">
                          <a:effectLst/>
                          <a:latin typeface="微软雅黑" panose="020B0503020204020204" pitchFamily="34" charset="-122"/>
                          <a:ea typeface="微软雅黑" panose="020B0503020204020204" pitchFamily="34" charset="-122"/>
                        </a:rPr>
                        <a:t>以上</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53609">
                <a:tc vMerge="1">
                  <a:txBody>
                    <a:bodyPr/>
                    <a:lstStyle/>
                    <a:p>
                      <a:endParaRPr lang="zh-CN"/>
                    </a:p>
                  </a:txBody>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沥青基碳纤维</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53609">
                <a:tc vMerge="1">
                  <a:txBody>
                    <a:bodyPr/>
                    <a:lstStyle/>
                    <a:p>
                      <a:endParaRPr lang="zh-CN"/>
                    </a:p>
                  </a:txBody>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粘胶基碳纤维</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53609">
                <a:tc rowSpan="3">
                  <a:txBody>
                    <a:bodyPr/>
                    <a:lstStyle/>
                    <a:p>
                      <a:pPr algn="ctr" fontAlgn="ctr"/>
                      <a:r>
                        <a:rPr lang="zh-CN" altLang="en-US" sz="900" b="1" u="none" strike="noStrike" dirty="0">
                          <a:effectLst/>
                          <a:latin typeface="微软雅黑" panose="020B0503020204020204" pitchFamily="34" charset="-122"/>
                          <a:ea typeface="微软雅黑" panose="020B0503020204020204" pitchFamily="34" charset="-122"/>
                        </a:rPr>
                        <a:t>按力学性能</a:t>
                      </a:r>
                      <a:endParaRPr lang="zh-CN" alt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通用型</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强度</a:t>
                      </a:r>
                      <a:r>
                        <a:rPr lang="en-US" altLang="zh-CN" sz="900" u="none" strike="noStrike" dirty="0">
                          <a:effectLst/>
                          <a:latin typeface="微软雅黑" panose="020B0503020204020204" pitchFamily="34" charset="-122"/>
                          <a:ea typeface="微软雅黑" panose="020B0503020204020204" pitchFamily="34" charset="-122"/>
                        </a:rPr>
                        <a:t>1000</a:t>
                      </a:r>
                      <a:r>
                        <a:rPr lang="en-US" sz="900" u="none" strike="noStrike" dirty="0">
                          <a:effectLst/>
                          <a:latin typeface="微软雅黑" panose="020B0503020204020204" pitchFamily="34" charset="-122"/>
                          <a:ea typeface="微软雅黑" panose="020B0503020204020204" pitchFamily="34" charset="-122"/>
                        </a:rPr>
                        <a:t>MPa，</a:t>
                      </a:r>
                      <a:r>
                        <a:rPr lang="zh-CN" altLang="en-US" sz="900" u="none" strike="noStrike" dirty="0">
                          <a:effectLst/>
                          <a:latin typeface="微软雅黑" panose="020B0503020204020204" pitchFamily="34" charset="-122"/>
                          <a:ea typeface="微软雅黑" panose="020B0503020204020204" pitchFamily="34" charset="-122"/>
                        </a:rPr>
                        <a:t>模量</a:t>
                      </a:r>
                      <a:r>
                        <a:rPr lang="en-US" altLang="zh-CN" sz="900" u="none" strike="noStrike" dirty="0">
                          <a:effectLst/>
                          <a:latin typeface="微软雅黑" panose="020B0503020204020204" pitchFamily="34" charset="-122"/>
                          <a:ea typeface="微软雅黑" panose="020B0503020204020204" pitchFamily="34" charset="-122"/>
                        </a:rPr>
                        <a:t>100</a:t>
                      </a:r>
                      <a:r>
                        <a:rPr lang="en-US" sz="900" u="none" strike="noStrike" dirty="0">
                          <a:effectLst/>
                          <a:latin typeface="微软雅黑" panose="020B0503020204020204" pitchFamily="34" charset="-122"/>
                          <a:ea typeface="微软雅黑" panose="020B0503020204020204" pitchFamily="34" charset="-122"/>
                        </a:rPr>
                        <a:t>GPa</a:t>
                      </a:r>
                      <a:endParaRPr 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53609">
                <a:tc vMerge="1">
                  <a:txBody>
                    <a:bodyPr/>
                    <a:lstStyle/>
                    <a:p>
                      <a:endParaRPr lang="zh-CN"/>
                    </a:p>
                  </a:txBody>
                  <a:tcPr/>
                </a:tc>
                <a:tc>
                  <a:txBody>
                    <a:bodyPr/>
                    <a:lstStyle/>
                    <a:p>
                      <a:pPr algn="ctr" fontAlgn="ctr"/>
                      <a:r>
                        <a:rPr lang="zh-CN" altLang="en-US" sz="900" b="1" u="none" strike="noStrike" dirty="0">
                          <a:solidFill>
                            <a:srgbClr val="FF0000"/>
                          </a:solidFill>
                          <a:effectLst/>
                          <a:latin typeface="微软雅黑" panose="020B0503020204020204" pitchFamily="34" charset="-122"/>
                          <a:ea typeface="微软雅黑" panose="020B0503020204020204" pitchFamily="34" charset="-122"/>
                        </a:rPr>
                        <a:t>高强型（</a:t>
                      </a:r>
                      <a:r>
                        <a:rPr lang="en-US" altLang="zh-CN" sz="900" b="1" u="none" strike="noStrike" dirty="0">
                          <a:solidFill>
                            <a:srgbClr val="FF0000"/>
                          </a:solidFill>
                          <a:effectLst/>
                          <a:latin typeface="微软雅黑" panose="020B0503020204020204" pitchFamily="34" charset="-122"/>
                          <a:ea typeface="微软雅黑" panose="020B0503020204020204" pitchFamily="34" charset="-122"/>
                        </a:rPr>
                        <a:t>T</a:t>
                      </a:r>
                      <a:r>
                        <a:rPr lang="zh-CN" altLang="en-US" sz="900" b="1" u="none" strike="noStrike" dirty="0">
                          <a:solidFill>
                            <a:srgbClr val="FF0000"/>
                          </a:solidFill>
                          <a:effectLst/>
                          <a:latin typeface="微软雅黑" panose="020B0503020204020204" pitchFamily="34" charset="-122"/>
                          <a:ea typeface="微软雅黑" panose="020B0503020204020204" pitchFamily="34" charset="-122"/>
                        </a:rPr>
                        <a:t>型）</a:t>
                      </a:r>
                      <a:endParaRPr lang="zh-CN" altLang="en-US" sz="900" b="1" i="0" u="none" strike="noStrike" dirty="0">
                        <a:solidFill>
                          <a:srgbClr val="FF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强度</a:t>
                      </a:r>
                      <a:r>
                        <a:rPr lang="en-US" altLang="zh-CN" sz="900" u="none" strike="noStrike" dirty="0">
                          <a:effectLst/>
                          <a:latin typeface="微软雅黑" panose="020B0503020204020204" pitchFamily="34" charset="-122"/>
                          <a:ea typeface="微软雅黑" panose="020B0503020204020204" pitchFamily="34" charset="-122"/>
                        </a:rPr>
                        <a:t>2000</a:t>
                      </a:r>
                      <a:r>
                        <a:rPr lang="en-US" sz="900" u="none" strike="noStrike" dirty="0">
                          <a:effectLst/>
                          <a:latin typeface="微软雅黑" panose="020B0503020204020204" pitchFamily="34" charset="-122"/>
                          <a:ea typeface="微软雅黑" panose="020B0503020204020204" pitchFamily="34" charset="-122"/>
                        </a:rPr>
                        <a:t>MPa，</a:t>
                      </a:r>
                      <a:r>
                        <a:rPr lang="zh-CN" altLang="en-US" sz="900" u="none" strike="noStrike" dirty="0">
                          <a:effectLst/>
                          <a:latin typeface="微软雅黑" panose="020B0503020204020204" pitchFamily="34" charset="-122"/>
                          <a:ea typeface="微软雅黑" panose="020B0503020204020204" pitchFamily="34" charset="-122"/>
                        </a:rPr>
                        <a:t>模量</a:t>
                      </a:r>
                      <a:r>
                        <a:rPr lang="en-US" altLang="zh-CN" sz="900" u="none" strike="noStrike" dirty="0">
                          <a:effectLst/>
                          <a:latin typeface="微软雅黑" panose="020B0503020204020204" pitchFamily="34" charset="-122"/>
                          <a:ea typeface="微软雅黑" panose="020B0503020204020204" pitchFamily="34" charset="-122"/>
                        </a:rPr>
                        <a:t>250</a:t>
                      </a:r>
                      <a:r>
                        <a:rPr lang="en-US" sz="900" u="none" strike="noStrike" dirty="0">
                          <a:effectLst/>
                          <a:latin typeface="微软雅黑" panose="020B0503020204020204" pitchFamily="34" charset="-122"/>
                          <a:ea typeface="微软雅黑" panose="020B0503020204020204" pitchFamily="34" charset="-122"/>
                        </a:rPr>
                        <a:t>GPa</a:t>
                      </a:r>
                      <a:endParaRPr 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53609">
                <a:tc vMerge="1">
                  <a:txBody>
                    <a:bodyPr/>
                    <a:lstStyle/>
                    <a:p>
                      <a:endParaRPr lang="zh-CN"/>
                    </a:p>
                  </a:txBody>
                  <a:tcPr/>
                </a:tc>
                <a:tc>
                  <a:txBody>
                    <a:bodyPr/>
                    <a:lstStyle/>
                    <a:p>
                      <a:pPr algn="ctr" fontAlgn="ctr"/>
                      <a:r>
                        <a:rPr lang="zh-CN" altLang="en-US" sz="900" b="1" u="none" strike="noStrike" dirty="0">
                          <a:solidFill>
                            <a:srgbClr val="FF0000"/>
                          </a:solidFill>
                          <a:effectLst/>
                          <a:latin typeface="微软雅黑" panose="020B0503020204020204" pitchFamily="34" charset="-122"/>
                          <a:ea typeface="微软雅黑" panose="020B0503020204020204" pitchFamily="34" charset="-122"/>
                        </a:rPr>
                        <a:t>高模型（</a:t>
                      </a:r>
                      <a:r>
                        <a:rPr lang="en-US" sz="900" b="1" u="none" strike="noStrike" dirty="0">
                          <a:solidFill>
                            <a:srgbClr val="FF0000"/>
                          </a:solidFill>
                          <a:effectLst/>
                          <a:latin typeface="微软雅黑" panose="020B0503020204020204" pitchFamily="34" charset="-122"/>
                          <a:ea typeface="微软雅黑" panose="020B0503020204020204" pitchFamily="34" charset="-122"/>
                        </a:rPr>
                        <a:t>M</a:t>
                      </a:r>
                      <a:r>
                        <a:rPr lang="zh-CN" altLang="en-US" sz="900" b="1" u="none" strike="noStrike" dirty="0">
                          <a:solidFill>
                            <a:srgbClr val="FF0000"/>
                          </a:solidFill>
                          <a:effectLst/>
                          <a:latin typeface="微软雅黑" panose="020B0503020204020204" pitchFamily="34" charset="-122"/>
                          <a:ea typeface="微软雅黑" panose="020B0503020204020204" pitchFamily="34" charset="-122"/>
                        </a:rPr>
                        <a:t>型）</a:t>
                      </a:r>
                      <a:endParaRPr lang="zh-CN" altLang="en-US" sz="900" b="1" i="0" u="none" strike="noStrike" dirty="0">
                        <a:solidFill>
                          <a:srgbClr val="FF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模量</a:t>
                      </a:r>
                      <a:r>
                        <a:rPr lang="en-US" altLang="zh-CN" sz="900" u="none" strike="noStrike" dirty="0">
                          <a:effectLst/>
                          <a:latin typeface="微软雅黑" panose="020B0503020204020204" pitchFamily="34" charset="-122"/>
                          <a:ea typeface="微软雅黑" panose="020B0503020204020204" pitchFamily="34" charset="-122"/>
                        </a:rPr>
                        <a:t>300</a:t>
                      </a:r>
                      <a:r>
                        <a:rPr lang="en-US" sz="900" u="none" strike="noStrike" dirty="0">
                          <a:effectLst/>
                          <a:latin typeface="微软雅黑" panose="020B0503020204020204" pitchFamily="34" charset="-122"/>
                          <a:ea typeface="微软雅黑" panose="020B0503020204020204" pitchFamily="34" charset="-122"/>
                        </a:rPr>
                        <a:t>Gpa</a:t>
                      </a:r>
                      <a:r>
                        <a:rPr lang="zh-CN" altLang="en-US" sz="900" u="none" strike="noStrike" dirty="0">
                          <a:effectLst/>
                          <a:latin typeface="微软雅黑" panose="020B0503020204020204" pitchFamily="34" charset="-122"/>
                          <a:ea typeface="微软雅黑" panose="020B0503020204020204" pitchFamily="34" charset="-122"/>
                        </a:rPr>
                        <a:t>以上</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53" name="AutoShape 31"/>
          <p:cNvSpPr>
            <a:spLocks noRot="1" noChangeAspect="1" noChangeArrowheads="1" noTextEdit="1"/>
          </p:cNvSpPr>
          <p:nvPr/>
        </p:nvSpPr>
        <p:spPr bwMode="auto">
          <a:xfrm>
            <a:off x="504871" y="4808719"/>
            <a:ext cx="5609919" cy="1597568"/>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b="1">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9697618" y="3086398"/>
            <a:ext cx="1255615" cy="743996"/>
          </a:xfrm>
          <a:prstGeom prst="rect">
            <a:avLst/>
          </a:prstGeom>
        </p:spPr>
      </p:pic>
      <p:sp>
        <p:nvSpPr>
          <p:cNvPr id="47" name="自选图形 85"/>
          <p:cNvSpPr>
            <a:spLocks noChangeArrowheads="1"/>
          </p:cNvSpPr>
          <p:nvPr/>
        </p:nvSpPr>
        <p:spPr bwMode="auto">
          <a:xfrm>
            <a:off x="7079649" y="2328107"/>
            <a:ext cx="884907" cy="316800"/>
          </a:xfrm>
          <a:prstGeom prst="roundRect">
            <a:avLst>
              <a:gd name="adj" fmla="val 16667"/>
            </a:avLst>
          </a:prstGeom>
          <a:solidFill>
            <a:srgbClr val="004678"/>
          </a:solidFill>
          <a:ln w="9525">
            <a:solidFill>
              <a:srgbClr val="004678"/>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00" b="1" i="0" u="none" strike="noStrike" baseline="0" dirty="0">
                <a:solidFill>
                  <a:schemeClr val="bg1"/>
                </a:solidFill>
                <a:latin typeface="微软雅黑" panose="020B0503020204020204" pitchFamily="34" charset="-122"/>
                <a:ea typeface="微软雅黑" panose="020B0503020204020204" pitchFamily="34" charset="-122"/>
              </a:rPr>
              <a:t>聚丙烯腈</a:t>
            </a:r>
          </a:p>
        </p:txBody>
      </p:sp>
      <p:sp>
        <p:nvSpPr>
          <p:cNvPr id="83" name="文本框 91"/>
          <p:cNvSpPr txBox="1">
            <a:spLocks noChangeArrowheads="1"/>
          </p:cNvSpPr>
          <p:nvPr/>
        </p:nvSpPr>
        <p:spPr bwMode="auto">
          <a:xfrm>
            <a:off x="8015222" y="2293295"/>
            <a:ext cx="648237" cy="145214"/>
          </a:xfrm>
          <a:prstGeom prst="rect">
            <a:avLst/>
          </a:prstGeom>
          <a:solidFill>
            <a:srgbClr val="FFFFFF"/>
          </a:solidFill>
          <a:ln w="9525">
            <a:noFill/>
            <a:miter lim="800000"/>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rgbClr val="000000"/>
                </a:solidFill>
                <a:latin typeface="微软雅黑" panose="020B0503020204020204" pitchFamily="34" charset="-122"/>
                <a:ea typeface="微软雅黑" panose="020B0503020204020204" pitchFamily="34" charset="-122"/>
              </a:rPr>
              <a:t>纺丝</a:t>
            </a:r>
            <a:endParaRPr lang="zh-CN" altLang="en-US" sz="1050" b="1" i="0" u="none" strike="noStrike" baseline="0" dirty="0">
              <a:solidFill>
                <a:srgbClr val="000000"/>
              </a:solidFill>
              <a:latin typeface="微软雅黑" panose="020B0503020204020204" pitchFamily="34" charset="-122"/>
              <a:ea typeface="微软雅黑" panose="020B0503020204020204" pitchFamily="34" charset="-122"/>
            </a:endParaRPr>
          </a:p>
        </p:txBody>
      </p:sp>
      <p:sp>
        <p:nvSpPr>
          <p:cNvPr id="85" name="自选图形 88"/>
          <p:cNvSpPr>
            <a:spLocks noChangeArrowheads="1"/>
          </p:cNvSpPr>
          <p:nvPr/>
        </p:nvSpPr>
        <p:spPr bwMode="auto">
          <a:xfrm>
            <a:off x="8746875" y="2320974"/>
            <a:ext cx="848251" cy="317918"/>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00" b="1" i="0" u="none" strike="noStrike" baseline="0" dirty="0">
                <a:solidFill>
                  <a:schemeClr val="bg1"/>
                </a:solidFill>
                <a:latin typeface="微软雅黑" panose="020B0503020204020204" pitchFamily="34" charset="-122"/>
                <a:ea typeface="微软雅黑" panose="020B0503020204020204" pitchFamily="34" charset="-122"/>
              </a:rPr>
              <a:t>PAN原丝</a:t>
            </a:r>
          </a:p>
        </p:txBody>
      </p:sp>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28783" r="10835" b="6777"/>
          <a:stretch>
            <a:fillRect/>
          </a:stretch>
        </p:blipFill>
        <p:spPr>
          <a:xfrm rot="16200000">
            <a:off x="9888787" y="1959864"/>
            <a:ext cx="864415" cy="1000911"/>
          </a:xfrm>
          <a:prstGeom prst="rect">
            <a:avLst/>
          </a:prstGeom>
        </p:spPr>
      </p:pic>
      <p:sp>
        <p:nvSpPr>
          <p:cNvPr id="86" name="文本框 91"/>
          <p:cNvSpPr txBox="1">
            <a:spLocks noChangeArrowheads="1"/>
          </p:cNvSpPr>
          <p:nvPr/>
        </p:nvSpPr>
        <p:spPr bwMode="auto">
          <a:xfrm>
            <a:off x="8812324" y="2769327"/>
            <a:ext cx="277308" cy="425273"/>
          </a:xfrm>
          <a:prstGeom prst="rect">
            <a:avLst/>
          </a:prstGeom>
          <a:solidFill>
            <a:srgbClr val="FFFFFF"/>
          </a:solidFill>
          <a:ln w="9525">
            <a:noFill/>
            <a:miter lim="800000"/>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rgbClr val="000000"/>
                </a:solidFill>
                <a:latin typeface="微软雅黑" panose="020B0503020204020204" pitchFamily="34" charset="-122"/>
                <a:ea typeface="微软雅黑" panose="020B0503020204020204" pitchFamily="34" charset="-122"/>
              </a:rPr>
              <a:t>碳化</a:t>
            </a:r>
            <a:endParaRPr lang="zh-CN" altLang="en-US" sz="1050" b="1" i="0" u="none" strike="noStrike" baseline="0" dirty="0">
              <a:solidFill>
                <a:srgbClr val="000000"/>
              </a:solidFill>
              <a:latin typeface="微软雅黑" panose="020B0503020204020204" pitchFamily="34" charset="-122"/>
              <a:ea typeface="微软雅黑" panose="020B0503020204020204" pitchFamily="34" charset="-122"/>
            </a:endParaRPr>
          </a:p>
        </p:txBody>
      </p:sp>
      <p:sp>
        <p:nvSpPr>
          <p:cNvPr id="87" name="文本框 91"/>
          <p:cNvSpPr txBox="1">
            <a:spLocks noChangeArrowheads="1"/>
          </p:cNvSpPr>
          <p:nvPr/>
        </p:nvSpPr>
        <p:spPr bwMode="auto">
          <a:xfrm>
            <a:off x="9344492" y="2778193"/>
            <a:ext cx="188770" cy="430026"/>
          </a:xfrm>
          <a:prstGeom prst="rect">
            <a:avLst/>
          </a:prstGeom>
          <a:solidFill>
            <a:srgbClr val="FFFFFF"/>
          </a:solidFill>
          <a:ln w="9525">
            <a:noFill/>
            <a:miter lim="800000"/>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rgbClr val="000000"/>
                </a:solidFill>
                <a:latin typeface="微软雅黑" panose="020B0503020204020204" pitchFamily="34" charset="-122"/>
                <a:ea typeface="微软雅黑" panose="020B0503020204020204" pitchFamily="34" charset="-122"/>
              </a:rPr>
              <a:t>石墨化</a:t>
            </a:r>
            <a:endParaRPr lang="zh-CN" altLang="en-US" sz="1050" b="1" i="0" u="none" strike="noStrike" baseline="0" dirty="0">
              <a:solidFill>
                <a:srgbClr val="000000"/>
              </a:solidFill>
              <a:latin typeface="微软雅黑" panose="020B0503020204020204" pitchFamily="34" charset="-122"/>
              <a:ea typeface="微软雅黑" panose="020B0503020204020204" pitchFamily="34" charset="-122"/>
            </a:endParaRPr>
          </a:p>
        </p:txBody>
      </p:sp>
      <p:sp>
        <p:nvSpPr>
          <p:cNvPr id="88" name="自选图形 88"/>
          <p:cNvSpPr>
            <a:spLocks noChangeArrowheads="1"/>
          </p:cNvSpPr>
          <p:nvPr/>
        </p:nvSpPr>
        <p:spPr bwMode="auto">
          <a:xfrm>
            <a:off x="8746874" y="3410289"/>
            <a:ext cx="848251" cy="317918"/>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00" b="1" dirty="0">
                <a:solidFill>
                  <a:schemeClr val="bg1"/>
                </a:solidFill>
                <a:latin typeface="微软雅黑" panose="020B0503020204020204" pitchFamily="34" charset="-122"/>
                <a:ea typeface="微软雅黑" panose="020B0503020204020204" pitchFamily="34" charset="-122"/>
              </a:rPr>
              <a:t>碳纤维</a:t>
            </a:r>
            <a:endParaRPr lang="zh-CN" altLang="en-US" sz="100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89" name="自选图形 88"/>
          <p:cNvSpPr>
            <a:spLocks noChangeArrowheads="1"/>
          </p:cNvSpPr>
          <p:nvPr/>
        </p:nvSpPr>
        <p:spPr bwMode="auto">
          <a:xfrm>
            <a:off x="8732886" y="4359956"/>
            <a:ext cx="848251" cy="317918"/>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00" b="1" dirty="0">
                <a:solidFill>
                  <a:schemeClr val="bg1"/>
                </a:solidFill>
                <a:latin typeface="微软雅黑" panose="020B0503020204020204" pitchFamily="34" charset="-122"/>
                <a:ea typeface="微软雅黑" panose="020B0503020204020204" pitchFamily="34" charset="-122"/>
              </a:rPr>
              <a:t>预浸料</a:t>
            </a:r>
            <a:endParaRPr lang="zh-CN" altLang="en-US" sz="100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90" name="自选图形 88"/>
          <p:cNvSpPr>
            <a:spLocks noChangeArrowheads="1"/>
          </p:cNvSpPr>
          <p:nvPr/>
        </p:nvSpPr>
        <p:spPr bwMode="auto">
          <a:xfrm>
            <a:off x="7108078" y="3851933"/>
            <a:ext cx="823558" cy="310270"/>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00" b="1" dirty="0">
                <a:solidFill>
                  <a:schemeClr val="bg1"/>
                </a:solidFill>
                <a:latin typeface="微软雅黑" panose="020B0503020204020204" pitchFamily="34" charset="-122"/>
                <a:ea typeface="微软雅黑" panose="020B0503020204020204" pitchFamily="34" charset="-122"/>
              </a:rPr>
              <a:t>树脂</a:t>
            </a:r>
            <a:endParaRPr lang="zh-CN" altLang="en-US" sz="1000" b="1" i="0" u="none" strike="noStrike"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539" y="4109725"/>
            <a:ext cx="1059002" cy="929328"/>
          </a:xfrm>
          <a:prstGeom prst="rect">
            <a:avLst/>
          </a:prstGeom>
        </p:spPr>
      </p:pic>
      <p:sp>
        <p:nvSpPr>
          <p:cNvPr id="5" name="下箭头 4"/>
          <p:cNvSpPr/>
          <p:nvPr/>
        </p:nvSpPr>
        <p:spPr>
          <a:xfrm>
            <a:off x="9122049" y="3798232"/>
            <a:ext cx="126427" cy="499768"/>
          </a:xfrm>
          <a:prstGeom prst="downArrow">
            <a:avLst/>
          </a:prstGeom>
          <a:noFill/>
          <a:ln w="19050">
            <a:solidFill>
              <a:srgbClr val="E3061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下箭头 50"/>
          <p:cNvSpPr/>
          <p:nvPr/>
        </p:nvSpPr>
        <p:spPr>
          <a:xfrm>
            <a:off x="9115572" y="2749772"/>
            <a:ext cx="126427" cy="499768"/>
          </a:xfrm>
          <a:prstGeom prst="downArrow">
            <a:avLst/>
          </a:prstGeom>
          <a:noFill/>
          <a:ln w="19050">
            <a:solidFill>
              <a:srgbClr val="E3061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下箭头 51"/>
          <p:cNvSpPr/>
          <p:nvPr/>
        </p:nvSpPr>
        <p:spPr>
          <a:xfrm rot="-5400000">
            <a:off x="8278774" y="2273648"/>
            <a:ext cx="126427" cy="499768"/>
          </a:xfrm>
          <a:prstGeom prst="downArrow">
            <a:avLst/>
          </a:prstGeom>
          <a:noFill/>
          <a:ln w="19050">
            <a:solidFill>
              <a:srgbClr val="0046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下箭头 70"/>
          <p:cNvSpPr/>
          <p:nvPr/>
        </p:nvSpPr>
        <p:spPr>
          <a:xfrm>
            <a:off x="9140919" y="4809854"/>
            <a:ext cx="107558" cy="732203"/>
          </a:xfrm>
          <a:prstGeom prst="downArrow">
            <a:avLst/>
          </a:prstGeom>
          <a:noFill/>
          <a:ln w="19050">
            <a:solidFill>
              <a:srgbClr val="E3061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自选图形 88"/>
          <p:cNvSpPr>
            <a:spLocks noChangeArrowheads="1"/>
          </p:cNvSpPr>
          <p:nvPr/>
        </p:nvSpPr>
        <p:spPr bwMode="auto">
          <a:xfrm>
            <a:off x="8732885" y="5589202"/>
            <a:ext cx="848251" cy="317918"/>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00" b="1" dirty="0">
                <a:solidFill>
                  <a:schemeClr val="bg1"/>
                </a:solidFill>
                <a:latin typeface="微软雅黑" panose="020B0503020204020204" pitchFamily="34" charset="-122"/>
                <a:ea typeface="微软雅黑" panose="020B0503020204020204" pitchFamily="34" charset="-122"/>
              </a:rPr>
              <a:t>碳纤维</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rtl="0">
              <a:defRPr sz="1000"/>
            </a:pPr>
            <a:r>
              <a:rPr lang="zh-CN" altLang="en-US" sz="1000" b="1" dirty="0">
                <a:solidFill>
                  <a:schemeClr val="bg1"/>
                </a:solidFill>
                <a:latin typeface="微软雅黑" panose="020B0503020204020204" pitchFamily="34" charset="-122"/>
                <a:ea typeface="微软雅黑" panose="020B0503020204020204" pitchFamily="34" charset="-122"/>
              </a:rPr>
              <a:t>复合材料</a:t>
            </a:r>
            <a:endParaRPr lang="zh-CN" altLang="en-US" sz="100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76" name="文本框 91"/>
          <p:cNvSpPr txBox="1">
            <a:spLocks noChangeArrowheads="1"/>
          </p:cNvSpPr>
          <p:nvPr/>
        </p:nvSpPr>
        <p:spPr bwMode="auto">
          <a:xfrm>
            <a:off x="9314017" y="4942271"/>
            <a:ext cx="188770" cy="430026"/>
          </a:xfrm>
          <a:prstGeom prst="rect">
            <a:avLst/>
          </a:prstGeom>
          <a:solidFill>
            <a:srgbClr val="FFFFFF"/>
          </a:solidFill>
          <a:ln w="9525">
            <a:noFill/>
            <a:miter lim="800000"/>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rgbClr val="000000"/>
                </a:solidFill>
                <a:latin typeface="微软雅黑" panose="020B0503020204020204" pitchFamily="34" charset="-122"/>
                <a:ea typeface="微软雅黑" panose="020B0503020204020204" pitchFamily="34" charset="-122"/>
              </a:rPr>
              <a:t>成型</a:t>
            </a:r>
            <a:endParaRPr lang="zh-CN" altLang="en-US" sz="1050" b="1" i="0" u="none" strike="noStrike" baseline="0" dirty="0">
              <a:solidFill>
                <a:srgbClr val="0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6679" y="5372297"/>
            <a:ext cx="1236554" cy="876276"/>
          </a:xfrm>
          <a:prstGeom prst="rect">
            <a:avLst/>
          </a:prstGeom>
        </p:spPr>
      </p:pic>
      <p:sp>
        <p:nvSpPr>
          <p:cNvPr id="84" name="文本框 91"/>
          <p:cNvSpPr txBox="1">
            <a:spLocks noChangeArrowheads="1"/>
          </p:cNvSpPr>
          <p:nvPr/>
        </p:nvSpPr>
        <p:spPr bwMode="auto">
          <a:xfrm>
            <a:off x="9229507" y="3802555"/>
            <a:ext cx="631909" cy="425421"/>
          </a:xfrm>
          <a:prstGeom prst="rect">
            <a:avLst/>
          </a:prstGeom>
          <a:solidFill>
            <a:srgbClr val="FFFFFF"/>
          </a:solidFill>
          <a:ln w="9525">
            <a:noFill/>
            <a:miter lim="800000"/>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rgbClr val="000000"/>
                </a:solidFill>
                <a:latin typeface="微软雅黑" panose="020B0503020204020204" pitchFamily="34" charset="-122"/>
                <a:ea typeface="微软雅黑" panose="020B0503020204020204" pitchFamily="34" charset="-122"/>
              </a:rPr>
              <a:t>热压、固化</a:t>
            </a:r>
            <a:endParaRPr lang="zh-CN" altLang="en-US" sz="1050" b="1" i="0" u="none" strike="noStrike" baseline="0" dirty="0">
              <a:solidFill>
                <a:srgbClr val="000000"/>
              </a:solidFill>
              <a:latin typeface="微软雅黑" panose="020B0503020204020204" pitchFamily="34" charset="-122"/>
              <a:ea typeface="微软雅黑" panose="020B0503020204020204" pitchFamily="34" charset="-122"/>
            </a:endParaRPr>
          </a:p>
        </p:txBody>
      </p:sp>
      <p:sp>
        <p:nvSpPr>
          <p:cNvPr id="92" name="文本框 91"/>
          <p:cNvSpPr txBox="1">
            <a:spLocks noChangeArrowheads="1"/>
          </p:cNvSpPr>
          <p:nvPr/>
        </p:nvSpPr>
        <p:spPr bwMode="auto">
          <a:xfrm>
            <a:off x="8137690" y="3704354"/>
            <a:ext cx="533313" cy="425421"/>
          </a:xfrm>
          <a:prstGeom prst="rect">
            <a:avLst/>
          </a:prstGeom>
          <a:solidFill>
            <a:srgbClr val="FFFFFF"/>
          </a:solidFill>
          <a:ln w="9525">
            <a:noFill/>
            <a:miter lim="800000"/>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rgbClr val="000000"/>
                </a:solidFill>
                <a:latin typeface="微软雅黑" panose="020B0503020204020204" pitchFamily="34" charset="-122"/>
                <a:ea typeface="微软雅黑" panose="020B0503020204020204" pitchFamily="34" charset="-122"/>
              </a:rPr>
              <a:t>复合</a:t>
            </a:r>
            <a:endParaRPr lang="zh-CN" altLang="en-US" sz="1050" b="1" i="0" u="none" strike="noStrike" baseline="0" dirty="0">
              <a:solidFill>
                <a:srgbClr val="000000"/>
              </a:solidFill>
              <a:latin typeface="微软雅黑" panose="020B0503020204020204" pitchFamily="34" charset="-122"/>
              <a:ea typeface="微软雅黑" panose="020B0503020204020204" pitchFamily="34" charset="-122"/>
            </a:endParaRPr>
          </a:p>
        </p:txBody>
      </p:sp>
      <p:sp>
        <p:nvSpPr>
          <p:cNvPr id="91" name="下箭头 90"/>
          <p:cNvSpPr/>
          <p:nvPr/>
        </p:nvSpPr>
        <p:spPr>
          <a:xfrm rot="-5400000">
            <a:off x="8367389" y="3798231"/>
            <a:ext cx="126427" cy="499768"/>
          </a:xfrm>
          <a:prstGeom prst="downArrow">
            <a:avLst/>
          </a:prstGeom>
          <a:noFill/>
          <a:ln w="19050">
            <a:solidFill>
              <a:srgbClr val="0046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p:cNvSpPr txBox="1"/>
          <p:nvPr/>
        </p:nvSpPr>
        <p:spPr>
          <a:xfrm>
            <a:off x="6498331" y="1772335"/>
            <a:ext cx="2202314" cy="276999"/>
          </a:xfrm>
          <a:prstGeom prst="rect">
            <a:avLst/>
          </a:prstGeom>
          <a:noFill/>
          <a:ln w="9525">
            <a:noFill/>
          </a:ln>
        </p:spPr>
        <p:txBody>
          <a:bodyPr wrap="square">
            <a:spAutoFit/>
          </a:bodyPr>
          <a:lstStyle/>
          <a:p>
            <a:pPr indent="0" algn="ctr"/>
            <a:r>
              <a:rPr lang="en-US" altLang="zh-CN"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PAN</a:t>
            </a: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基碳纤维产业链</a:t>
            </a:r>
          </a:p>
        </p:txBody>
      </p:sp>
      <p:sp>
        <p:nvSpPr>
          <p:cNvPr id="94" name="矩形 93"/>
          <p:cNvSpPr/>
          <p:nvPr/>
        </p:nvSpPr>
        <p:spPr>
          <a:xfrm>
            <a:off x="504825" y="1716405"/>
            <a:ext cx="6078220" cy="489204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p:cNvSpPr txBox="1"/>
          <p:nvPr/>
        </p:nvSpPr>
        <p:spPr>
          <a:xfrm>
            <a:off x="2312669" y="4287777"/>
            <a:ext cx="2139671" cy="276999"/>
          </a:xfrm>
          <a:prstGeom prst="rect">
            <a:avLst/>
          </a:prstGeom>
          <a:noFill/>
          <a:ln w="9525">
            <a:noFill/>
          </a:ln>
        </p:spPr>
        <p:txBody>
          <a:bodyPr wrap="square">
            <a:spAutoFit/>
          </a:bodyPr>
          <a:lstStyle/>
          <a:p>
            <a:pPr indent="0" algn="ct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碳纤维行业主要企业</a:t>
            </a:r>
          </a:p>
        </p:txBody>
      </p:sp>
      <p:pic>
        <p:nvPicPr>
          <p:cNvPr id="97" name="图片 96"/>
          <p:cNvPicPr>
            <a:picLocks noChangeAspect="1"/>
          </p:cNvPicPr>
          <p:nvPr/>
        </p:nvPicPr>
        <p:blipFill>
          <a:blip r:embed="rId8"/>
          <a:srcRect l="5503" t="8455" r="2530" b="1284"/>
          <a:stretch>
            <a:fillRect/>
          </a:stretch>
        </p:blipFill>
        <p:spPr>
          <a:xfrm>
            <a:off x="1140346" y="4550774"/>
            <a:ext cx="4201011" cy="191418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4000" y="381000"/>
            <a:ext cx="8481060" cy="553085"/>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风险提示</a:t>
            </a:r>
          </a:p>
        </p:txBody>
      </p:sp>
      <p:sp>
        <p:nvSpPr>
          <p:cNvPr id="3" name="矩形 2"/>
          <p:cNvSpPr/>
          <p:nvPr/>
        </p:nvSpPr>
        <p:spPr>
          <a:xfrm>
            <a:off x="1192695" y="1197521"/>
            <a:ext cx="6096000" cy="1289905"/>
          </a:xfrm>
          <a:prstGeom prst="rect">
            <a:avLst/>
          </a:prstGeom>
        </p:spPr>
        <p:txBody>
          <a:bodyPr>
            <a:spAutoFit/>
          </a:bodyPr>
          <a:lstStyle/>
          <a:p>
            <a:pPr>
              <a:lnSpc>
                <a:spcPct val="150000"/>
              </a:lnSpc>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新能源领域需求增长低预期；</a:t>
            </a:r>
          </a:p>
          <a:p>
            <a:pPr>
              <a:lnSpc>
                <a:spcPct val="150000"/>
              </a:lnSpc>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大丝束碳纤维产能扩张超预期。</a:t>
            </a:r>
          </a:p>
          <a:p>
            <a:pPr>
              <a:lnSpc>
                <a:spcPct val="150000"/>
              </a:lnSpc>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8714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4246" y="381164"/>
            <a:ext cx="4355730" cy="553085"/>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评级说明及重要声明</a:t>
            </a:r>
          </a:p>
        </p:txBody>
      </p:sp>
      <p:graphicFrame>
        <p:nvGraphicFramePr>
          <p:cNvPr id="5" name="表格 4"/>
          <p:cNvGraphicFramePr>
            <a:graphicFrameLocks noGrp="1"/>
          </p:cNvGraphicFramePr>
          <p:nvPr>
            <p:custDataLst>
              <p:tags r:id="rId1"/>
            </p:custDataLst>
          </p:nvPr>
        </p:nvGraphicFramePr>
        <p:xfrm>
          <a:off x="786159" y="1214320"/>
          <a:ext cx="10648950" cy="2286691"/>
        </p:xfrm>
        <a:graphic>
          <a:graphicData uri="http://schemas.openxmlformats.org/drawingml/2006/table">
            <a:tbl>
              <a:tblPr firstRow="1" firstCol="1" bandRow="1"/>
              <a:tblGrid>
                <a:gridCol w="1075690">
                  <a:extLst>
                    <a:ext uri="{9D8B030D-6E8A-4147-A177-3AD203B41FA5}">
                      <a16:colId xmlns:a16="http://schemas.microsoft.com/office/drawing/2014/main" val="20000"/>
                    </a:ext>
                  </a:extLst>
                </a:gridCol>
                <a:gridCol w="873125">
                  <a:extLst>
                    <a:ext uri="{9D8B030D-6E8A-4147-A177-3AD203B41FA5}">
                      <a16:colId xmlns:a16="http://schemas.microsoft.com/office/drawing/2014/main" val="20001"/>
                    </a:ext>
                  </a:extLst>
                </a:gridCol>
                <a:gridCol w="8700135">
                  <a:extLst>
                    <a:ext uri="{9D8B030D-6E8A-4147-A177-3AD203B41FA5}">
                      <a16:colId xmlns:a16="http://schemas.microsoft.com/office/drawing/2014/main" val="20002"/>
                    </a:ext>
                  </a:extLst>
                </a:gridCol>
              </a:tblGrid>
              <a:tr h="207881">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行业评级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gridSpan="2">
                  <a:txBody>
                    <a:bodyPr/>
                    <a:lstStyle/>
                    <a:p>
                      <a:pPr algn="just">
                        <a:spcAft>
                          <a:spcPts val="0"/>
                        </a:spcAft>
                      </a:pP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报告发布日后的</a:t>
                      </a: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12</a:t>
                      </a: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个月内行业股票指数的涨跌幅度相对同期</a:t>
                      </a: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相关证券市场代表性指数</a:t>
                      </a: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的涨跌幅为基准，投资建议的评级标准为：</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0"/>
                  </a:ext>
                </a:extLst>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看</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好：</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相对表现优于同期相关证券市场代表性指数</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1"/>
                  </a:ext>
                </a:extLst>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中</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相对表现与同期相关证券市场代表性指数持平</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2"/>
                  </a:ext>
                </a:extLst>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看</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淡：</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相对表现弱于同期相关证券市场代表性指数</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3"/>
                  </a:ext>
                </a:extLst>
              </a:tr>
              <a:tr h="207881">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公司评级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gridSpan="2">
                  <a:txBody>
                    <a:bodyPr/>
                    <a:lstStyle/>
                    <a:p>
                      <a:pPr marL="0" algn="just" defTabSz="864235" rtl="0" eaLnBrk="1" latinLnBrk="0" hangingPunct="1">
                        <a:spcAft>
                          <a:spcPts val="0"/>
                        </a:spcAft>
                      </a:pP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报告发布日后的</a:t>
                      </a:r>
                      <a:r>
                        <a:rPr 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12</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个月内公司的涨跌幅相对同期相关证券市场代表性指数的涨跌幅为基准，投资建议的评级标准为：</a:t>
                      </a: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买</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入：</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同期相关证券市场代表性指数</a:t>
                      </a: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涨幅大于</a:t>
                      </a:r>
                      <a:r>
                        <a:rPr lang="en-US" altLang="zh-CN" sz="800" kern="100" dirty="0">
                          <a:effectLst/>
                          <a:latin typeface="微软雅黑" panose="020B0503020204020204" pitchFamily="34" charset="-122"/>
                          <a:ea typeface="微软雅黑" panose="020B0503020204020204" pitchFamily="34" charset="-122"/>
                          <a:cs typeface="Times New Roman" panose="02020603050405020304" pitchFamily="18" charset="0"/>
                        </a:rPr>
                        <a:t>10%</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5"/>
                  </a:ext>
                </a:extLst>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增</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持：</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algn="just" defTabSz="864235" rtl="0" eaLnBrk="1" latinLnBrk="0" hangingPunct="1">
                        <a:spcAft>
                          <a:spcPts val="0"/>
                        </a:spcAft>
                      </a:pP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相对同期相关证券市场代表性指数涨幅在</a:t>
                      </a:r>
                      <a:r>
                        <a:rPr lang="en-US" altLang="zh-CN"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5%</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之间</a:t>
                      </a: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6"/>
                  </a:ext>
                </a:extLst>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中</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相对同期相关证券市场代表性指数涨幅在</a:t>
                      </a: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-5%</a:t>
                      </a: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5%</a:t>
                      </a: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之间</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7"/>
                  </a:ext>
                </a:extLst>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减</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持：</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相对同期相关证券市场代表性指数涨幅小于</a:t>
                      </a: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-5%</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8"/>
                  </a:ext>
                </a:extLst>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无投资评级：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由于我们无法获取必要的资料，或者公司面临无法预见结果的重大不确定性事件，或者其他原因，致使我们无法给出明确的投资评级。</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9"/>
                  </a:ext>
                </a:extLst>
              </a:tr>
              <a:tr h="207881">
                <a:tc gridSpan="3">
                  <a:txBody>
                    <a:bodyPr/>
                    <a:lstStyle/>
                    <a:p>
                      <a:pPr algn="just">
                        <a:spcAft>
                          <a:spcPts val="0"/>
                        </a:spcAft>
                      </a:pPr>
                      <a:r>
                        <a:rPr lang="zh-CN" altLang="en-US" sz="800" b="1" kern="100" dirty="0">
                          <a:effectLst/>
                          <a:latin typeface="微软雅黑" panose="020B0503020204020204" pitchFamily="34" charset="-122"/>
                          <a:ea typeface="微软雅黑" panose="020B0503020204020204" pitchFamily="34" charset="-122"/>
                          <a:cs typeface="Times New Roman" panose="02020603050405020304" pitchFamily="18" charset="0"/>
                        </a:rPr>
                        <a:t>相关证券市场代表性指数说明：</a:t>
                      </a:r>
                      <a:r>
                        <a:rPr lang="en-US" altLang="zh-CN" sz="800" kern="100" dirty="0">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股市场以沪深</a:t>
                      </a:r>
                      <a:r>
                        <a:rPr lang="en-US" altLang="zh-CN" sz="800" kern="100" dirty="0">
                          <a:effectLst/>
                          <a:latin typeface="微软雅黑" panose="020B0503020204020204" pitchFamily="34" charset="-122"/>
                          <a:ea typeface="微软雅黑" panose="020B0503020204020204" pitchFamily="34" charset="-122"/>
                          <a:cs typeface="Times New Roman" panose="02020603050405020304" pitchFamily="18" charset="0"/>
                        </a:rPr>
                        <a:t>300</a:t>
                      </a: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指数为基准；新三板市场以三板成指（针对协议转让标的）或三板做市指数（针对做市转让标的）为基准；香港市场以恒生指数为基准。</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zh-CN"/>
                    </a:p>
                  </a:txBody>
                  <a:tcPr marL="0" marR="0" marT="0" marB="0">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zh-CN"/>
                    </a:p>
                  </a:txBody>
                  <a:tcPr marL="0" marR="0" marT="0" marB="0">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矩形 5"/>
          <p:cNvSpPr/>
          <p:nvPr/>
        </p:nvSpPr>
        <p:spPr>
          <a:xfrm>
            <a:off x="695399" y="3685239"/>
            <a:ext cx="10873208" cy="2587625"/>
          </a:xfrm>
          <a:prstGeom prst="rect">
            <a:avLst/>
          </a:prstGeom>
        </p:spPr>
        <p:txBody>
          <a:bodyPr wrap="square">
            <a:spAutoFit/>
          </a:bodyPr>
          <a:lstStyle/>
          <a:p>
            <a:pPr>
              <a:lnSpc>
                <a:spcPct val="125000"/>
              </a:lnSpc>
              <a:spcAft>
                <a:spcPts val="565"/>
              </a:spcAft>
            </a:pPr>
            <a:r>
              <a:rPr lang="zh-CN" altLang="zh-CN" sz="1400" dirty="0">
                <a:solidFill>
                  <a:srgbClr val="E10000"/>
                </a:solidFill>
                <a:latin typeface="微软雅黑" panose="020B0503020204020204" pitchFamily="34" charset="-122"/>
                <a:ea typeface="微软雅黑" panose="020B0503020204020204" pitchFamily="34" charset="-122"/>
                <a:cs typeface="汉仪大黑简" panose="02010600000101010101" charset="-122"/>
              </a:rPr>
              <a:t>重要声明</a:t>
            </a:r>
            <a:endParaRPr lang="zh-CN" altLang="zh-CN" sz="1600" dirty="0">
              <a:solidFill>
                <a:srgbClr val="E1000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25000"/>
              </a:lnSpc>
            </a:pPr>
            <a:r>
              <a:rPr lang="zh-CN" altLang="zh-CN" sz="800" dirty="0">
                <a:latin typeface="微软雅黑" panose="020B0503020204020204" pitchFamily="34" charset="-122"/>
                <a:ea typeface="微软雅黑" panose="020B0503020204020204" pitchFamily="34" charset="-122"/>
              </a:rPr>
              <a:t>长江证券股份有限公司具有证券投资咨询业务资格，经营证券业务许可证编号：10060000。 </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报告仅限中国大陆地区发行，仅供长江证券股份有限公司（以下简称：本公司）的客户使用。本公司不会因接收人收到本报告而视其为客户。本报告的信息均来源于公开资料，本公司对这些信息的准确性和完整性不作任何保证，也不保证所包含信息和建议不发生任何变更。本公司已力求报告内容的客观、公正，但文中的观点、结论和建议仅供参考，不包含作者对证券价格涨跌或市场走势的确定性判断。报告中的信息或意见并不构成所述证券的买卖出价或征价，投资者据此做出的任何投资决策与本公司和作者无关。</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本报告所载的资料、意见及推测仅反映本公司于发布本报告当日的判断，本报告所指的证券或投资标的的价格、价值及投资收入可升可跌，过往表现不应作为日后的表现依据；</a:t>
            </a:r>
            <a:r>
              <a:rPr lang="zh-CN" altLang="en-US" sz="800" dirty="0">
                <a:latin typeface="微软雅黑" panose="020B0503020204020204" pitchFamily="34" charset="-122"/>
                <a:ea typeface="微软雅黑" panose="020B0503020204020204" pitchFamily="34" charset="-122"/>
              </a:rPr>
              <a:t>在不同时期，</a:t>
            </a:r>
            <a:r>
              <a:rPr lang="zh-CN" altLang="zh-CN" sz="800" dirty="0">
                <a:latin typeface="微软雅黑" panose="020B0503020204020204" pitchFamily="34" charset="-122"/>
                <a:ea typeface="微软雅黑" panose="020B0503020204020204" pitchFamily="34" charset="-122"/>
              </a:rPr>
              <a:t>本公司可以发出其他与本报告所载信息不一致及有不同结论的报告；本报告所反映研究人员的不同观点、见解及分析方法，并不代表本公司或其他附属机构的立场；本公司不保证本报告所含信息保持在最新状态。同时，本公司对本报告所含信息可在不发出通知的情形下做出修改，投资者应当自行关注相应的更新或修改。</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本公司及作者在自身所知情范围内，与本报告中所评价或推荐的证券不存在法律法规要求披露或采取限制、静默措施的利益冲突。</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报告版权仅为本公司所有，未经书面许可，任何机构和个人不得以任何形式翻版、复制和发布。如引用须注明出处为长江证券研究所，且不得对本报告进行有悖原意的引用、删节和修改。刊载或者转发本证券研究报告或者摘要的，应当注明本报告的发布人和发布日期，提示使用证券研究报告的风险。未经授权刊载或者转发本报告的，本公司将保留向其追究法律责任的权利。</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19405" y="2275015"/>
            <a:ext cx="3885991" cy="1068070"/>
          </a:xfrm>
          <a:prstGeom prst="rect">
            <a:avLst/>
          </a:prstGeom>
          <a:noFill/>
        </p:spPr>
        <p:txBody>
          <a:bodyPr wrap="square" rtlCol="0">
            <a:spAutoFit/>
          </a:bodyPr>
          <a:lstStyle/>
          <a:p>
            <a:r>
              <a:rPr lang="en-US" altLang="zh-CN" sz="6350" b="1" i="1" dirty="0">
                <a:solidFill>
                  <a:schemeClr val="bg1"/>
                </a:solidFill>
                <a:latin typeface="微软雅黑" panose="020B0503020204020204" pitchFamily="34" charset="-122"/>
                <a:ea typeface="微软雅黑" panose="020B0503020204020204" pitchFamily="34" charset="-122"/>
              </a:rPr>
              <a:t>THANKS</a:t>
            </a:r>
            <a:endParaRPr lang="zh-CN" altLang="en-US" sz="6350" b="1" i="1"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091" y="633166"/>
            <a:ext cx="1676310" cy="433761"/>
          </a:xfrm>
          <a:prstGeom prst="rect">
            <a:avLst/>
          </a:prstGeom>
        </p:spPr>
      </p:pic>
      <p:sp>
        <p:nvSpPr>
          <p:cNvPr id="12" name="文本框 11"/>
          <p:cNvSpPr txBox="1"/>
          <p:nvPr/>
        </p:nvSpPr>
        <p:spPr>
          <a:xfrm>
            <a:off x="4305396" y="2646762"/>
            <a:ext cx="1904705" cy="547370"/>
          </a:xfrm>
          <a:prstGeom prst="rect">
            <a:avLst/>
          </a:prstGeom>
          <a:noFill/>
        </p:spPr>
        <p:txBody>
          <a:bodyPr wrap="square" rtlCol="0">
            <a:spAutoFit/>
          </a:bodyPr>
          <a:lstStyle/>
          <a:p>
            <a:r>
              <a:rPr lang="zh-CN" altLang="en-US" sz="2965" b="1" i="1" dirty="0">
                <a:solidFill>
                  <a:schemeClr val="bg1"/>
                </a:solidFill>
                <a:latin typeface="微软雅黑" panose="020B0503020204020204" pitchFamily="34" charset="-122"/>
                <a:ea typeface="微软雅黑" panose="020B0503020204020204" pitchFamily="34" charset="-122"/>
              </a:rPr>
              <a:t>感谢倾听</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13909" y="6608250"/>
            <a:ext cx="8042529" cy="342265"/>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资料来</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源：吉林碳谷招股说明书，赛奥碳纤维</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《2020</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全球碳纤维复合材料市场报告</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长江证券研究所</a:t>
            </a:r>
          </a:p>
          <a:p>
            <a:pPr lvl="0" algn="l">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 </a:t>
            </a:r>
          </a:p>
        </p:txBody>
      </p:sp>
      <p:sp>
        <p:nvSpPr>
          <p:cNvPr id="4" name="文本框 3"/>
          <p:cNvSpPr txBox="1"/>
          <p:nvPr/>
        </p:nvSpPr>
        <p:spPr>
          <a:xfrm>
            <a:off x="526796" y="1068259"/>
            <a:ext cx="6483780" cy="1200329"/>
          </a:xfrm>
          <a:prstGeom prst="rect">
            <a:avLst/>
          </a:prstGeom>
          <a:noFill/>
          <a:ln w="9525">
            <a:noFill/>
          </a:ln>
        </p:spPr>
        <p:txBody>
          <a:bodyPr wrap="square">
            <a:spAutoFit/>
          </a:bodyPr>
          <a:lstStyle/>
          <a:p>
            <a:pPr fontAlgn="auto">
              <a:lnSpc>
                <a:spcPct val="150000"/>
              </a:lnSpc>
            </a:pP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大丝束相对小丝束，下游应用更加低端。</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年全球碳纤维需求结构中，大丝束销量占比约</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45%</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，小丝束销量占比约</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41%</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，大丝束占比呈现提升趋势。大丝束相对于小丝束，产品性能相对较低但制备成本亦较低，更多应用在风电、轨道交通、汽车、建筑等领域，从全球市场平均售价来看，风电领域均价约</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万元</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吨，主要以国内外</a:t>
            </a:r>
            <a:r>
              <a:rPr lang="en-US" altLang="zh-CN" sz="12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T300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级</a:t>
            </a:r>
            <a:r>
              <a:rPr lang="en-US" altLang="zh-CN" sz="12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24K</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48K</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50K</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等产品为主。</a:t>
            </a:r>
          </a:p>
        </p:txBody>
      </p:sp>
      <p:sp>
        <p:nvSpPr>
          <p:cNvPr id="43" name="文本框 42"/>
          <p:cNvSpPr txBox="1"/>
          <p:nvPr/>
        </p:nvSpPr>
        <p:spPr>
          <a:xfrm>
            <a:off x="1918416" y="3446780"/>
            <a:ext cx="3220571" cy="276999"/>
          </a:xfrm>
          <a:prstGeom prst="rect">
            <a:avLst/>
          </a:prstGeom>
          <a:noFill/>
          <a:ln w="9525">
            <a:noFill/>
          </a:ln>
        </p:spPr>
        <p:txBody>
          <a:bodyPr wrap="square">
            <a:spAutoFit/>
          </a:bodyPr>
          <a:lstStyle/>
          <a:p>
            <a:pPr indent="0" algn="ctr"/>
            <a:r>
              <a:rPr lang="zh-CN" altLang="en-US" sz="1200" b="1">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大丝束和小丝束的应用领域</a:t>
            </a:r>
            <a:endPar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AutoShape 31"/>
          <p:cNvSpPr>
            <a:spLocks noRot="1" noChangeAspect="1" noChangeArrowheads="1" noTextEdit="1"/>
          </p:cNvSpPr>
          <p:nvPr/>
        </p:nvSpPr>
        <p:spPr bwMode="auto">
          <a:xfrm>
            <a:off x="504871" y="4808719"/>
            <a:ext cx="5609919" cy="1597568"/>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b="1">
              <a:latin typeface="微软雅黑" panose="020B0503020204020204" pitchFamily="34" charset="-122"/>
              <a:ea typeface="微软雅黑" panose="020B0503020204020204" pitchFamily="34" charset="-122"/>
            </a:endParaRPr>
          </a:p>
        </p:txBody>
      </p:sp>
      <p:sp>
        <p:nvSpPr>
          <p:cNvPr id="93" name="文本框 92"/>
          <p:cNvSpPr txBox="1"/>
          <p:nvPr/>
        </p:nvSpPr>
        <p:spPr>
          <a:xfrm>
            <a:off x="7871305" y="3433443"/>
            <a:ext cx="3597089" cy="276999"/>
          </a:xfrm>
          <a:prstGeom prst="rect">
            <a:avLst/>
          </a:prstGeom>
          <a:noFill/>
          <a:ln w="9525">
            <a:noFill/>
          </a:ln>
        </p:spPr>
        <p:txBody>
          <a:bodyPr wrap="square">
            <a:spAutoFit/>
          </a:bodyPr>
          <a:lstStyle/>
          <a:p>
            <a:pPr indent="0" algn="ctr"/>
            <a:r>
              <a:rPr lang="en-US" altLang="zh-CN"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年全球不同领域的碳纤维均价（万元</a:t>
            </a:r>
            <a:r>
              <a:rPr lang="en-US" altLang="zh-CN"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吨）</a:t>
            </a:r>
          </a:p>
        </p:txBody>
      </p:sp>
      <p:graphicFrame>
        <p:nvGraphicFramePr>
          <p:cNvPr id="6" name="表格 5"/>
          <p:cNvGraphicFramePr>
            <a:graphicFrameLocks noGrp="1"/>
          </p:cNvGraphicFramePr>
          <p:nvPr>
            <p:extLst>
              <p:ext uri="{D42A27DB-BD31-4B8C-83A1-F6EECF244321}">
                <p14:modId xmlns:p14="http://schemas.microsoft.com/office/powerpoint/2010/main" val="4097739691"/>
              </p:ext>
            </p:extLst>
          </p:nvPr>
        </p:nvGraphicFramePr>
        <p:xfrm>
          <a:off x="674565" y="3850311"/>
          <a:ext cx="5836024" cy="2245544"/>
        </p:xfrm>
        <a:graphic>
          <a:graphicData uri="http://schemas.openxmlformats.org/drawingml/2006/table">
            <a:tbl>
              <a:tblPr>
                <a:tableStyleId>{5C22544A-7EE6-4342-B048-85BDC9FD1C3A}</a:tableStyleId>
              </a:tblPr>
              <a:tblGrid>
                <a:gridCol w="1051545">
                  <a:extLst>
                    <a:ext uri="{9D8B030D-6E8A-4147-A177-3AD203B41FA5}">
                      <a16:colId xmlns:a16="http://schemas.microsoft.com/office/drawing/2014/main" val="4251257945"/>
                    </a:ext>
                  </a:extLst>
                </a:gridCol>
                <a:gridCol w="1051545">
                  <a:extLst>
                    <a:ext uri="{9D8B030D-6E8A-4147-A177-3AD203B41FA5}">
                      <a16:colId xmlns:a16="http://schemas.microsoft.com/office/drawing/2014/main" val="3820270113"/>
                    </a:ext>
                  </a:extLst>
                </a:gridCol>
                <a:gridCol w="1051545">
                  <a:extLst>
                    <a:ext uri="{9D8B030D-6E8A-4147-A177-3AD203B41FA5}">
                      <a16:colId xmlns:a16="http://schemas.microsoft.com/office/drawing/2014/main" val="563266948"/>
                    </a:ext>
                  </a:extLst>
                </a:gridCol>
                <a:gridCol w="1051545">
                  <a:extLst>
                    <a:ext uri="{9D8B030D-6E8A-4147-A177-3AD203B41FA5}">
                      <a16:colId xmlns:a16="http://schemas.microsoft.com/office/drawing/2014/main" val="2082217365"/>
                    </a:ext>
                  </a:extLst>
                </a:gridCol>
                <a:gridCol w="1629844">
                  <a:extLst>
                    <a:ext uri="{9D8B030D-6E8A-4147-A177-3AD203B41FA5}">
                      <a16:colId xmlns:a16="http://schemas.microsoft.com/office/drawing/2014/main" val="927987627"/>
                    </a:ext>
                  </a:extLst>
                </a:gridCol>
              </a:tblGrid>
              <a:tr h="280693">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应用领域</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强度</a:t>
                      </a:r>
                      <a:r>
                        <a:rPr lang="en-US" sz="900" b="1" u="none" strike="noStrike">
                          <a:solidFill>
                            <a:schemeClr val="bg1"/>
                          </a:solidFill>
                          <a:effectLst/>
                          <a:latin typeface="微软雅黑" panose="020B0503020204020204" pitchFamily="34" charset="-122"/>
                          <a:ea typeface="微软雅黑" panose="020B0503020204020204" pitchFamily="34" charset="-122"/>
                        </a:rPr>
                        <a:t>GPa</a:t>
                      </a:r>
                      <a:endParaRPr 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丝束类型</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类比等级</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tc>
                  <a:txBody>
                    <a:bodyPr/>
                    <a:lstStyle/>
                    <a:p>
                      <a:pPr algn="ctr"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备注</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rgbClr val="E30613"/>
                    </a:solidFill>
                  </a:tcPr>
                </a:tc>
                <a:extLst>
                  <a:ext uri="{0D108BD9-81ED-4DB2-BD59-A6C34878D82A}">
                    <a16:rowId xmlns:a16="http://schemas.microsoft.com/office/drawing/2014/main" val="1797682206"/>
                  </a:ext>
                </a:extLst>
              </a:tr>
              <a:tr h="280693">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飞机</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&gt;3.5</a:t>
                      </a:r>
                      <a:endParaRPr lang="en-US" altLang="zh-CN"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小丝束</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中小丝束</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T300\T700\T800</a:t>
                      </a:r>
                      <a:endParaRPr 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主要运用于机身、机翼、整流罩、地板、地板梁等</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681232782"/>
                  </a:ext>
                </a:extLst>
              </a:tr>
              <a:tr h="280693">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军工</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&gt;3.5</a:t>
                      </a:r>
                      <a:endParaRPr lang="en-US" altLang="zh-CN"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小丝束</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中小丝束</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T300</a:t>
                      </a:r>
                      <a:r>
                        <a:rPr lang="zh-CN" altLang="en-US" sz="900" u="none" strike="noStrike">
                          <a:effectLst/>
                          <a:latin typeface="微软雅黑" panose="020B0503020204020204" pitchFamily="34" charset="-122"/>
                          <a:ea typeface="微软雅黑" panose="020B0503020204020204" pitchFamily="34" charset="-122"/>
                        </a:rPr>
                        <a:t>以上</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运用于装备的不同部位</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775704287"/>
                  </a:ext>
                </a:extLst>
              </a:tr>
              <a:tr h="280693">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汽车</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&gt;3.5</a:t>
                      </a:r>
                      <a:endParaRPr lang="en-US" altLang="zh-CN"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小丝束</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大丝束</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T300—T700</a:t>
                      </a:r>
                      <a:endParaRPr 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主要运用于车身、底盘、保险杠、电池、氢气燃料罐等</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621488957"/>
                  </a:ext>
                </a:extLst>
              </a:tr>
              <a:tr h="280693">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风电</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&gt;3.5</a:t>
                      </a:r>
                      <a:endParaRPr lang="en-US" altLang="zh-CN"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大丝束</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T300</a:t>
                      </a:r>
                      <a:r>
                        <a:rPr lang="zh-CN" altLang="en-US" sz="900" u="none" strike="noStrike">
                          <a:effectLst/>
                          <a:latin typeface="微软雅黑" panose="020B0503020204020204" pitchFamily="34" charset="-122"/>
                          <a:ea typeface="微软雅黑" panose="020B0503020204020204" pitchFamily="34" charset="-122"/>
                        </a:rPr>
                        <a:t>以上</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主要运用于叶片、梁</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3723565159"/>
                  </a:ext>
                </a:extLst>
              </a:tr>
              <a:tr h="280693">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轨道交通</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&gt;3.5</a:t>
                      </a:r>
                      <a:endParaRPr lang="en-US" altLang="zh-CN"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大丝束</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T300</a:t>
                      </a:r>
                      <a:r>
                        <a:rPr lang="zh-CN" altLang="en-US" sz="900" u="none" strike="noStrike">
                          <a:effectLst/>
                          <a:latin typeface="微软雅黑" panose="020B0503020204020204" pitchFamily="34" charset="-122"/>
                          <a:ea typeface="微软雅黑" panose="020B0503020204020204" pitchFamily="34" charset="-122"/>
                        </a:rPr>
                        <a:t>以上</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主要为车体</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1033364558"/>
                  </a:ext>
                </a:extLst>
              </a:tr>
              <a:tr h="280693">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建筑</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&gt;3.5</a:t>
                      </a:r>
                      <a:endParaRPr lang="en-US" altLang="zh-CN"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小丝束</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大丝束</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T300</a:t>
                      </a:r>
                      <a:r>
                        <a:rPr lang="zh-CN" altLang="en-US" sz="900" u="none" strike="noStrike">
                          <a:effectLst/>
                          <a:latin typeface="微软雅黑" panose="020B0503020204020204" pitchFamily="34" charset="-122"/>
                          <a:ea typeface="微软雅黑" panose="020B0503020204020204" pitchFamily="34" charset="-122"/>
                        </a:rPr>
                        <a:t>以上</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应用于大型建筑物增加建筑物的强度、耐腐蚀性</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530012683"/>
                  </a:ext>
                </a:extLst>
              </a:tr>
              <a:tr h="280693">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体育</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&gt;3.5</a:t>
                      </a:r>
                      <a:endParaRPr lang="en-US" altLang="zh-CN"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小丝束</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大丝束</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T300</a:t>
                      </a:r>
                      <a:r>
                        <a:rPr lang="zh-CN" altLang="en-US" sz="900" u="none" strike="noStrike">
                          <a:effectLst/>
                          <a:latin typeface="微软雅黑" panose="020B0503020204020204" pitchFamily="34" charset="-122"/>
                          <a:ea typeface="微软雅黑" panose="020B0503020204020204" pitchFamily="34" charset="-122"/>
                        </a:rPr>
                        <a:t>以上</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用于高档体育器材</a:t>
                      </a:r>
                      <a:endParaRPr lang="zh-CN" altLang="en-US" sz="900" b="0" i="0" u="none" strike="noStrike">
                        <a:solidFill>
                          <a:srgbClr val="333333"/>
                        </a:solidFill>
                        <a:effectLst/>
                        <a:latin typeface="微软雅黑" panose="020B0503020204020204" pitchFamily="34" charset="-122"/>
                        <a:ea typeface="微软雅黑" panose="020B0503020204020204" pitchFamily="34" charset="-122"/>
                      </a:endParaRPr>
                    </a:p>
                  </a:txBody>
                  <a:tcPr marL="0" marR="0" marT="0" marB="0" anchor="ctr">
                    <a:noFill/>
                  </a:tcPr>
                </a:tc>
                <a:extLst>
                  <a:ext uri="{0D108BD9-81ED-4DB2-BD59-A6C34878D82A}">
                    <a16:rowId xmlns:a16="http://schemas.microsoft.com/office/drawing/2014/main" val="2313612933"/>
                  </a:ext>
                </a:extLst>
              </a:tr>
            </a:tbl>
          </a:graphicData>
        </a:graphic>
      </p:graphicFrame>
      <p:graphicFrame>
        <p:nvGraphicFramePr>
          <p:cNvPr id="36" name="图表 35"/>
          <p:cNvGraphicFramePr>
            <a:graphicFrameLocks/>
          </p:cNvGraphicFramePr>
          <p:nvPr>
            <p:extLst>
              <p:ext uri="{D42A27DB-BD31-4B8C-83A1-F6EECF244321}">
                <p14:modId xmlns:p14="http://schemas.microsoft.com/office/powerpoint/2010/main" val="683935625"/>
              </p:ext>
            </p:extLst>
          </p:nvPr>
        </p:nvGraphicFramePr>
        <p:xfrm>
          <a:off x="7492530" y="1187519"/>
          <a:ext cx="3973606" cy="2087775"/>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8"/>
          <p:cNvSpPr/>
          <p:nvPr/>
        </p:nvSpPr>
        <p:spPr>
          <a:xfrm>
            <a:off x="8456438" y="1031322"/>
            <a:ext cx="2101857" cy="276999"/>
          </a:xfrm>
          <a:prstGeom prst="rect">
            <a:avLst/>
          </a:prstGeom>
        </p:spPr>
        <p:txBody>
          <a:bodyPr wrap="none">
            <a:spAutoFit/>
          </a:bodyPr>
          <a:lstStyle/>
          <a:p>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2020年全球碳纤维需求结构</a:t>
            </a:r>
          </a:p>
        </p:txBody>
      </p:sp>
      <p:graphicFrame>
        <p:nvGraphicFramePr>
          <p:cNvPr id="38" name="图表 37"/>
          <p:cNvGraphicFramePr>
            <a:graphicFrameLocks/>
          </p:cNvGraphicFramePr>
          <p:nvPr>
            <p:extLst>
              <p:ext uri="{D42A27DB-BD31-4B8C-83A1-F6EECF244321}">
                <p14:modId xmlns:p14="http://schemas.microsoft.com/office/powerpoint/2010/main" val="720380182"/>
              </p:ext>
            </p:extLst>
          </p:nvPr>
        </p:nvGraphicFramePr>
        <p:xfrm>
          <a:off x="7492530" y="3929778"/>
          <a:ext cx="4024905" cy="2239800"/>
        </p:xfrm>
        <a:graphic>
          <a:graphicData uri="http://schemas.openxmlformats.org/drawingml/2006/chart">
            <c:chart xmlns:c="http://schemas.openxmlformats.org/drawingml/2006/chart" xmlns:r="http://schemas.openxmlformats.org/officeDocument/2006/relationships" r:id="rId4"/>
          </a:graphicData>
        </a:graphic>
      </p:graphicFrame>
      <p:sp>
        <p:nvSpPr>
          <p:cNvPr id="13" name="文本框 12">
            <a:extLst>
              <a:ext uri="{FF2B5EF4-FFF2-40B4-BE49-F238E27FC236}">
                <a16:creationId xmlns:a16="http://schemas.microsoft.com/office/drawing/2014/main" id="{2EAADE46-3AB6-4A33-89DD-3CC71EDC270B}"/>
              </a:ext>
            </a:extLst>
          </p:cNvPr>
          <p:cNvSpPr txBox="1"/>
          <p:nvPr/>
        </p:nvSpPr>
        <p:spPr>
          <a:xfrm>
            <a:off x="1478915" y="388642"/>
            <a:ext cx="7897495" cy="553085"/>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碳纤维</a:t>
            </a:r>
          </a:p>
        </p:txBody>
      </p:sp>
      <p:sp>
        <p:nvSpPr>
          <p:cNvPr id="14" name="矩形 13">
            <a:extLst>
              <a:ext uri="{FF2B5EF4-FFF2-40B4-BE49-F238E27FC236}">
                <a16:creationId xmlns:a16="http://schemas.microsoft.com/office/drawing/2014/main" id="{12FFD172-8A81-481D-A721-864ED9D5777A}"/>
              </a:ext>
            </a:extLst>
          </p:cNvPr>
          <p:cNvSpPr/>
          <p:nvPr/>
        </p:nvSpPr>
        <p:spPr>
          <a:xfrm>
            <a:off x="7274823" y="982980"/>
            <a:ext cx="4550410" cy="530430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2544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84545" y="6566338"/>
            <a:ext cx="5080000" cy="215444"/>
          </a:xfrm>
          <a:prstGeom prst="rect">
            <a:avLst/>
          </a:prstGeom>
          <a:noFill/>
          <a:ln w="9525">
            <a:noFill/>
          </a:ln>
        </p:spPr>
        <p:txBody>
          <a:bodyPr>
            <a:spAutoFit/>
          </a:bodyPr>
          <a:lstStyle/>
          <a:p>
            <a:pPr indent="0"/>
            <a:r>
              <a:rPr sz="800" b="0" dirty="0" err="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董博</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复合材料及碳纤维复合材料应用现状</a:t>
            </a:r>
            <a:r>
              <a:rPr lang="en-US" alt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sz="800" b="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，中复神鹰招股说明书，长江证券研究所</a:t>
            </a:r>
          </a:p>
        </p:txBody>
      </p:sp>
      <p:sp>
        <p:nvSpPr>
          <p:cNvPr id="5" name="文本框 4"/>
          <p:cNvSpPr txBox="1"/>
          <p:nvPr/>
        </p:nvSpPr>
        <p:spPr>
          <a:xfrm>
            <a:off x="485583" y="1102932"/>
            <a:ext cx="11078210" cy="613694"/>
          </a:xfrm>
          <a:prstGeom prst="rect">
            <a:avLst/>
          </a:prstGeom>
          <a:noFill/>
          <a:ln w="9525">
            <a:noFill/>
          </a:ln>
        </p:spPr>
        <p:txBody>
          <a:bodyPr wrap="square">
            <a:spAutoFit/>
          </a:bodyPr>
          <a:lstStyle/>
          <a:p>
            <a:pPr indent="0" fontAlgn="auto">
              <a:lnSpc>
                <a:spcPct val="150000"/>
              </a:lnSpc>
            </a:pPr>
            <a:r>
              <a:rPr lang="zh-CN"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质量轻，强度大，难以</a:t>
            </a:r>
            <a:r>
              <a:rPr lang="zh-CN"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被追赶</a:t>
            </a: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和</a:t>
            </a:r>
            <a:r>
              <a:rPr lang="zh-CN"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取代</a:t>
            </a: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碳纤维</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具备出色的力学性能和化学稳定性，是目前已大量生产的高性能纤维中具有最高的比强度和最高的比模量的纤维，即使是性能最好的玻璃纤维也只能勉强赶上低端碳纤维的脚步。相较钢、铝等金属材料，碳纤维可以在同等强度要求下，实现更轻的</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质量。</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503426" y="388642"/>
            <a:ext cx="805370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高性能：轻质高强，极佳的轻量化材料</a:t>
            </a:r>
          </a:p>
        </p:txBody>
      </p:sp>
      <p:graphicFrame>
        <p:nvGraphicFramePr>
          <p:cNvPr id="2" name="表格 1"/>
          <p:cNvGraphicFramePr/>
          <p:nvPr>
            <p:custDataLst>
              <p:tags r:id="rId1"/>
            </p:custDataLst>
            <p:extLst>
              <p:ext uri="{D42A27DB-BD31-4B8C-83A1-F6EECF244321}">
                <p14:modId xmlns:p14="http://schemas.microsoft.com/office/powerpoint/2010/main" val="2050107747"/>
              </p:ext>
            </p:extLst>
          </p:nvPr>
        </p:nvGraphicFramePr>
        <p:xfrm>
          <a:off x="485583" y="2314253"/>
          <a:ext cx="5380787" cy="3916675"/>
        </p:xfrm>
        <a:graphic>
          <a:graphicData uri="http://schemas.openxmlformats.org/drawingml/2006/table">
            <a:tbl>
              <a:tblPr firstRow="1" bandRow="1">
                <a:tableStyleId>{5C22544A-7EE6-4342-B048-85BDC9FD1C3A}</a:tableStyleId>
              </a:tblPr>
              <a:tblGrid>
                <a:gridCol w="767610">
                  <a:extLst>
                    <a:ext uri="{9D8B030D-6E8A-4147-A177-3AD203B41FA5}">
                      <a16:colId xmlns:a16="http://schemas.microsoft.com/office/drawing/2014/main" val="20000"/>
                    </a:ext>
                  </a:extLst>
                </a:gridCol>
                <a:gridCol w="585823">
                  <a:extLst>
                    <a:ext uri="{9D8B030D-6E8A-4147-A177-3AD203B41FA5}">
                      <a16:colId xmlns:a16="http://schemas.microsoft.com/office/drawing/2014/main" val="20001"/>
                    </a:ext>
                  </a:extLst>
                </a:gridCol>
                <a:gridCol w="831453">
                  <a:extLst>
                    <a:ext uri="{9D8B030D-6E8A-4147-A177-3AD203B41FA5}">
                      <a16:colId xmlns:a16="http://schemas.microsoft.com/office/drawing/2014/main" val="20002"/>
                    </a:ext>
                  </a:extLst>
                </a:gridCol>
                <a:gridCol w="889938">
                  <a:extLst>
                    <a:ext uri="{9D8B030D-6E8A-4147-A177-3AD203B41FA5}">
                      <a16:colId xmlns:a16="http://schemas.microsoft.com/office/drawing/2014/main" val="20003"/>
                    </a:ext>
                  </a:extLst>
                </a:gridCol>
                <a:gridCol w="649551">
                  <a:extLst>
                    <a:ext uri="{9D8B030D-6E8A-4147-A177-3AD203B41FA5}">
                      <a16:colId xmlns:a16="http://schemas.microsoft.com/office/drawing/2014/main" val="20004"/>
                    </a:ext>
                  </a:extLst>
                </a:gridCol>
                <a:gridCol w="811967">
                  <a:extLst>
                    <a:ext uri="{9D8B030D-6E8A-4147-A177-3AD203B41FA5}">
                      <a16:colId xmlns:a16="http://schemas.microsoft.com/office/drawing/2014/main" val="20005"/>
                    </a:ext>
                  </a:extLst>
                </a:gridCol>
                <a:gridCol w="844445">
                  <a:extLst>
                    <a:ext uri="{9D8B030D-6E8A-4147-A177-3AD203B41FA5}">
                      <a16:colId xmlns:a16="http://schemas.microsoft.com/office/drawing/2014/main" val="20006"/>
                    </a:ext>
                  </a:extLst>
                </a:gridCol>
              </a:tblGrid>
              <a:tr h="414013">
                <a:tc gridSpan="2">
                  <a:txBody>
                    <a:bodyPr/>
                    <a:lstStyle/>
                    <a:p>
                      <a:pPr algn="ctr">
                        <a:buClrTx/>
                        <a:buSzTx/>
                        <a:buFontTx/>
                        <a:buNone/>
                      </a:pPr>
                      <a:r>
                        <a:rPr lang="en-US" sz="9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材料种类</a:t>
                      </a:r>
                      <a:endParaRPr lang="en-US" sz="900" b="1" dirty="0">
                        <a:solidFill>
                          <a:srgbClr val="FFFFFF"/>
                        </a:solidFill>
                        <a:latin typeface="微软雅黑" panose="020B0503020204020204" pitchFamily="34" charset="-122"/>
                        <a:ea typeface="微软雅黑" panose="020B0503020204020204" pitchFamily="34" charset="-122"/>
                        <a:cs typeface="等线" panose="02010600030101010101" charset="-122"/>
                      </a:endParaRPr>
                    </a:p>
                  </a:txBody>
                  <a:tcPr marL="12700" marR="12700" marT="12700" anchor="ctr">
                    <a:lnL w="6350" cap="flat" cmpd="sng">
                      <a:noFill/>
                      <a:prstDash val="solid"/>
                      <a:headEnd type="none" w="med" len="med"/>
                      <a:tailEnd type="none" w="med" len="med"/>
                    </a:lnL>
                    <a:lnR w="6350" cap="flat" cmpd="sng">
                      <a:noFill/>
                      <a:prstDash val="solid"/>
                      <a:headEnd type="none" w="med" len="med"/>
                      <a:tailEnd type="none" w="med" len="med"/>
                    </a:lnR>
                    <a:lnT w="6350" cap="flat" cmpd="sng">
                      <a:noFill/>
                      <a:prstDash val="solid"/>
                      <a:headEnd type="none" w="med" len="med"/>
                      <a:tailEnd type="none" w="med" len="med"/>
                    </a:lnT>
                    <a:lnB cap="flat">
                      <a:noFill/>
                    </a:lnB>
                    <a:lnTlToBr>
                      <a:noFill/>
                    </a:lnTlToBr>
                    <a:lnBlToTr>
                      <a:noFill/>
                    </a:lnBlToTr>
                    <a:solidFill>
                      <a:srgbClr val="E10000"/>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tcPr>
                </a:tc>
                <a:tc>
                  <a:txBody>
                    <a:bodyPr/>
                    <a:lstStyle/>
                    <a:p>
                      <a:pPr algn="ctr">
                        <a:buClrTx/>
                        <a:buSzTx/>
                        <a:buFontTx/>
                        <a:buNone/>
                      </a:pPr>
                      <a:r>
                        <a:rPr lang="en-US" sz="9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拉伸模量Gpa</a:t>
                      </a:r>
                      <a:endParaRPr lang="en-US" sz="900" b="1" dirty="0">
                        <a:solidFill>
                          <a:srgbClr val="FFFFFF"/>
                        </a:solidFill>
                        <a:latin typeface="微软雅黑" panose="020B0503020204020204" pitchFamily="34" charset="-122"/>
                        <a:ea typeface="微软雅黑" panose="020B0503020204020204" pitchFamily="34" charset="-122"/>
                        <a:cs typeface="等线" panose="02010600030101010101" charset="-122"/>
                      </a:endParaRPr>
                    </a:p>
                  </a:txBody>
                  <a:tcPr marL="12700" marR="12700" marT="12700" anchor="ctr">
                    <a:lnL w="6350" cap="flat" cmpd="sng">
                      <a:noFill/>
                      <a:prstDash val="solid"/>
                      <a:headEnd type="none" w="med" len="med"/>
                      <a:tailEnd type="none" w="med" len="med"/>
                    </a:lnL>
                    <a:lnR w="6350" cap="flat" cmpd="sng">
                      <a:noFill/>
                      <a:prstDash val="solid"/>
                      <a:headEnd type="none" w="med" len="med"/>
                      <a:tailEnd type="none" w="med" len="med"/>
                    </a:lnR>
                    <a:lnT w="6350" cap="flat" cmpd="sng">
                      <a:noFill/>
                      <a:prstDash val="solid"/>
                      <a:headEnd type="none" w="med" len="med"/>
                      <a:tailEnd type="none" w="med" len="med"/>
                    </a:lnT>
                    <a:lnB cap="flat">
                      <a:noFill/>
                    </a:lnB>
                    <a:lnTlToBr>
                      <a:noFill/>
                    </a:lnTlToBr>
                    <a:lnBlToTr>
                      <a:noFill/>
                    </a:lnBlToTr>
                    <a:solidFill>
                      <a:srgbClr val="E10000"/>
                    </a:solidFill>
                  </a:tcPr>
                </a:tc>
                <a:tc>
                  <a:txBody>
                    <a:bodyPr/>
                    <a:lstStyle/>
                    <a:p>
                      <a:pPr algn="ctr">
                        <a:buClrTx/>
                        <a:buSzTx/>
                        <a:buFontTx/>
                        <a:buNone/>
                      </a:pPr>
                      <a:r>
                        <a:rPr lang="en-US" sz="9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拉伸强度Mpa</a:t>
                      </a:r>
                      <a:endParaRPr lang="en-US" sz="900" b="1" dirty="0">
                        <a:solidFill>
                          <a:srgbClr val="FFFFFF"/>
                        </a:solidFill>
                        <a:latin typeface="微软雅黑" panose="020B0503020204020204" pitchFamily="34" charset="-122"/>
                        <a:ea typeface="微软雅黑" panose="020B0503020204020204" pitchFamily="34" charset="-122"/>
                        <a:cs typeface="等线" panose="02010600030101010101" charset="-122"/>
                      </a:endParaRPr>
                    </a:p>
                  </a:txBody>
                  <a:tcPr marL="12700" marR="12700" marT="12700" anchor="ctr">
                    <a:lnL w="6350" cap="flat" cmpd="sng">
                      <a:noFill/>
                      <a:prstDash val="solid"/>
                      <a:headEnd type="none" w="med" len="med"/>
                      <a:tailEnd type="none" w="med" len="med"/>
                    </a:lnL>
                    <a:lnR w="6350" cap="flat" cmpd="sng">
                      <a:noFill/>
                      <a:prstDash val="solid"/>
                      <a:headEnd type="none" w="med" len="med"/>
                      <a:tailEnd type="none" w="med" len="med"/>
                    </a:lnR>
                    <a:lnT w="6350" cap="flat" cmpd="sng">
                      <a:noFill/>
                      <a:prstDash val="solid"/>
                      <a:headEnd type="none" w="med" len="med"/>
                      <a:tailEnd type="none" w="med" len="med"/>
                    </a:lnT>
                    <a:lnB cap="flat">
                      <a:noFill/>
                    </a:lnB>
                    <a:lnTlToBr>
                      <a:noFill/>
                    </a:lnTlToBr>
                    <a:lnBlToTr>
                      <a:noFill/>
                    </a:lnBlToTr>
                    <a:solidFill>
                      <a:srgbClr val="E10000"/>
                    </a:solidFill>
                  </a:tcPr>
                </a:tc>
                <a:tc>
                  <a:txBody>
                    <a:bodyPr/>
                    <a:lstStyle/>
                    <a:p>
                      <a:pPr algn="ctr">
                        <a:buClrTx/>
                        <a:buSzTx/>
                        <a:buFontTx/>
                        <a:buNone/>
                      </a:pPr>
                      <a:r>
                        <a:rPr lang="en-US" sz="9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密度g</a:t>
                      </a:r>
                      <a:r>
                        <a:rPr lang="en-US" sz="900" b="1" dirty="0">
                          <a:solidFill>
                            <a:srgbClr val="FFFFFF"/>
                          </a:solidFill>
                          <a:latin typeface="微软雅黑" panose="020B0503020204020204" pitchFamily="34" charset="-122"/>
                          <a:ea typeface="微软雅黑" panose="020B0503020204020204" pitchFamily="34" charset="-122"/>
                          <a:cs typeface="等线" panose="02010600030101010101" charset="-122"/>
                        </a:rPr>
                        <a:t>/cm³</a:t>
                      </a:r>
                    </a:p>
                  </a:txBody>
                  <a:tcPr marL="12700" marR="12700" marT="12700" anchor="ctr">
                    <a:lnL w="6350" cap="flat" cmpd="sng">
                      <a:noFill/>
                      <a:prstDash val="solid"/>
                      <a:headEnd type="none" w="med" len="med"/>
                      <a:tailEnd type="none" w="med" len="med"/>
                    </a:lnL>
                    <a:lnR w="6350" cap="flat" cmpd="sng">
                      <a:noFill/>
                      <a:prstDash val="solid"/>
                      <a:headEnd type="none" w="med" len="med"/>
                      <a:tailEnd type="none" w="med" len="med"/>
                    </a:lnR>
                    <a:lnT w="6350" cap="flat" cmpd="sng">
                      <a:noFill/>
                      <a:prstDash val="solid"/>
                      <a:headEnd type="none" w="med" len="med"/>
                      <a:tailEnd type="none" w="med" len="med"/>
                    </a:lnT>
                    <a:lnB cap="flat">
                      <a:noFill/>
                    </a:lnB>
                    <a:lnTlToBr>
                      <a:noFill/>
                    </a:lnTlToBr>
                    <a:lnBlToTr>
                      <a:noFill/>
                    </a:lnBlToTr>
                    <a:solidFill>
                      <a:srgbClr val="E10000"/>
                    </a:solidFill>
                  </a:tcPr>
                </a:tc>
                <a:tc>
                  <a:txBody>
                    <a:bodyPr/>
                    <a:lstStyle/>
                    <a:p>
                      <a:pPr algn="ctr">
                        <a:buClrTx/>
                        <a:buSzTx/>
                        <a:buFontTx/>
                        <a:buNone/>
                      </a:pPr>
                      <a:r>
                        <a:rPr lang="en-US" sz="900" b="1">
                          <a:solidFill>
                            <a:srgbClr val="FFFFFF"/>
                          </a:solidFill>
                          <a:latin typeface="微软雅黑" panose="020B0503020204020204" pitchFamily="34" charset="-122"/>
                          <a:ea typeface="微软雅黑" panose="020B0503020204020204" pitchFamily="34" charset="-122"/>
                          <a:cs typeface="等线" panose="02010600030101010101" charset="-122"/>
                        </a:rPr>
                        <a:t>比</a:t>
                      </a:r>
                      <a:r>
                        <a:rPr lang="zh-CN" altLang="en-US" sz="900" b="1">
                          <a:solidFill>
                            <a:srgbClr val="FFFFFF"/>
                          </a:solidFill>
                          <a:latin typeface="微软雅黑" panose="020B0503020204020204" pitchFamily="34" charset="-122"/>
                          <a:ea typeface="微软雅黑" panose="020B0503020204020204" pitchFamily="34" charset="-122"/>
                          <a:cs typeface="等线" panose="02010600030101010101" charset="-122"/>
                        </a:rPr>
                        <a:t>模</a:t>
                      </a:r>
                      <a:r>
                        <a:rPr lang="en-US" sz="900" b="1">
                          <a:solidFill>
                            <a:srgbClr val="FFFFFF"/>
                          </a:solidFill>
                          <a:latin typeface="微软雅黑" panose="020B0503020204020204" pitchFamily="34" charset="-122"/>
                          <a:ea typeface="微软雅黑" panose="020B0503020204020204" pitchFamily="34" charset="-122"/>
                          <a:cs typeface="等线" panose="02010600030101010101" charset="-122"/>
                        </a:rPr>
                        <a:t>度</a:t>
                      </a:r>
                      <a:r>
                        <a:rPr lang="en-US" sz="9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Gpa</a:t>
                      </a:r>
                      <a:r>
                        <a:rPr lang="en-US" sz="900" b="1" dirty="0">
                          <a:solidFill>
                            <a:srgbClr val="FFFFFF"/>
                          </a:solidFill>
                          <a:latin typeface="微软雅黑" panose="020B0503020204020204" pitchFamily="34" charset="-122"/>
                          <a:ea typeface="微软雅黑" panose="020B0503020204020204" pitchFamily="34" charset="-122"/>
                          <a:cs typeface="等线" panose="02010600030101010101" charset="-122"/>
                        </a:rPr>
                        <a:t>/(g/cm³)</a:t>
                      </a:r>
                    </a:p>
                  </a:txBody>
                  <a:tcPr marL="12700" marR="12700" marT="12700" anchor="ctr">
                    <a:lnL w="6350" cap="flat" cmpd="sng">
                      <a:noFill/>
                      <a:prstDash val="solid"/>
                      <a:headEnd type="none" w="med" len="med"/>
                      <a:tailEnd type="none" w="med" len="med"/>
                    </a:lnL>
                    <a:lnR w="6350" cap="flat" cmpd="sng">
                      <a:noFill/>
                      <a:prstDash val="solid"/>
                      <a:headEnd type="none" w="med" len="med"/>
                      <a:tailEnd type="none" w="med" len="med"/>
                    </a:lnR>
                    <a:lnT w="6350" cap="flat" cmpd="sng">
                      <a:noFill/>
                      <a:prstDash val="solid"/>
                      <a:headEnd type="none" w="med" len="med"/>
                      <a:tailEnd type="none" w="med" len="med"/>
                    </a:lnT>
                    <a:lnB cap="flat">
                      <a:noFill/>
                    </a:lnB>
                    <a:lnTlToBr>
                      <a:noFill/>
                    </a:lnTlToBr>
                    <a:lnBlToTr>
                      <a:noFill/>
                    </a:lnBlToTr>
                    <a:solidFill>
                      <a:srgbClr val="E10000"/>
                    </a:solidFill>
                  </a:tcPr>
                </a:tc>
                <a:tc>
                  <a:txBody>
                    <a:bodyPr/>
                    <a:lstStyle/>
                    <a:p>
                      <a:pPr algn="ctr">
                        <a:buClrTx/>
                        <a:buSzTx/>
                        <a:buFontTx/>
                        <a:buNone/>
                      </a:pPr>
                      <a:r>
                        <a:rPr lang="en-US" sz="9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比强度Mpa</a:t>
                      </a:r>
                      <a:r>
                        <a:rPr lang="en-US" sz="900" b="1" dirty="0">
                          <a:solidFill>
                            <a:srgbClr val="FFFFFF"/>
                          </a:solidFill>
                          <a:latin typeface="微软雅黑" panose="020B0503020204020204" pitchFamily="34" charset="-122"/>
                          <a:ea typeface="微软雅黑" panose="020B0503020204020204" pitchFamily="34" charset="-122"/>
                          <a:cs typeface="等线" panose="02010600030101010101" charset="-122"/>
                        </a:rPr>
                        <a:t>/(g/cm³)</a:t>
                      </a:r>
                    </a:p>
                  </a:txBody>
                  <a:tcPr marL="12700" marR="12700" marT="12700" anchor="ctr">
                    <a:lnL w="6350" cap="flat" cmpd="sng">
                      <a:noFill/>
                      <a:prstDash val="solid"/>
                      <a:headEnd type="none" w="med" len="med"/>
                      <a:tailEnd type="none" w="med" len="med"/>
                    </a:lnL>
                    <a:lnR w="6350" cap="flat" cmpd="sng">
                      <a:noFill/>
                      <a:prstDash val="solid"/>
                      <a:headEnd type="none" w="med" len="med"/>
                      <a:tailEnd type="none" w="med" len="med"/>
                    </a:lnR>
                    <a:lnT w="6350" cap="flat" cmpd="sng">
                      <a:noFill/>
                      <a:prstDash val="solid"/>
                      <a:headEnd type="none" w="med" len="med"/>
                      <a:tailEnd type="none" w="med" len="med"/>
                    </a:lnT>
                    <a:lnB cap="flat">
                      <a:noFill/>
                    </a:lnB>
                    <a:lnTlToBr>
                      <a:noFill/>
                    </a:lnTlToBr>
                    <a:lnBlToTr>
                      <a:noFill/>
                    </a:lnBlToTr>
                    <a:solidFill>
                      <a:srgbClr val="E10000"/>
                    </a:solidFill>
                  </a:tcPr>
                </a:tc>
                <a:extLst>
                  <a:ext uri="{0D108BD9-81ED-4DB2-BD59-A6C34878D82A}">
                    <a16:rowId xmlns:a16="http://schemas.microsoft.com/office/drawing/2014/main" val="10000"/>
                  </a:ext>
                </a:extLst>
              </a:tr>
              <a:tr h="233183">
                <a:tc gridSpan="2">
                  <a:txBody>
                    <a:bodyPr/>
                    <a:lstStyle/>
                    <a:p>
                      <a:pPr indent="0" algn="ctr">
                        <a:buNone/>
                      </a:pPr>
                      <a:r>
                        <a:rPr lang="en-US" sz="900" b="0" dirty="0" err="1">
                          <a:solidFill>
                            <a:srgbClr val="000000"/>
                          </a:solidFill>
                          <a:latin typeface="微软雅黑" panose="020B0503020204020204" pitchFamily="34" charset="-122"/>
                          <a:ea typeface="微软雅黑" panose="020B0503020204020204" pitchFamily="34" charset="-122"/>
                        </a:rPr>
                        <a:t>钢（结构用</a:t>
                      </a:r>
                      <a:r>
                        <a:rPr lang="en-US" sz="900" b="0" dirty="0">
                          <a:solidFill>
                            <a:srgbClr val="000000"/>
                          </a:solidFill>
                          <a:latin typeface="微软雅黑" panose="020B0503020204020204" pitchFamily="34" charset="-122"/>
                          <a:ea typeface="微软雅黑" panose="020B0503020204020204" pitchFamily="34" charset="-122"/>
                        </a:rPr>
                        <a:t>）</a:t>
                      </a:r>
                      <a:endParaRPr lang="en-US" altLang="en-US" sz="9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cap="flat">
                      <a:noFill/>
                    </a:lnT>
                    <a:lnB w="12700" cap="flat" cmpd="sng">
                      <a:solidFill>
                        <a:srgbClr val="000000"/>
                      </a:solidFill>
                      <a:prstDash val="solid"/>
                      <a:headEnd type="none" w="med" len="med"/>
                      <a:tailEnd type="none" w="med" len="med"/>
                    </a:lnB>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206</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1200</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7.8</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26</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153</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cap="flat">
                      <a:noFill/>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3183">
                <a:tc gridSpan="2">
                  <a:txBody>
                    <a:bodyPr/>
                    <a:lstStyle/>
                    <a:p>
                      <a:pPr indent="0" algn="ctr">
                        <a:buNone/>
                      </a:pPr>
                      <a:r>
                        <a:rPr lang="en-US" sz="900" b="0" dirty="0" err="1">
                          <a:solidFill>
                            <a:srgbClr val="000000"/>
                          </a:solidFill>
                          <a:latin typeface="微软雅黑" panose="020B0503020204020204" pitchFamily="34" charset="-122"/>
                          <a:ea typeface="微软雅黑" panose="020B0503020204020204" pitchFamily="34" charset="-122"/>
                        </a:rPr>
                        <a:t>铝合金</a:t>
                      </a:r>
                      <a:endParaRPr lang="en-US" altLang="en-US" sz="9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72</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420</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2.8</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26</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151</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3798">
                <a:tc gridSpan="2">
                  <a:txBody>
                    <a:bodyPr/>
                    <a:lstStyle/>
                    <a:p>
                      <a:pPr indent="0" algn="ctr">
                        <a:buNone/>
                      </a:pPr>
                      <a:r>
                        <a:rPr lang="en-US" sz="900" b="0" dirty="0" err="1">
                          <a:solidFill>
                            <a:srgbClr val="000000"/>
                          </a:solidFill>
                          <a:latin typeface="微软雅黑" panose="020B0503020204020204" pitchFamily="34" charset="-122"/>
                          <a:ea typeface="微软雅黑" panose="020B0503020204020204" pitchFamily="34" charset="-122"/>
                        </a:rPr>
                        <a:t>钛合金</a:t>
                      </a:r>
                      <a:endParaRPr lang="en-US" altLang="en-US" sz="9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117</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1000</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4.5</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26</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222</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3183">
                <a:tc gridSpan="2">
                  <a:txBody>
                    <a:bodyPr/>
                    <a:lstStyle/>
                    <a:p>
                      <a:pPr indent="0" algn="ctr">
                        <a:buNone/>
                      </a:pPr>
                      <a:r>
                        <a:rPr lang="en-US" sz="900" b="0" dirty="0" err="1">
                          <a:solidFill>
                            <a:srgbClr val="000000"/>
                          </a:solidFill>
                          <a:latin typeface="微软雅黑" panose="020B0503020204020204" pitchFamily="34" charset="-122"/>
                          <a:ea typeface="微软雅黑" panose="020B0503020204020204" pitchFamily="34" charset="-122"/>
                        </a:rPr>
                        <a:t>镁合金</a:t>
                      </a:r>
                      <a:endParaRPr lang="en-US" altLang="en-US" sz="9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45</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220</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1.8</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25</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123</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183">
                <a:tc gridSpan="2">
                  <a:txBody>
                    <a:bodyPr/>
                    <a:lstStyle/>
                    <a:p>
                      <a:pPr indent="0" algn="ctr">
                        <a:buNone/>
                      </a:pPr>
                      <a:r>
                        <a:rPr lang="en-US" sz="900" b="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ABS塑料</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23</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40</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1</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23</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40</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4412">
                <a:tc rowSpan="2">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rPr>
                        <a:t>玻璃纤维</a:t>
                      </a:r>
                      <a:endParaRPr lang="en-US"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err="1">
                          <a:solidFill>
                            <a:srgbClr val="000000"/>
                          </a:solidFill>
                          <a:latin typeface="微软雅黑" panose="020B0503020204020204" pitchFamily="34" charset="-122"/>
                          <a:ea typeface="微软雅黑" panose="020B0503020204020204" pitchFamily="34" charset="-122"/>
                        </a:rPr>
                        <a:t>单向板</a:t>
                      </a:r>
                      <a:endParaRPr lang="en-US" altLang="en-US" sz="9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48</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1245</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24</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623</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3183">
                <a:tc vMerge="1">
                  <a:txBody>
                    <a:bodyPr/>
                    <a:lstStyle/>
                    <a:p>
                      <a:endParaRPr lang="zh-CN"/>
                    </a:p>
                  </a:txBody>
                  <a:tcPr>
                    <a:lnB w="12700" cap="flat" cmpd="sng">
                      <a:solidFill>
                        <a:srgbClr val="000000"/>
                      </a:solidFill>
                      <a:prstDash val="solid"/>
                      <a:headEnd type="none" w="med" len="med"/>
                      <a:tailEnd type="none" w="med" len="med"/>
                    </a:lnB>
                  </a:tcPr>
                </a:tc>
                <a:tc>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rPr>
                        <a:t>织物</a:t>
                      </a:r>
                      <a:endParaRPr lang="en-US"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22</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550</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11</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275</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3183">
                <a:tc rowSpan="2">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rPr>
                        <a:t>高强玻璃纤维</a:t>
                      </a:r>
                      <a:endParaRPr lang="en-US"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rPr>
                        <a:t>单向板</a:t>
                      </a:r>
                      <a:endParaRPr lang="en-US"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56</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1795</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28</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898</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3183">
                <a:tc vMerge="1">
                  <a:txBody>
                    <a:bodyPr/>
                    <a:lstStyle/>
                    <a:p>
                      <a:endParaRPr lang="zh-CN"/>
                    </a:p>
                  </a:txBody>
                  <a:tcPr>
                    <a:lnB w="12700" cap="flat" cmpd="sng">
                      <a:solidFill>
                        <a:srgbClr val="000000"/>
                      </a:solidFill>
                      <a:prstDash val="solid"/>
                      <a:headEnd type="none" w="med" len="med"/>
                      <a:tailEnd type="none" w="med" len="med"/>
                    </a:lnB>
                  </a:tcPr>
                </a:tc>
                <a:tc>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rPr>
                        <a:t>织物</a:t>
                      </a:r>
                      <a:endParaRPr lang="en-US"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26</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820</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13</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410</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4412">
                <a:tc rowSpan="2">
                  <a:txBody>
                    <a:bodyPr/>
                    <a:lstStyle/>
                    <a:p>
                      <a:pPr indent="0" algn="ctr">
                        <a:buNone/>
                      </a:pPr>
                      <a:r>
                        <a:rPr lang="en-US" sz="900" b="1">
                          <a:solidFill>
                            <a:srgbClr val="000000"/>
                          </a:solidFill>
                          <a:latin typeface="微软雅黑" panose="020B0503020204020204" pitchFamily="34" charset="-122"/>
                          <a:ea typeface="微软雅黑" panose="020B0503020204020204" pitchFamily="34" charset="-122"/>
                          <a:cs typeface="Arial" panose="020B0604020202020204" pitchFamily="34" charset="0"/>
                        </a:rPr>
                        <a:t>T300碳纤维</a:t>
                      </a:r>
                      <a:endParaRPr lang="en-US" altLang="en-US" sz="9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ea typeface="微软雅黑" panose="020B0503020204020204" pitchFamily="34" charset="-122"/>
                        </a:rPr>
                        <a:t>单向板</a:t>
                      </a:r>
                      <a:endParaRPr lang="en-US" altLang="en-US" sz="900" b="1">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dirty="0">
                          <a:solidFill>
                            <a:srgbClr val="FF0000"/>
                          </a:solidFill>
                          <a:latin typeface="Arial" panose="020B0604020202020204" pitchFamily="34" charset="0"/>
                          <a:ea typeface="华文细黑" panose="02010600040101010101" pitchFamily="2" charset="-122"/>
                          <a:cs typeface="Arial" panose="020B0604020202020204" pitchFamily="34" charset="0"/>
                        </a:rPr>
                        <a:t>130</a:t>
                      </a:r>
                      <a:endParaRPr lang="en-US" altLang="en-US" sz="900" b="1" dirty="0">
                        <a:solidFill>
                          <a:srgbClr val="FF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dirty="0">
                          <a:solidFill>
                            <a:srgbClr val="FF0000"/>
                          </a:solidFill>
                          <a:latin typeface="Arial" panose="020B0604020202020204" pitchFamily="34" charset="0"/>
                          <a:ea typeface="华文细黑" panose="02010600040101010101" pitchFamily="2" charset="-122"/>
                          <a:cs typeface="Arial" panose="020B0604020202020204" pitchFamily="34" charset="0"/>
                        </a:rPr>
                        <a:t>1760</a:t>
                      </a:r>
                      <a:endParaRPr lang="en-US" altLang="en-US" sz="900" b="1" dirty="0">
                        <a:solidFill>
                          <a:srgbClr val="FF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FF0000"/>
                          </a:solidFill>
                          <a:latin typeface="Arial" panose="020B0604020202020204" pitchFamily="34" charset="0"/>
                          <a:ea typeface="华文细黑" panose="02010600040101010101" pitchFamily="2" charset="-122"/>
                          <a:cs typeface="Arial" panose="020B0604020202020204" pitchFamily="34" charset="0"/>
                        </a:rPr>
                        <a:t>1.6</a:t>
                      </a:r>
                      <a:endParaRPr lang="en-US" altLang="en-US" sz="900" b="1">
                        <a:solidFill>
                          <a:srgbClr val="FF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FF0000"/>
                          </a:solidFill>
                          <a:latin typeface="Arial" panose="020B0604020202020204" pitchFamily="34" charset="0"/>
                          <a:ea typeface="华文细黑" panose="02010600040101010101" pitchFamily="2" charset="-122"/>
                          <a:cs typeface="Arial" panose="020B0604020202020204" pitchFamily="34" charset="0"/>
                        </a:rPr>
                        <a:t>81</a:t>
                      </a:r>
                      <a:endParaRPr lang="en-US" altLang="en-US" sz="900" b="1">
                        <a:solidFill>
                          <a:srgbClr val="FF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FF0000"/>
                          </a:solidFill>
                          <a:latin typeface="Arial" panose="020B0604020202020204" pitchFamily="34" charset="0"/>
                          <a:ea typeface="华文细黑" panose="02010600040101010101" pitchFamily="2" charset="-122"/>
                          <a:cs typeface="Arial" panose="020B0604020202020204" pitchFamily="34" charset="0"/>
                        </a:rPr>
                        <a:t>1100</a:t>
                      </a:r>
                      <a:endParaRPr lang="en-US" altLang="en-US" sz="900" b="1">
                        <a:solidFill>
                          <a:srgbClr val="FF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33183">
                <a:tc vMerge="1">
                  <a:txBody>
                    <a:bodyPr/>
                    <a:lstStyle/>
                    <a:p>
                      <a:endParaRPr lang="zh-CN"/>
                    </a:p>
                  </a:txBody>
                  <a:tcPr>
                    <a:lnB w="12700" cap="flat" cmpd="sng">
                      <a:solidFill>
                        <a:srgbClr val="000000"/>
                      </a:solidFill>
                      <a:prstDash val="solid"/>
                      <a:headEnd type="none" w="med" len="med"/>
                      <a:tailEnd type="none" w="med" len="med"/>
                    </a:lnB>
                  </a:tcPr>
                </a:tc>
                <a:tc>
                  <a:txBody>
                    <a:bodyPr/>
                    <a:lstStyle/>
                    <a:p>
                      <a:pPr indent="0" algn="ctr">
                        <a:buNone/>
                      </a:pPr>
                      <a:r>
                        <a:rPr lang="en-US" sz="900" b="1">
                          <a:solidFill>
                            <a:srgbClr val="000000"/>
                          </a:solidFill>
                          <a:latin typeface="微软雅黑" panose="020B0503020204020204" pitchFamily="34" charset="-122"/>
                          <a:ea typeface="微软雅黑" panose="020B0503020204020204" pitchFamily="34" charset="-122"/>
                        </a:rPr>
                        <a:t>织物</a:t>
                      </a:r>
                      <a:endParaRPr lang="en-US" altLang="en-US" sz="900" b="1">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FF0000"/>
                          </a:solidFill>
                          <a:latin typeface="Arial" panose="020B0604020202020204" pitchFamily="34" charset="0"/>
                          <a:ea typeface="华文细黑" panose="02010600040101010101" pitchFamily="2" charset="-122"/>
                          <a:cs typeface="Arial" panose="020B0604020202020204" pitchFamily="34" charset="0"/>
                        </a:rPr>
                        <a:t>60</a:t>
                      </a:r>
                      <a:endParaRPr lang="en-US" altLang="en-US" sz="900" b="1">
                        <a:solidFill>
                          <a:srgbClr val="FF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FF0000"/>
                          </a:solidFill>
                          <a:latin typeface="Arial" panose="020B0604020202020204" pitchFamily="34" charset="0"/>
                          <a:ea typeface="华文细黑" panose="02010600040101010101" pitchFamily="2" charset="-122"/>
                          <a:cs typeface="Arial" panose="020B0604020202020204" pitchFamily="34" charset="0"/>
                        </a:rPr>
                        <a:t>810</a:t>
                      </a:r>
                      <a:endParaRPr lang="en-US" altLang="en-US" sz="900" b="1">
                        <a:solidFill>
                          <a:srgbClr val="FF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dirty="0">
                          <a:solidFill>
                            <a:srgbClr val="FF0000"/>
                          </a:solidFill>
                          <a:latin typeface="Arial" panose="020B0604020202020204" pitchFamily="34" charset="0"/>
                          <a:ea typeface="华文细黑" panose="02010600040101010101" pitchFamily="2" charset="-122"/>
                          <a:cs typeface="Arial" panose="020B0604020202020204" pitchFamily="34" charset="0"/>
                        </a:rPr>
                        <a:t>1.6</a:t>
                      </a:r>
                      <a:endParaRPr lang="en-US" altLang="en-US" sz="900" b="1" dirty="0">
                        <a:solidFill>
                          <a:srgbClr val="FF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FF0000"/>
                          </a:solidFill>
                          <a:latin typeface="Arial" panose="020B0604020202020204" pitchFamily="34" charset="0"/>
                          <a:ea typeface="华文细黑" panose="02010600040101010101" pitchFamily="2" charset="-122"/>
                          <a:cs typeface="Arial" panose="020B0604020202020204" pitchFamily="34" charset="0"/>
                        </a:rPr>
                        <a:t>38</a:t>
                      </a:r>
                      <a:endParaRPr lang="en-US" altLang="en-US" sz="900" b="1">
                        <a:solidFill>
                          <a:srgbClr val="FF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dirty="0">
                          <a:solidFill>
                            <a:srgbClr val="FF0000"/>
                          </a:solidFill>
                          <a:latin typeface="Arial" panose="020B0604020202020204" pitchFamily="34" charset="0"/>
                          <a:ea typeface="华文细黑" panose="02010600040101010101" pitchFamily="2" charset="-122"/>
                          <a:cs typeface="Arial" panose="020B0604020202020204" pitchFamily="34" charset="0"/>
                        </a:rPr>
                        <a:t>506</a:t>
                      </a:r>
                      <a:endParaRPr lang="en-US" altLang="en-US" sz="900" b="1" dirty="0">
                        <a:solidFill>
                          <a:srgbClr val="FF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33183">
                <a:tc rowSpan="2">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rPr>
                        <a:t>T700碳纤维</a:t>
                      </a:r>
                      <a:endParaRPr lang="en-US" altLang="en-US" sz="900" b="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rPr>
                        <a:t>单向板</a:t>
                      </a:r>
                      <a:endParaRPr lang="en-US"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130</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2100</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1.6</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81</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1310</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33798">
                <a:tc vMerge="1">
                  <a:txBody>
                    <a:bodyPr/>
                    <a:lstStyle/>
                    <a:p>
                      <a:endParaRPr lang="zh-CN"/>
                    </a:p>
                  </a:txBody>
                  <a:tcPr>
                    <a:lnB w="12700" cap="flat" cmpd="sng">
                      <a:solidFill>
                        <a:srgbClr val="000000"/>
                      </a:solidFill>
                      <a:prstDash val="solid"/>
                      <a:headEnd type="none" w="med" len="med"/>
                      <a:tailEnd type="none" w="med" len="med"/>
                    </a:lnB>
                  </a:tcPr>
                </a:tc>
                <a:tc>
                  <a:txBody>
                    <a:bodyPr/>
                    <a:lstStyle/>
                    <a:p>
                      <a:pPr indent="0" algn="ctr">
                        <a:buNone/>
                      </a:pPr>
                      <a:r>
                        <a:rPr lang="en-US" sz="900" b="0">
                          <a:solidFill>
                            <a:srgbClr val="000000"/>
                          </a:solidFill>
                          <a:latin typeface="微软雅黑" panose="020B0503020204020204" pitchFamily="34" charset="-122"/>
                          <a:ea typeface="微软雅黑" panose="020B0503020204020204" pitchFamily="34" charset="-122"/>
                        </a:rPr>
                        <a:t>织物</a:t>
                      </a:r>
                      <a:endParaRPr lang="en-US" altLang="en-US" sz="9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60</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1010</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1.6</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38</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631</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34412">
                <a:tc rowSpan="2">
                  <a:txBody>
                    <a:bodyPr/>
                    <a:lstStyle/>
                    <a:p>
                      <a:pPr indent="0" algn="ctr">
                        <a:buNone/>
                      </a:pPr>
                      <a:r>
                        <a:rPr 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T800碳纤维</a:t>
                      </a:r>
                      <a:endParaRPr lang="en-US" altLang="en-US" sz="9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err="1">
                          <a:solidFill>
                            <a:srgbClr val="000000"/>
                          </a:solidFill>
                          <a:latin typeface="微软雅黑" panose="020B0503020204020204" pitchFamily="34" charset="-122"/>
                          <a:ea typeface="微软雅黑" panose="020B0503020204020204" pitchFamily="34" charset="-122"/>
                        </a:rPr>
                        <a:t>单向板</a:t>
                      </a:r>
                      <a:endParaRPr lang="en-US" altLang="en-US" sz="9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154</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2950</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1.6</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96</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1814</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33183">
                <a:tc vMerge="1">
                  <a:txBody>
                    <a:bodyPr/>
                    <a:lstStyle/>
                    <a:p>
                      <a:endParaRPr lang="zh-CN"/>
                    </a:p>
                  </a:txBody>
                  <a:tcPr>
                    <a:lnB w="12700" cap="flat" cmpd="sng">
                      <a:solidFill>
                        <a:srgbClr val="000000"/>
                      </a:solidFill>
                      <a:prstDash val="solid"/>
                      <a:headEnd type="none" w="med" len="med"/>
                      <a:tailEnd type="none" w="med" len="med"/>
                    </a:lnB>
                  </a:tcPr>
                </a:tc>
                <a:tc>
                  <a:txBody>
                    <a:bodyPr/>
                    <a:lstStyle/>
                    <a:p>
                      <a:pPr indent="0" algn="ctr">
                        <a:buNone/>
                      </a:pPr>
                      <a:r>
                        <a:rPr lang="en-US" sz="900" b="0" dirty="0" err="1">
                          <a:solidFill>
                            <a:srgbClr val="000000"/>
                          </a:solidFill>
                          <a:latin typeface="微软雅黑" panose="020B0503020204020204" pitchFamily="34" charset="-122"/>
                          <a:ea typeface="微软雅黑" panose="020B0503020204020204" pitchFamily="34" charset="-122"/>
                        </a:rPr>
                        <a:t>织物</a:t>
                      </a:r>
                      <a:endParaRPr lang="en-US" altLang="en-US" sz="9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Arial" panose="020B0604020202020204" pitchFamily="34" charset="0"/>
                          <a:ea typeface="华文细黑" panose="02010600040101010101" pitchFamily="2" charset="-122"/>
                          <a:cs typeface="Arial" panose="020B0604020202020204" pitchFamily="34" charset="0"/>
                        </a:rPr>
                        <a:t>71</a:t>
                      </a:r>
                      <a:endParaRPr lang="en-US" altLang="en-US" sz="900" b="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1360</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1.6</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44</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rPr>
                        <a:t>850</a:t>
                      </a:r>
                      <a:endParaRPr lang="en-US" altLang="en-US" sz="900" b="0" dirty="0">
                        <a:solidFill>
                          <a:srgbClr val="000000"/>
                        </a:solidFill>
                        <a:latin typeface="Arial" panose="020B0604020202020204" pitchFamily="34" charset="0"/>
                        <a:ea typeface="华文细黑" panose="02010600040101010101" pitchFamily="2" charset="-122"/>
                        <a:cs typeface="Arial" panose="020B0604020202020204" pitchFamily="34" charset="0"/>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graphicFrame>
        <p:nvGraphicFramePr>
          <p:cNvPr id="6" name="表格 5"/>
          <p:cNvGraphicFramePr/>
          <p:nvPr>
            <p:custDataLst>
              <p:tags r:id="rId2"/>
            </p:custDataLst>
            <p:extLst>
              <p:ext uri="{D42A27DB-BD31-4B8C-83A1-F6EECF244321}">
                <p14:modId xmlns:p14="http://schemas.microsoft.com/office/powerpoint/2010/main" val="1374061562"/>
              </p:ext>
            </p:extLst>
          </p:nvPr>
        </p:nvGraphicFramePr>
        <p:xfrm>
          <a:off x="6448145" y="2318539"/>
          <a:ext cx="5024988" cy="3917353"/>
        </p:xfrm>
        <a:graphic>
          <a:graphicData uri="http://schemas.openxmlformats.org/drawingml/2006/table">
            <a:tbl>
              <a:tblPr firstRow="1" bandRow="1">
                <a:tableStyleId>{5940675A-B579-460E-94D1-54222C63F5DA}</a:tableStyleId>
              </a:tblPr>
              <a:tblGrid>
                <a:gridCol w="1519313">
                  <a:extLst>
                    <a:ext uri="{9D8B030D-6E8A-4147-A177-3AD203B41FA5}">
                      <a16:colId xmlns:a16="http://schemas.microsoft.com/office/drawing/2014/main" val="20000"/>
                    </a:ext>
                  </a:extLst>
                </a:gridCol>
                <a:gridCol w="3505675">
                  <a:extLst>
                    <a:ext uri="{9D8B030D-6E8A-4147-A177-3AD203B41FA5}">
                      <a16:colId xmlns:a16="http://schemas.microsoft.com/office/drawing/2014/main" val="20001"/>
                    </a:ext>
                  </a:extLst>
                </a:gridCol>
              </a:tblGrid>
              <a:tr h="349151">
                <a:tc>
                  <a:txBody>
                    <a:bodyPr/>
                    <a:lstStyle/>
                    <a:p>
                      <a:pPr indent="0" algn="ctr">
                        <a:buNone/>
                      </a:pPr>
                      <a:r>
                        <a:rPr lang="en-US" sz="10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性能特点</a:t>
                      </a:r>
                      <a:endParaRPr lang="en-US" altLang="en-US" sz="1000" b="1" dirty="0">
                        <a:solidFill>
                          <a:srgbClr val="FFFFFF"/>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lnL>
                      <a:noFill/>
                    </a:lnL>
                    <a:lnR>
                      <a:noFill/>
                    </a:lnR>
                    <a:lnT cap="flat">
                      <a:noFill/>
                    </a:lnT>
                    <a:lnB cap="flat">
                      <a:noFill/>
                    </a:lnB>
                    <a:lnTlToBr>
                      <a:noFill/>
                    </a:lnTlToBr>
                    <a:lnBlToTr>
                      <a:noFill/>
                    </a:lnBlToTr>
                    <a:solidFill>
                      <a:srgbClr val="E10000"/>
                    </a:solidFill>
                  </a:tcPr>
                </a:tc>
                <a:tc>
                  <a:txBody>
                    <a:bodyPr/>
                    <a:lstStyle/>
                    <a:p>
                      <a:pPr indent="0" algn="ctr">
                        <a:buNone/>
                      </a:pPr>
                      <a:r>
                        <a:rPr lang="en-US" sz="1000" b="1" dirty="0" err="1">
                          <a:solidFill>
                            <a:srgbClr val="FFFFFF"/>
                          </a:solidFill>
                          <a:latin typeface="微软雅黑" panose="020B0503020204020204" pitchFamily="34" charset="-122"/>
                          <a:ea typeface="微软雅黑" panose="020B0503020204020204" pitchFamily="34" charset="-122"/>
                          <a:cs typeface="等线" panose="02010600030101010101" charset="-122"/>
                        </a:rPr>
                        <a:t>说明</a:t>
                      </a:r>
                      <a:endParaRPr lang="en-US" altLang="en-US" sz="1000" b="1" dirty="0">
                        <a:solidFill>
                          <a:srgbClr val="FFFFFF"/>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lnL>
                      <a:noFill/>
                    </a:lnL>
                    <a:lnR cap="flat">
                      <a:noFill/>
                    </a:lnR>
                    <a:lnT cap="flat">
                      <a:noFill/>
                    </a:lnT>
                    <a:lnB cap="flat">
                      <a:noFill/>
                    </a:lnB>
                    <a:lnTlToBr>
                      <a:noFill/>
                    </a:lnTlToBr>
                    <a:lnBlToTr>
                      <a:noFill/>
                    </a:lnBlToTr>
                    <a:solidFill>
                      <a:srgbClr val="E10000"/>
                    </a:solidFill>
                  </a:tcPr>
                </a:tc>
                <a:extLst>
                  <a:ext uri="{0D108BD9-81ED-4DB2-BD59-A6C34878D82A}">
                    <a16:rowId xmlns:a16="http://schemas.microsoft.com/office/drawing/2014/main" val="10000"/>
                  </a:ext>
                </a:extLst>
              </a:tr>
              <a:tr h="436425">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强度高</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0" marR="0" marT="0" marB="0"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抗拉强度在</a:t>
                      </a:r>
                      <a:r>
                        <a:rPr lang="en-US" sz="1000" b="0" kern="1200" dirty="0">
                          <a:solidFill>
                            <a:srgbClr val="000000"/>
                          </a:solidFill>
                          <a:latin typeface="微软雅黑" panose="020B0503020204020204" pitchFamily="34" charset="-122"/>
                          <a:ea typeface="微软雅黑" panose="020B0503020204020204" pitchFamily="34" charset="-122"/>
                          <a:cs typeface="+mn-cs"/>
                        </a:rPr>
                        <a:t> 3,500MPa </a:t>
                      </a:r>
                      <a:r>
                        <a:rPr lang="en-US" sz="1000" b="0" kern="1200" dirty="0" err="1">
                          <a:solidFill>
                            <a:srgbClr val="000000"/>
                          </a:solidFill>
                          <a:latin typeface="微软雅黑" panose="020B0503020204020204" pitchFamily="34" charset="-122"/>
                          <a:ea typeface="微软雅黑" panose="020B0503020204020204" pitchFamily="34" charset="-122"/>
                          <a:cs typeface="+mn-cs"/>
                        </a:rPr>
                        <a:t>以上</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0" marR="0" marT="0" marB="0" anchor="ctr">
                    <a:lnL>
                      <a:noFill/>
                    </a:lnL>
                    <a:lnR cap="flat">
                      <a:noFill/>
                    </a:lnR>
                    <a:lnT cap="flat">
                      <a:noFill/>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7006">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模量高</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弹性模量在</a:t>
                      </a:r>
                      <a:r>
                        <a:rPr lang="en-US" sz="1000" b="0" kern="1200" dirty="0">
                          <a:solidFill>
                            <a:srgbClr val="000000"/>
                          </a:solidFill>
                          <a:latin typeface="微软雅黑" panose="020B0503020204020204" pitchFamily="34" charset="-122"/>
                          <a:ea typeface="微软雅黑" panose="020B0503020204020204" pitchFamily="34" charset="-122"/>
                          <a:cs typeface="+mn-cs"/>
                        </a:rPr>
                        <a:t> 230GPa </a:t>
                      </a:r>
                      <a:r>
                        <a:rPr lang="en-US" sz="1000" b="0" kern="1200" dirty="0" err="1">
                          <a:solidFill>
                            <a:srgbClr val="000000"/>
                          </a:solidFill>
                          <a:latin typeface="微软雅黑" panose="020B0503020204020204" pitchFamily="34" charset="-122"/>
                          <a:ea typeface="微软雅黑" panose="020B0503020204020204" pitchFamily="34" charset="-122"/>
                          <a:cs typeface="+mn-cs"/>
                        </a:rPr>
                        <a:t>以上</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6425">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密度小</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密度是钢的</a:t>
                      </a:r>
                      <a:r>
                        <a:rPr lang="en-US" sz="1000" b="0" kern="1200" dirty="0">
                          <a:solidFill>
                            <a:srgbClr val="000000"/>
                          </a:solidFill>
                          <a:latin typeface="微软雅黑" panose="020B0503020204020204" pitchFamily="34" charset="-122"/>
                          <a:ea typeface="微软雅黑" panose="020B0503020204020204" pitchFamily="34" charset="-122"/>
                          <a:cs typeface="+mn-cs"/>
                        </a:rPr>
                        <a:t> 1/4，是铝合金的 1/2</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425">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比强度高</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defTabSz="914400" rtl="0" eaLnBrk="1" latinLnBrk="0" hangingPunct="1">
                        <a:buNone/>
                      </a:pPr>
                      <a:r>
                        <a:rPr lang="en-US" sz="1000" b="1" kern="1200" dirty="0">
                          <a:solidFill>
                            <a:srgbClr val="E30613"/>
                          </a:solidFill>
                          <a:latin typeface="微软雅黑" panose="020B0503020204020204" pitchFamily="34" charset="-122"/>
                          <a:ea typeface="微软雅黑" panose="020B0503020204020204" pitchFamily="34" charset="-122"/>
                          <a:cs typeface="+mn-cs"/>
                        </a:rPr>
                        <a:t>比强度比钢大 16 </a:t>
                      </a:r>
                      <a:r>
                        <a:rPr lang="en-US" sz="1000" b="1" kern="1200" dirty="0" err="1">
                          <a:solidFill>
                            <a:srgbClr val="E30613"/>
                          </a:solidFill>
                          <a:latin typeface="微软雅黑" panose="020B0503020204020204" pitchFamily="34" charset="-122"/>
                          <a:ea typeface="微软雅黑" panose="020B0503020204020204" pitchFamily="34" charset="-122"/>
                          <a:cs typeface="+mn-cs"/>
                        </a:rPr>
                        <a:t>倍，比铝合金大</a:t>
                      </a:r>
                      <a:r>
                        <a:rPr lang="en-US" sz="1000" b="1" kern="1200" dirty="0">
                          <a:solidFill>
                            <a:srgbClr val="E30613"/>
                          </a:solidFill>
                          <a:latin typeface="微软雅黑" panose="020B0503020204020204" pitchFamily="34" charset="-122"/>
                          <a:ea typeface="微软雅黑" panose="020B0503020204020204" pitchFamily="34" charset="-122"/>
                          <a:cs typeface="+mn-cs"/>
                        </a:rPr>
                        <a:t> 12 倍</a:t>
                      </a:r>
                      <a:endParaRPr lang="en-US" altLang="en-US" sz="1000" b="1" kern="1200" dirty="0">
                        <a:solidFill>
                          <a:srgbClr val="E30613"/>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5841">
                <a:tc>
                  <a:txBody>
                    <a:bodyPr/>
                    <a:lstStyle/>
                    <a:p>
                      <a:pPr marL="0" indent="0" algn="ctr" defTabSz="914400" rtl="0" eaLnBrk="1" latinLnBrk="0" hangingPunct="1">
                        <a:buNone/>
                      </a:pPr>
                      <a:r>
                        <a:rPr lang="en-US" sz="1000" b="0" kern="1200">
                          <a:solidFill>
                            <a:srgbClr val="000000"/>
                          </a:solidFill>
                          <a:latin typeface="微软雅黑" panose="020B0503020204020204" pitchFamily="34" charset="-122"/>
                          <a:ea typeface="微软雅黑" panose="020B0503020204020204" pitchFamily="34" charset="-122"/>
                          <a:cs typeface="+mn-cs"/>
                        </a:rPr>
                        <a:t>耐超高温</a:t>
                      </a:r>
                      <a:endParaRPr lang="en-US" altLang="en-US" sz="1000" b="0" kern="120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在非氧化气氛条件下，可在</a:t>
                      </a:r>
                      <a:r>
                        <a:rPr lang="en-US" sz="1000" b="0" kern="1200" dirty="0">
                          <a:solidFill>
                            <a:srgbClr val="000000"/>
                          </a:solidFill>
                          <a:latin typeface="微软雅黑" panose="020B0503020204020204" pitchFamily="34" charset="-122"/>
                          <a:ea typeface="微软雅黑" panose="020B0503020204020204" pitchFamily="34" charset="-122"/>
                          <a:cs typeface="+mn-cs"/>
                        </a:rPr>
                        <a:t> 2,000℃时使用，在 3,000℃的高温下不熔融软化</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7587">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耐低温</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defTabSz="914400" rtl="0" eaLnBrk="1" latinLnBrk="0" hangingPunct="1">
                        <a:buNone/>
                      </a:pPr>
                      <a:r>
                        <a:rPr lang="en-US" sz="1000" b="0" kern="1200" dirty="0">
                          <a:solidFill>
                            <a:srgbClr val="000000"/>
                          </a:solidFill>
                          <a:latin typeface="微软雅黑" panose="020B0503020204020204" pitchFamily="34" charset="-122"/>
                          <a:ea typeface="微软雅黑" panose="020B0503020204020204" pitchFamily="34" charset="-122"/>
                          <a:cs typeface="+mn-cs"/>
                        </a:rPr>
                        <a:t>在-180℃低温下，钢铁变得比玻璃脆，而碳纤维依旧具有弹性</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2652">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耐酸、耐油、耐腐蚀</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能耐浓盐酸、磷酸等介质侵蚀，其耐腐蚀性能超过黄金和铂金，同时拥有较好的耐油、耐腐蚀性能</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5841">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热膨胀系数小，导热系数大</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defTabSz="914400" rtl="0" eaLnBrk="1" latinLnBrk="0" hangingPunct="1">
                        <a:buNone/>
                      </a:pPr>
                      <a:r>
                        <a:rPr lang="en-US" sz="1000" b="0" kern="1200" dirty="0" err="1">
                          <a:solidFill>
                            <a:srgbClr val="000000"/>
                          </a:solidFill>
                          <a:latin typeface="微软雅黑" panose="020B0503020204020204" pitchFamily="34" charset="-122"/>
                          <a:ea typeface="微软雅黑" panose="020B0503020204020204" pitchFamily="34" charset="-122"/>
                          <a:cs typeface="+mn-cs"/>
                        </a:rPr>
                        <a:t>可以耐急冷急热，即使从</a:t>
                      </a:r>
                      <a:r>
                        <a:rPr lang="en-US" sz="1000" b="0" kern="1200" dirty="0">
                          <a:solidFill>
                            <a:srgbClr val="000000"/>
                          </a:solidFill>
                          <a:latin typeface="微软雅黑" panose="020B0503020204020204" pitchFamily="34" charset="-122"/>
                          <a:ea typeface="微软雅黑" panose="020B0503020204020204" pitchFamily="34" charset="-122"/>
                          <a:cs typeface="+mn-cs"/>
                        </a:rPr>
                        <a:t> 3,000℃的高温突然降到室温也不会炸裂</a:t>
                      </a:r>
                      <a:endParaRPr lang="en-US" altLang="en-US" sz="1000" b="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2" name="文本框 11"/>
          <p:cNvSpPr txBox="1"/>
          <p:nvPr/>
        </p:nvSpPr>
        <p:spPr>
          <a:xfrm>
            <a:off x="1861802" y="2047072"/>
            <a:ext cx="2385016" cy="276999"/>
          </a:xfrm>
          <a:prstGeom prst="rect">
            <a:avLst/>
          </a:prstGeom>
          <a:noFill/>
          <a:ln w="9525">
            <a:noFill/>
          </a:ln>
        </p:spPr>
        <p:txBody>
          <a:bodyPr wrap="square">
            <a:spAutoFit/>
          </a:bodyPr>
          <a:lstStyle/>
          <a:p>
            <a:pPr indent="0" algn="ct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碳纤维与其他材料性能对比</a:t>
            </a:r>
          </a:p>
        </p:txBody>
      </p:sp>
      <p:sp>
        <p:nvSpPr>
          <p:cNvPr id="13" name="文本框 12"/>
          <p:cNvSpPr txBox="1"/>
          <p:nvPr/>
        </p:nvSpPr>
        <p:spPr>
          <a:xfrm>
            <a:off x="8233037" y="2052617"/>
            <a:ext cx="1543284" cy="276999"/>
          </a:xfrm>
          <a:prstGeom prst="rect">
            <a:avLst/>
          </a:prstGeom>
          <a:noFill/>
          <a:ln w="9525">
            <a:noFill/>
          </a:ln>
        </p:spPr>
        <p:txBody>
          <a:bodyPr wrap="square">
            <a:spAutoFit/>
          </a:bodyPr>
          <a:lstStyle/>
          <a:p>
            <a:pPr indent="0" algn="ct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碳纤维性能特点</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645366" y="6542805"/>
            <a:ext cx="2631440" cy="219075"/>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资料来</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源：</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wind</a:t>
            </a:r>
            <a:r>
              <a:rPr 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，公司公告，长江证券研究所</a:t>
            </a:r>
          </a:p>
        </p:txBody>
      </p:sp>
      <p:sp>
        <p:nvSpPr>
          <p:cNvPr id="2" name="文本框 1"/>
          <p:cNvSpPr txBox="1"/>
          <p:nvPr/>
        </p:nvSpPr>
        <p:spPr>
          <a:xfrm>
            <a:off x="1487898" y="320836"/>
            <a:ext cx="805370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高性能：轻质高强，极佳的轻量化材料</a:t>
            </a:r>
          </a:p>
        </p:txBody>
      </p:sp>
      <p:graphicFrame>
        <p:nvGraphicFramePr>
          <p:cNvPr id="3" name="表格 2"/>
          <p:cNvGraphicFramePr/>
          <p:nvPr>
            <p:custDataLst>
              <p:tags r:id="rId1"/>
            </p:custDataLst>
          </p:nvPr>
        </p:nvGraphicFramePr>
        <p:xfrm>
          <a:off x="5514751" y="1340890"/>
          <a:ext cx="5864225" cy="2915285"/>
        </p:xfrm>
        <a:graphic>
          <a:graphicData uri="http://schemas.openxmlformats.org/drawingml/2006/table">
            <a:tbl>
              <a:tblPr firstRow="1" bandRow="1">
                <a:tableStyleId>{5C22544A-7EE6-4342-B048-85BDC9FD1C3A}</a:tableStyleId>
              </a:tblPr>
              <a:tblGrid>
                <a:gridCol w="909320">
                  <a:extLst>
                    <a:ext uri="{9D8B030D-6E8A-4147-A177-3AD203B41FA5}">
                      <a16:colId xmlns:a16="http://schemas.microsoft.com/office/drawing/2014/main" val="20000"/>
                    </a:ext>
                  </a:extLst>
                </a:gridCol>
                <a:gridCol w="891070">
                  <a:extLst>
                    <a:ext uri="{9D8B030D-6E8A-4147-A177-3AD203B41FA5}">
                      <a16:colId xmlns:a16="http://schemas.microsoft.com/office/drawing/2014/main" val="20001"/>
                    </a:ext>
                  </a:extLst>
                </a:gridCol>
                <a:gridCol w="4063835">
                  <a:extLst>
                    <a:ext uri="{9D8B030D-6E8A-4147-A177-3AD203B41FA5}">
                      <a16:colId xmlns:a16="http://schemas.microsoft.com/office/drawing/2014/main" val="20002"/>
                    </a:ext>
                  </a:extLst>
                </a:gridCol>
              </a:tblGrid>
              <a:tr h="322580">
                <a:tc gridSpan="2">
                  <a:txBody>
                    <a:bodyPr/>
                    <a:lstStyle/>
                    <a:p>
                      <a:pPr indent="0" algn="ctr">
                        <a:buNone/>
                      </a:pPr>
                      <a:r>
                        <a:rPr lang="zh-CN" sz="1200" b="1" dirty="0">
                          <a:solidFill>
                            <a:srgbClr val="FFFFFF"/>
                          </a:solidFill>
                          <a:latin typeface="微软雅黑" panose="020B0503020204020204" pitchFamily="34" charset="-122"/>
                          <a:ea typeface="微软雅黑" panose="020B0503020204020204" pitchFamily="34" charset="-122"/>
                        </a:rPr>
                        <a:t>应用领域</a:t>
                      </a:r>
                      <a:endParaRPr lang="zh-CN" altLang="en-US" sz="1200" b="1" dirty="0">
                        <a:solidFill>
                          <a:srgbClr val="FFFFFF"/>
                        </a:solidFill>
                        <a:latin typeface="微软雅黑" panose="020B0503020204020204" pitchFamily="34" charset="-122"/>
                        <a:ea typeface="微软雅黑" panose="020B0503020204020204" pitchFamily="34" charset="-122"/>
                      </a:endParaRPr>
                    </a:p>
                  </a:txBody>
                  <a:tcPr marL="12700" marR="12700" marT="12700" anchor="ctr">
                    <a:lnL>
                      <a:noFill/>
                    </a:lnL>
                    <a:lnR>
                      <a:noFill/>
                    </a:lnR>
                    <a:lnT cap="flat">
                      <a:noFill/>
                    </a:lnT>
                    <a:lnB cap="flat">
                      <a:noFill/>
                    </a:lnB>
                    <a:lnTlToBr>
                      <a:noFill/>
                    </a:lnTlToBr>
                    <a:lnBlToTr>
                      <a:noFill/>
                    </a:lnBlToTr>
                    <a:solidFill>
                      <a:srgbClr val="E30613"/>
                    </a:solidFill>
                  </a:tcPr>
                </a:tc>
                <a:tc hMerge="1">
                  <a:txBody>
                    <a:bodyPr/>
                    <a:lstStyle/>
                    <a:p>
                      <a:endParaRPr lang="zh-CN"/>
                    </a:p>
                  </a:txBody>
                  <a:tcPr>
                    <a:lnT cap="flat">
                      <a:noFill/>
                    </a:lnT>
                    <a:lnB cap="flat">
                      <a:noFill/>
                    </a:lnB>
                  </a:tcPr>
                </a:tc>
                <a:tc>
                  <a:txBody>
                    <a:bodyPr/>
                    <a:lstStyle/>
                    <a:p>
                      <a:pPr indent="0" algn="ctr">
                        <a:buNone/>
                      </a:pPr>
                      <a:r>
                        <a:rPr lang="zh-CN" sz="1200" b="1">
                          <a:solidFill>
                            <a:srgbClr val="FFFFFF"/>
                          </a:solidFill>
                          <a:latin typeface="微软雅黑" panose="020B0503020204020204" pitchFamily="34" charset="-122"/>
                          <a:ea typeface="微软雅黑" panose="020B0503020204020204" pitchFamily="34" charset="-122"/>
                        </a:rPr>
                        <a:t>应用部件</a:t>
                      </a:r>
                      <a:endParaRPr lang="zh-CN" altLang="en-US" sz="1200" b="1">
                        <a:solidFill>
                          <a:srgbClr val="FFFFFF"/>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cap="flat">
                      <a:noFill/>
                    </a:lnT>
                    <a:lnB cap="flat">
                      <a:noFill/>
                    </a:lnB>
                    <a:lnTlToBr>
                      <a:noFill/>
                    </a:lnTlToBr>
                    <a:lnBlToTr>
                      <a:noFill/>
                    </a:lnBlToTr>
                    <a:solidFill>
                      <a:srgbClr val="E30613"/>
                    </a:solidFill>
                  </a:tcPr>
                </a:tc>
                <a:extLst>
                  <a:ext uri="{0D108BD9-81ED-4DB2-BD59-A6C34878D82A}">
                    <a16:rowId xmlns:a16="http://schemas.microsoft.com/office/drawing/2014/main" val="10000"/>
                  </a:ext>
                </a:extLst>
              </a:tr>
              <a:tr h="354965">
                <a:tc>
                  <a:txBody>
                    <a:bodyPr/>
                    <a:lstStyle/>
                    <a:p>
                      <a:pPr indent="0" algn="ctr">
                        <a:buNone/>
                      </a:pPr>
                      <a:r>
                        <a:rPr lang="zh-CN" sz="1200" b="1" dirty="0">
                          <a:solidFill>
                            <a:srgbClr val="000000"/>
                          </a:solidFill>
                          <a:latin typeface="微软雅黑" panose="020B0503020204020204" pitchFamily="34" charset="-122"/>
                          <a:ea typeface="微软雅黑" panose="020B0503020204020204" pitchFamily="34" charset="-122"/>
                        </a:rPr>
                        <a:t>军用</a:t>
                      </a:r>
                      <a:endParaRPr lang="zh-CN" altLang="en-US" sz="12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军用航空航天</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000" b="0" dirty="0">
                          <a:solidFill>
                            <a:srgbClr val="000000"/>
                          </a:solidFill>
                          <a:latin typeface="微软雅黑" panose="020B0503020204020204" pitchFamily="34" charset="-122"/>
                          <a:ea typeface="微软雅黑" panose="020B0503020204020204" pitchFamily="34" charset="-122"/>
                        </a:rPr>
                        <a:t>战斗机、航天飞机、直升机、导弹、卫星、运载火箭等支撑结构件</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cap="flat">
                      <a:noFill/>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215">
                <a:tc rowSpan="6">
                  <a:txBody>
                    <a:bodyPr/>
                    <a:lstStyle/>
                    <a:p>
                      <a:pPr indent="0" algn="ctr">
                        <a:buNone/>
                      </a:pPr>
                      <a:r>
                        <a:rPr lang="zh-CN" sz="1200" b="1" dirty="0">
                          <a:solidFill>
                            <a:srgbClr val="000000"/>
                          </a:solidFill>
                          <a:latin typeface="微软雅黑" panose="020B0503020204020204" pitchFamily="34" charset="-122"/>
                          <a:ea typeface="微软雅黑" panose="020B0503020204020204" pitchFamily="34" charset="-122"/>
                        </a:rPr>
                        <a:t>工业</a:t>
                      </a:r>
                      <a:endParaRPr lang="zh-CN" altLang="en-US" sz="12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民用航空</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000" b="0">
                          <a:solidFill>
                            <a:srgbClr val="000000"/>
                          </a:solidFill>
                          <a:latin typeface="微软雅黑" panose="020B0503020204020204" pitchFamily="34" charset="-122"/>
                          <a:ea typeface="微软雅黑" panose="020B0503020204020204" pitchFamily="34" charset="-122"/>
                        </a:rPr>
                        <a:t>民航机支撑结构件</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2580">
                <a:tc vMerge="1">
                  <a:txBody>
                    <a:bodyPr/>
                    <a:lstStyle/>
                    <a:p>
                      <a:endParaRPr lang="zh-CN"/>
                    </a:p>
                  </a:txBody>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风电</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000" b="0">
                          <a:solidFill>
                            <a:srgbClr val="000000"/>
                          </a:solidFill>
                          <a:latin typeface="微软雅黑" panose="020B0503020204020204" pitchFamily="34" charset="-122"/>
                          <a:ea typeface="微软雅黑" panose="020B0503020204020204" pitchFamily="34" charset="-122"/>
                        </a:rPr>
                        <a:t>风电叶片</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2580">
                <a:tc vMerge="1">
                  <a:txBody>
                    <a:bodyPr/>
                    <a:lstStyle/>
                    <a:p>
                      <a:endParaRPr lang="zh-CN"/>
                    </a:p>
                  </a:txBody>
                  <a:tcPr/>
                </a:tc>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汽车</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000" b="0" dirty="0">
                          <a:solidFill>
                            <a:srgbClr val="000000"/>
                          </a:solidFill>
                          <a:latin typeface="微软雅黑" panose="020B0503020204020204" pitchFamily="34" charset="-122"/>
                          <a:ea typeface="微软雅黑" panose="020B0503020204020204" pitchFamily="34" charset="-122"/>
                        </a:rPr>
                        <a:t>车身、电池盖等各种支撑结构件</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2580">
                <a:tc vMerge="1">
                  <a:txBody>
                    <a:bodyPr/>
                    <a:lstStyle/>
                    <a:p>
                      <a:endParaRPr lang="zh-CN"/>
                    </a:p>
                  </a:txBody>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建筑补强</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323215">
                <a:tc vMerge="1">
                  <a:txBody>
                    <a:bodyPr/>
                    <a:lstStyle/>
                    <a:p>
                      <a:endParaRPr lang="zh-CN"/>
                    </a:p>
                  </a:txBody>
                  <a:tcPr/>
                </a:tc>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压力容器</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000" b="0" dirty="0">
                          <a:solidFill>
                            <a:srgbClr val="000000"/>
                          </a:solidFill>
                          <a:latin typeface="微软雅黑" panose="020B0503020204020204" pitchFamily="34" charset="-122"/>
                          <a:ea typeface="微软雅黑" panose="020B0503020204020204" pitchFamily="34" charset="-122"/>
                        </a:rPr>
                        <a:t>气态扩散层、高压氢气瓶</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2580">
                <a:tc vMerge="1">
                  <a:txBody>
                    <a:bodyPr/>
                    <a:lstStyle/>
                    <a:p>
                      <a:endParaRPr lang="zh-CN"/>
                    </a:p>
                  </a:txBody>
                  <a:tcPr>
                    <a:lnB w="12700" cap="flat" cmpd="sng">
                      <a:solidFill>
                        <a:srgbClr val="000000"/>
                      </a:solidFill>
                      <a:prstDash val="solid"/>
                      <a:headEnd type="none" w="med" len="med"/>
                      <a:tailEnd type="none" w="med" len="med"/>
                    </a:lnB>
                  </a:tcPr>
                </a:tc>
                <a:tc>
                  <a:txBody>
                    <a:bodyPr/>
                    <a:lstStyle/>
                    <a:p>
                      <a:pPr indent="0" algn="ctr">
                        <a:buNone/>
                      </a:pPr>
                      <a:r>
                        <a:rPr lang="zh-CN" sz="1000" b="0" dirty="0">
                          <a:solidFill>
                            <a:srgbClr val="000000"/>
                          </a:solidFill>
                          <a:latin typeface="微软雅黑" panose="020B0503020204020204" pitchFamily="34" charset="-122"/>
                          <a:ea typeface="微软雅黑" panose="020B0503020204020204" pitchFamily="34" charset="-122"/>
                        </a:rPr>
                        <a:t>碳碳复材</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000" b="0" dirty="0">
                          <a:solidFill>
                            <a:srgbClr val="000000"/>
                          </a:solidFill>
                          <a:latin typeface="微软雅黑" panose="020B0503020204020204" pitchFamily="34" charset="-122"/>
                          <a:ea typeface="微软雅黑" panose="020B0503020204020204" pitchFamily="34" charset="-122"/>
                        </a:rPr>
                        <a:t>直拉硅单晶炉和多晶铸锭炉等光伏设备热场材料</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0990">
                <a:tc>
                  <a:txBody>
                    <a:bodyPr/>
                    <a:lstStyle/>
                    <a:p>
                      <a:pPr indent="0" algn="ctr">
                        <a:buNone/>
                      </a:pPr>
                      <a:r>
                        <a:rPr lang="zh-CN" sz="1200" b="1">
                          <a:solidFill>
                            <a:srgbClr val="000000"/>
                          </a:solidFill>
                          <a:latin typeface="微软雅黑" panose="020B0503020204020204" pitchFamily="34" charset="-122"/>
                          <a:ea typeface="微软雅黑" panose="020B0503020204020204" pitchFamily="34" charset="-122"/>
                        </a:rPr>
                        <a:t>民用</a:t>
                      </a:r>
                      <a:endParaRPr lang="zh-CN" altLang="en-US" sz="1200" b="1">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微软雅黑" panose="020B0503020204020204" pitchFamily="34" charset="-122"/>
                          <a:ea typeface="微软雅黑" panose="020B0503020204020204" pitchFamily="34" charset="-122"/>
                        </a:rPr>
                        <a:t>体育休闲</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000" b="0" dirty="0">
                          <a:solidFill>
                            <a:srgbClr val="000000"/>
                          </a:solidFill>
                          <a:latin typeface="微软雅黑" panose="020B0503020204020204" pitchFamily="34" charset="-122"/>
                          <a:ea typeface="微软雅黑" panose="020B0503020204020204" pitchFamily="34" charset="-122"/>
                        </a:rPr>
                        <a:t>高尔夫球杆、渔杆等</a:t>
                      </a: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2" name="矩形 41"/>
          <p:cNvSpPr/>
          <p:nvPr/>
        </p:nvSpPr>
        <p:spPr>
          <a:xfrm>
            <a:off x="762000" y="1038225"/>
            <a:ext cx="10944860" cy="332105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p:cNvPicPr/>
          <p:nvPr/>
        </p:nvPicPr>
        <p:blipFill>
          <a:blip r:embed="rId4"/>
          <a:stretch>
            <a:fillRect/>
          </a:stretch>
        </p:blipFill>
        <p:spPr>
          <a:xfrm>
            <a:off x="1022350" y="4699000"/>
            <a:ext cx="2404745" cy="1653540"/>
          </a:xfrm>
          <a:prstGeom prst="rect">
            <a:avLst/>
          </a:prstGeom>
          <a:noFill/>
          <a:ln w="9525">
            <a:noFill/>
          </a:ln>
        </p:spPr>
      </p:pic>
      <p:sp>
        <p:nvSpPr>
          <p:cNvPr id="4" name="矩形 3"/>
          <p:cNvSpPr/>
          <p:nvPr/>
        </p:nvSpPr>
        <p:spPr>
          <a:xfrm>
            <a:off x="762000" y="4434840"/>
            <a:ext cx="10945495" cy="199771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3649345" y="4679950"/>
            <a:ext cx="2727325" cy="1652400"/>
          </a:xfrm>
          <a:prstGeom prst="rect">
            <a:avLst/>
          </a:prstGeom>
          <a:noFill/>
          <a:ln w="9525">
            <a:noFill/>
          </a:ln>
        </p:spPr>
      </p:pic>
      <p:pic>
        <p:nvPicPr>
          <p:cNvPr id="102" name="图片 101"/>
          <p:cNvPicPr/>
          <p:nvPr/>
        </p:nvPicPr>
        <p:blipFill>
          <a:blip r:embed="rId6"/>
          <a:stretch>
            <a:fillRect/>
          </a:stretch>
        </p:blipFill>
        <p:spPr>
          <a:xfrm>
            <a:off x="6654483" y="4679950"/>
            <a:ext cx="2143125" cy="1652400"/>
          </a:xfrm>
          <a:prstGeom prst="rect">
            <a:avLst/>
          </a:prstGeom>
          <a:noFill/>
          <a:ln w="9525">
            <a:noFill/>
          </a:ln>
        </p:spPr>
      </p:pic>
      <p:pic>
        <p:nvPicPr>
          <p:cNvPr id="104" name="图片 103"/>
          <p:cNvPicPr/>
          <p:nvPr/>
        </p:nvPicPr>
        <p:blipFill>
          <a:blip r:embed="rId7"/>
          <a:stretch>
            <a:fillRect/>
          </a:stretch>
        </p:blipFill>
        <p:spPr>
          <a:xfrm>
            <a:off x="9076055" y="4679950"/>
            <a:ext cx="2435860" cy="1652400"/>
          </a:xfrm>
          <a:prstGeom prst="rect">
            <a:avLst/>
          </a:prstGeom>
          <a:noFill/>
          <a:ln w="9525">
            <a:noFill/>
          </a:ln>
        </p:spPr>
      </p:pic>
      <p:pic>
        <p:nvPicPr>
          <p:cNvPr id="2050" name="Picture 2" descr="C:\Users\sayuri\AppData\Local\Temp\ksohtml\wps61F3.tmp.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874" y="1522147"/>
            <a:ext cx="4165502" cy="2659074"/>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42"/>
          <p:cNvSpPr txBox="1"/>
          <p:nvPr/>
        </p:nvSpPr>
        <p:spPr>
          <a:xfrm>
            <a:off x="7130065" y="1063891"/>
            <a:ext cx="2314772" cy="276999"/>
          </a:xfrm>
          <a:prstGeom prst="rect">
            <a:avLst/>
          </a:prstGeom>
          <a:noFill/>
          <a:ln w="9525">
            <a:noFill/>
          </a:ln>
        </p:spPr>
        <p:txBody>
          <a:bodyPr wrap="square">
            <a:spAutoFit/>
          </a:bodyPr>
          <a:lstStyle/>
          <a:p>
            <a:pPr indent="0" algn="ct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碳纤维的应用领域及部件</a:t>
            </a:r>
          </a:p>
        </p:txBody>
      </p:sp>
      <p:sp>
        <p:nvSpPr>
          <p:cNvPr id="6" name="文本框 5"/>
          <p:cNvSpPr txBox="1"/>
          <p:nvPr/>
        </p:nvSpPr>
        <p:spPr>
          <a:xfrm>
            <a:off x="813024" y="1079499"/>
            <a:ext cx="2042160" cy="276999"/>
          </a:xfrm>
          <a:prstGeom prst="rect">
            <a:avLst/>
          </a:prstGeom>
          <a:noFill/>
          <a:ln w="9525">
            <a:noFill/>
          </a:ln>
        </p:spPr>
        <p:txBody>
          <a:bodyPr wrap="square">
            <a:spAutoFit/>
          </a:bodyPr>
          <a:lstStyle/>
          <a:p>
            <a:pPr indent="0" algn="ct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不同材料的重量百分比</a:t>
            </a:r>
            <a:endParaRPr lang="en-US" altLang="zh-CN"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645160" y="6524625"/>
            <a:ext cx="3652520" cy="219075"/>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资料来</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源：公司</a:t>
            </a:r>
            <a:r>
              <a:rPr 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招股说明书，</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光威复材公告</a:t>
            </a:r>
            <a:r>
              <a:rPr 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，长江证券研究所</a:t>
            </a:r>
          </a:p>
        </p:txBody>
      </p:sp>
      <p:sp>
        <p:nvSpPr>
          <p:cNvPr id="2" name="文本框 1"/>
          <p:cNvSpPr txBox="1"/>
          <p:nvPr/>
        </p:nvSpPr>
        <p:spPr>
          <a:xfrm>
            <a:off x="1503426" y="388642"/>
            <a:ext cx="8053705" cy="553085"/>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高壁垒：技术壁垒高，龙头企业护城河深</a:t>
            </a:r>
          </a:p>
        </p:txBody>
      </p:sp>
      <p:grpSp>
        <p:nvGrpSpPr>
          <p:cNvPr id="5" name="组合 4"/>
          <p:cNvGrpSpPr/>
          <p:nvPr/>
        </p:nvGrpSpPr>
        <p:grpSpPr>
          <a:xfrm>
            <a:off x="376025" y="3166865"/>
            <a:ext cx="6610199" cy="2428089"/>
            <a:chOff x="5764984" y="4114716"/>
            <a:chExt cx="6610199" cy="2428089"/>
          </a:xfrm>
        </p:grpSpPr>
        <p:sp>
          <p:nvSpPr>
            <p:cNvPr id="24" name="AutoShape 31"/>
            <p:cNvSpPr>
              <a:spLocks noRot="1" noChangeAspect="1" noChangeArrowheads="1" noTextEdit="1"/>
            </p:cNvSpPr>
            <p:nvPr/>
          </p:nvSpPr>
          <p:spPr bwMode="auto">
            <a:xfrm>
              <a:off x="5764984" y="4114716"/>
              <a:ext cx="6610199" cy="2428089"/>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25" name="自选图形 74"/>
            <p:cNvSpPr>
              <a:spLocks noChangeArrowheads="1"/>
            </p:cNvSpPr>
            <p:nvPr/>
          </p:nvSpPr>
          <p:spPr bwMode="auto">
            <a:xfrm>
              <a:off x="6021557" y="4268623"/>
              <a:ext cx="604875" cy="306684"/>
            </a:xfrm>
            <a:prstGeom prst="roundRect">
              <a:avLst>
                <a:gd name="adj" fmla="val 16667"/>
              </a:avLst>
            </a:prstGeom>
            <a:solidFill>
              <a:srgbClr val="FFFFFF"/>
            </a:solidFill>
            <a:ln w="19050">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rgbClr val="000000"/>
                  </a:solidFill>
                  <a:latin typeface="微软雅黑" panose="020B0503020204020204" pitchFamily="34" charset="-122"/>
                  <a:ea typeface="微软雅黑" panose="020B0503020204020204" pitchFamily="34" charset="-122"/>
                </a:rPr>
                <a:t>天然气</a:t>
              </a:r>
            </a:p>
          </p:txBody>
        </p:sp>
        <p:sp>
          <p:nvSpPr>
            <p:cNvPr id="26" name="自选图形 75"/>
            <p:cNvSpPr>
              <a:spLocks noChangeArrowheads="1"/>
            </p:cNvSpPr>
            <p:nvPr/>
          </p:nvSpPr>
          <p:spPr bwMode="auto">
            <a:xfrm>
              <a:off x="6021557" y="4647540"/>
              <a:ext cx="606079" cy="307297"/>
            </a:xfrm>
            <a:prstGeom prst="roundRect">
              <a:avLst>
                <a:gd name="adj" fmla="val 16667"/>
              </a:avLst>
            </a:prstGeom>
            <a:solidFill>
              <a:srgbClr val="FFFFFF"/>
            </a:solidFill>
            <a:ln w="19050">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a:solidFill>
                    <a:srgbClr val="000000"/>
                  </a:solidFill>
                  <a:latin typeface="微软雅黑" panose="020B0503020204020204" pitchFamily="34" charset="-122"/>
                  <a:ea typeface="微软雅黑" panose="020B0503020204020204" pitchFamily="34" charset="-122"/>
                </a:rPr>
                <a:t>煤炭</a:t>
              </a:r>
            </a:p>
          </p:txBody>
        </p:sp>
        <p:sp>
          <p:nvSpPr>
            <p:cNvPr id="27" name="自选图形 76"/>
            <p:cNvSpPr>
              <a:spLocks noChangeArrowheads="1"/>
            </p:cNvSpPr>
            <p:nvPr/>
          </p:nvSpPr>
          <p:spPr bwMode="auto">
            <a:xfrm>
              <a:off x="6026980" y="5033191"/>
              <a:ext cx="606079" cy="306684"/>
            </a:xfrm>
            <a:prstGeom prst="roundRect">
              <a:avLst>
                <a:gd name="adj" fmla="val 16667"/>
              </a:avLst>
            </a:prstGeom>
            <a:solidFill>
              <a:srgbClr val="FFFFFF"/>
            </a:solidFill>
            <a:ln w="19050">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a:solidFill>
                    <a:srgbClr val="000000"/>
                  </a:solidFill>
                  <a:latin typeface="微软雅黑" panose="020B0503020204020204" pitchFamily="34" charset="-122"/>
                  <a:ea typeface="微软雅黑" panose="020B0503020204020204" pitchFamily="34" charset="-122"/>
                </a:rPr>
                <a:t>燃油</a:t>
              </a:r>
            </a:p>
          </p:txBody>
        </p:sp>
        <p:sp>
          <p:nvSpPr>
            <p:cNvPr id="28" name="自选图形 77"/>
            <p:cNvSpPr>
              <a:spLocks noChangeArrowheads="1"/>
            </p:cNvSpPr>
            <p:nvPr/>
          </p:nvSpPr>
          <p:spPr bwMode="auto">
            <a:xfrm>
              <a:off x="6920435" y="4670189"/>
              <a:ext cx="604875" cy="306684"/>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chemeClr val="bg1"/>
                  </a:solidFill>
                  <a:latin typeface="微软雅黑" panose="020B0503020204020204" pitchFamily="34" charset="-122"/>
                  <a:ea typeface="微软雅黑" panose="020B0503020204020204" pitchFamily="34" charset="-122"/>
                </a:rPr>
                <a:t>丙烯</a:t>
              </a:r>
            </a:p>
          </p:txBody>
        </p:sp>
        <p:sp>
          <p:nvSpPr>
            <p:cNvPr id="30" name="自选图形 79"/>
            <p:cNvSpPr>
              <a:spLocks noChangeArrowheads="1"/>
            </p:cNvSpPr>
            <p:nvPr/>
          </p:nvSpPr>
          <p:spPr bwMode="auto">
            <a:xfrm>
              <a:off x="8312731" y="4645092"/>
              <a:ext cx="856103" cy="325661"/>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chemeClr val="bg1"/>
                  </a:solidFill>
                  <a:latin typeface="微软雅黑" panose="020B0503020204020204" pitchFamily="34" charset="-122"/>
                  <a:ea typeface="微软雅黑" panose="020B0503020204020204" pitchFamily="34" charset="-122"/>
                </a:rPr>
                <a:t>丙烯腈单体</a:t>
              </a:r>
            </a:p>
          </p:txBody>
        </p:sp>
        <p:sp>
          <p:nvSpPr>
            <p:cNvPr id="32" name="自选图形 80"/>
            <p:cNvSpPr>
              <a:spLocks noChangeArrowheads="1"/>
            </p:cNvSpPr>
            <p:nvPr/>
          </p:nvSpPr>
          <p:spPr bwMode="auto">
            <a:xfrm>
              <a:off x="8324780" y="5065635"/>
              <a:ext cx="756696" cy="307297"/>
            </a:xfrm>
            <a:prstGeom prst="roundRect">
              <a:avLst>
                <a:gd name="adj" fmla="val 16667"/>
              </a:avLst>
            </a:prstGeom>
            <a:solidFill>
              <a:srgbClr val="FFFFFF"/>
            </a:solidFill>
            <a:ln w="19050">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a:solidFill>
                    <a:srgbClr val="000000"/>
                  </a:solidFill>
                  <a:latin typeface="微软雅黑" panose="020B0503020204020204" pitchFamily="34" charset="-122"/>
                  <a:ea typeface="微软雅黑" panose="020B0503020204020204" pitchFamily="34" charset="-122"/>
                </a:rPr>
                <a:t>引发剂</a:t>
              </a:r>
            </a:p>
          </p:txBody>
        </p:sp>
        <p:sp>
          <p:nvSpPr>
            <p:cNvPr id="33" name="自选图形 82"/>
            <p:cNvSpPr>
              <a:spLocks noChangeShapeType="1"/>
            </p:cNvSpPr>
            <p:nvPr/>
          </p:nvSpPr>
          <p:spPr bwMode="auto">
            <a:xfrm flipV="1">
              <a:off x="7525310" y="4823225"/>
              <a:ext cx="805495" cy="613"/>
            </a:xfrm>
            <a:prstGeom prst="straightConnector1">
              <a:avLst/>
            </a:prstGeom>
            <a:noFill/>
            <a:ln w="22225">
              <a:solidFill>
                <a:srgbClr val="E30613"/>
              </a:solidFill>
              <a:round/>
              <a:tailEnd type="triangle" w="med" len="med"/>
            </a:ln>
            <a:extLst>
              <a:ext uri="{909E8E84-426E-40DD-AFC4-6F175D3DCCD1}">
                <a14:hiddenFill xmlns:a14="http://schemas.microsoft.com/office/drawing/2010/main">
                  <a:no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34" name="文本框 83"/>
            <p:cNvSpPr txBox="1">
              <a:spLocks noChangeArrowheads="1"/>
            </p:cNvSpPr>
            <p:nvPr/>
          </p:nvSpPr>
          <p:spPr bwMode="auto">
            <a:xfrm>
              <a:off x="7596175" y="4553574"/>
              <a:ext cx="611502" cy="245470"/>
            </a:xfrm>
            <a:prstGeom prst="rect">
              <a:avLst/>
            </a:prstGeom>
            <a:solidFill>
              <a:srgbClr val="FFFFFF"/>
            </a:solidFill>
            <a:ln w="9525">
              <a:noFill/>
              <a:miter lim="800000"/>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rgbClr val="000000"/>
                  </a:solidFill>
                  <a:latin typeface="微软雅黑" panose="020B0503020204020204" pitchFamily="34" charset="-122"/>
                  <a:ea typeface="微软雅黑" panose="020B0503020204020204" pitchFamily="34" charset="-122"/>
                </a:rPr>
                <a:t>氨氧化</a:t>
              </a:r>
            </a:p>
          </p:txBody>
        </p:sp>
        <p:sp>
          <p:nvSpPr>
            <p:cNvPr id="35" name="自选图形 84"/>
            <p:cNvSpPr/>
            <p:nvPr/>
          </p:nvSpPr>
          <p:spPr bwMode="auto">
            <a:xfrm>
              <a:off x="6687281" y="4340245"/>
              <a:ext cx="60247" cy="965350"/>
            </a:xfrm>
            <a:prstGeom prst="rightBracket">
              <a:avLst>
                <a:gd name="adj" fmla="val 149012"/>
              </a:avLst>
            </a:prstGeom>
            <a:noFill/>
            <a:ln w="22225">
              <a:solidFill>
                <a:srgbClr val="E30613"/>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42" name="自选图形 85"/>
            <p:cNvSpPr>
              <a:spLocks noChangeArrowheads="1"/>
            </p:cNvSpPr>
            <p:nvPr/>
          </p:nvSpPr>
          <p:spPr bwMode="auto">
            <a:xfrm>
              <a:off x="9819496" y="4664067"/>
              <a:ext cx="756696" cy="306684"/>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chemeClr val="bg1"/>
                  </a:solidFill>
                  <a:latin typeface="微软雅黑" panose="020B0503020204020204" pitchFamily="34" charset="-122"/>
                  <a:ea typeface="微软雅黑" panose="020B0503020204020204" pitchFamily="34" charset="-122"/>
                </a:rPr>
                <a:t>聚丙烯腈</a:t>
              </a:r>
            </a:p>
          </p:txBody>
        </p:sp>
        <p:sp>
          <p:nvSpPr>
            <p:cNvPr id="45" name="自选图形 86"/>
            <p:cNvSpPr>
              <a:spLocks noChangeShapeType="1"/>
            </p:cNvSpPr>
            <p:nvPr/>
          </p:nvSpPr>
          <p:spPr bwMode="auto">
            <a:xfrm flipV="1">
              <a:off x="9087501" y="4817716"/>
              <a:ext cx="731995" cy="5509"/>
            </a:xfrm>
            <a:prstGeom prst="straightConnector1">
              <a:avLst/>
            </a:prstGeom>
            <a:noFill/>
            <a:ln w="22225">
              <a:solidFill>
                <a:srgbClr val="E30613"/>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46" name="文本框 87"/>
            <p:cNvSpPr txBox="1">
              <a:spLocks noChangeArrowheads="1"/>
            </p:cNvSpPr>
            <p:nvPr/>
          </p:nvSpPr>
          <p:spPr bwMode="auto">
            <a:xfrm>
              <a:off x="9181485" y="4558167"/>
              <a:ext cx="516313" cy="234451"/>
            </a:xfrm>
            <a:prstGeom prst="rect">
              <a:avLst/>
            </a:prstGeom>
            <a:solidFill>
              <a:srgbClr val="FFFFFF"/>
            </a:solidFill>
            <a:ln w="9525">
              <a:noFill/>
              <a:miter lim="800000"/>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a:solidFill>
                    <a:srgbClr val="000000"/>
                  </a:solidFill>
                  <a:latin typeface="微软雅黑" panose="020B0503020204020204" pitchFamily="34" charset="-122"/>
                  <a:ea typeface="微软雅黑" panose="020B0503020204020204" pitchFamily="34" charset="-122"/>
                </a:rPr>
                <a:t>聚合</a:t>
              </a:r>
            </a:p>
          </p:txBody>
        </p:sp>
        <p:sp>
          <p:nvSpPr>
            <p:cNvPr id="47" name="自选图形 88"/>
            <p:cNvSpPr>
              <a:spLocks noChangeArrowheads="1"/>
            </p:cNvSpPr>
            <p:nvPr/>
          </p:nvSpPr>
          <p:spPr bwMode="auto">
            <a:xfrm>
              <a:off x="11326260" y="4664680"/>
              <a:ext cx="782603" cy="306071"/>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chemeClr val="bg1"/>
                  </a:solidFill>
                  <a:latin typeface="微软雅黑" panose="020B0503020204020204" pitchFamily="34" charset="-122"/>
                  <a:ea typeface="微软雅黑" panose="020B0503020204020204" pitchFamily="34" charset="-122"/>
                </a:rPr>
                <a:t>PAN原丝</a:t>
              </a:r>
            </a:p>
          </p:txBody>
        </p:sp>
        <p:sp>
          <p:nvSpPr>
            <p:cNvPr id="48" name="自选图形 89"/>
            <p:cNvSpPr>
              <a:spLocks noChangeShapeType="1"/>
            </p:cNvSpPr>
            <p:nvPr/>
          </p:nvSpPr>
          <p:spPr bwMode="auto">
            <a:xfrm flipV="1">
              <a:off x="9081476" y="4817716"/>
              <a:ext cx="738019" cy="401566"/>
            </a:xfrm>
            <a:prstGeom prst="bentConnector3">
              <a:avLst>
                <a:gd name="adj1" fmla="val 49958"/>
              </a:avLst>
            </a:prstGeom>
            <a:noFill/>
            <a:ln w="22225">
              <a:solidFill>
                <a:srgbClr val="E30613"/>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49" name="自选图形 90"/>
            <p:cNvSpPr>
              <a:spLocks noChangeShapeType="1"/>
            </p:cNvSpPr>
            <p:nvPr/>
          </p:nvSpPr>
          <p:spPr bwMode="auto">
            <a:xfrm>
              <a:off x="10576192" y="4817716"/>
              <a:ext cx="750068" cy="613"/>
            </a:xfrm>
            <a:prstGeom prst="straightConnector1">
              <a:avLst/>
            </a:prstGeom>
            <a:noFill/>
            <a:ln w="22225">
              <a:solidFill>
                <a:srgbClr val="E30613"/>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50" name="文本框 91"/>
            <p:cNvSpPr txBox="1">
              <a:spLocks noChangeArrowheads="1"/>
            </p:cNvSpPr>
            <p:nvPr/>
          </p:nvSpPr>
          <p:spPr bwMode="auto">
            <a:xfrm>
              <a:off x="10671382" y="4541639"/>
              <a:ext cx="516313" cy="234451"/>
            </a:xfrm>
            <a:prstGeom prst="rect">
              <a:avLst/>
            </a:prstGeom>
            <a:solidFill>
              <a:srgbClr val="FFFFFF"/>
            </a:solidFill>
            <a:ln w="9525">
              <a:noFill/>
              <a:miter lim="800000"/>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a:solidFill>
                    <a:srgbClr val="000000"/>
                  </a:solidFill>
                  <a:latin typeface="微软雅黑" panose="020B0503020204020204" pitchFamily="34" charset="-122"/>
                  <a:ea typeface="微软雅黑" panose="020B0503020204020204" pitchFamily="34" charset="-122"/>
                </a:rPr>
                <a:t>纺丝</a:t>
              </a:r>
            </a:p>
          </p:txBody>
        </p:sp>
        <p:sp>
          <p:nvSpPr>
            <p:cNvPr id="51" name="自选图形 92"/>
            <p:cNvSpPr>
              <a:spLocks noChangeArrowheads="1"/>
            </p:cNvSpPr>
            <p:nvPr/>
          </p:nvSpPr>
          <p:spPr bwMode="auto">
            <a:xfrm>
              <a:off x="11326260" y="5707160"/>
              <a:ext cx="657892" cy="306684"/>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a:solidFill>
                    <a:schemeClr val="bg1"/>
                  </a:solidFill>
                  <a:latin typeface="微软雅黑" panose="020B0503020204020204" pitchFamily="34" charset="-122"/>
                  <a:ea typeface="微软雅黑" panose="020B0503020204020204" pitchFamily="34" charset="-122"/>
                </a:rPr>
                <a:t>预氧丝</a:t>
              </a:r>
            </a:p>
          </p:txBody>
        </p:sp>
        <p:sp>
          <p:nvSpPr>
            <p:cNvPr id="52" name="自选图形 93"/>
            <p:cNvSpPr>
              <a:spLocks noChangeShapeType="1"/>
            </p:cNvSpPr>
            <p:nvPr/>
          </p:nvSpPr>
          <p:spPr bwMode="auto">
            <a:xfrm>
              <a:off x="11655206" y="4971364"/>
              <a:ext cx="602" cy="735796"/>
            </a:xfrm>
            <a:prstGeom prst="straightConnector1">
              <a:avLst/>
            </a:prstGeom>
            <a:noFill/>
            <a:ln w="22225">
              <a:solidFill>
                <a:srgbClr val="E30613"/>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53" name="自选图形 94"/>
            <p:cNvSpPr>
              <a:spLocks noChangeArrowheads="1"/>
            </p:cNvSpPr>
            <p:nvPr/>
          </p:nvSpPr>
          <p:spPr bwMode="auto">
            <a:xfrm>
              <a:off x="8360326" y="5706549"/>
              <a:ext cx="657892" cy="306684"/>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chemeClr val="bg1"/>
                  </a:solidFill>
                  <a:latin typeface="微软雅黑" panose="020B0503020204020204" pitchFamily="34" charset="-122"/>
                  <a:ea typeface="微软雅黑" panose="020B0503020204020204" pitchFamily="34" charset="-122"/>
                </a:rPr>
                <a:t>碳纤维</a:t>
              </a:r>
            </a:p>
          </p:txBody>
        </p:sp>
        <p:sp>
          <p:nvSpPr>
            <p:cNvPr id="54" name="自选图形 95"/>
            <p:cNvSpPr>
              <a:spLocks noChangeArrowheads="1"/>
            </p:cNvSpPr>
            <p:nvPr/>
          </p:nvSpPr>
          <p:spPr bwMode="auto">
            <a:xfrm>
              <a:off x="6341110" y="5706550"/>
              <a:ext cx="1129980" cy="274240"/>
            </a:xfrm>
            <a:prstGeom prst="roundRect">
              <a:avLst>
                <a:gd name="adj" fmla="val 16667"/>
              </a:avLst>
            </a:prstGeom>
            <a:solidFill>
              <a:srgbClr val="E30613"/>
            </a:solidFill>
            <a:ln w="95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chemeClr val="bg1"/>
                  </a:solidFill>
                  <a:latin typeface="微软雅黑" panose="020B0503020204020204" pitchFamily="34" charset="-122"/>
                  <a:ea typeface="微软雅黑" panose="020B0503020204020204" pitchFamily="34" charset="-122"/>
                </a:rPr>
                <a:t>碳纤维复合材料</a:t>
              </a:r>
            </a:p>
          </p:txBody>
        </p:sp>
        <p:sp>
          <p:nvSpPr>
            <p:cNvPr id="55" name="自选图形 96"/>
            <p:cNvSpPr>
              <a:spLocks noChangeShapeType="1"/>
            </p:cNvSpPr>
            <p:nvPr/>
          </p:nvSpPr>
          <p:spPr bwMode="auto">
            <a:xfrm flipH="1">
              <a:off x="7471089" y="5860197"/>
              <a:ext cx="889238" cy="613"/>
            </a:xfrm>
            <a:prstGeom prst="straightConnector1">
              <a:avLst/>
            </a:prstGeom>
            <a:noFill/>
            <a:ln w="22225">
              <a:solidFill>
                <a:srgbClr val="E30613"/>
              </a:solidFill>
              <a:round/>
              <a:tailEnd type="triangle" w="med" len="med"/>
            </a:ln>
            <a:extLst>
              <a:ext uri="{909E8E84-426E-40DD-AFC4-6F175D3DCCD1}">
                <a14:hiddenFill xmlns:a14="http://schemas.microsoft.com/office/drawing/2010/main">
                  <a:no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56" name="自选图形 97"/>
            <p:cNvSpPr>
              <a:spLocks noChangeShapeType="1"/>
            </p:cNvSpPr>
            <p:nvPr/>
          </p:nvSpPr>
          <p:spPr bwMode="auto">
            <a:xfrm flipH="1" flipV="1">
              <a:off x="9018217" y="5860197"/>
              <a:ext cx="2308043" cy="613"/>
            </a:xfrm>
            <a:prstGeom prst="straightConnector1">
              <a:avLst/>
            </a:prstGeom>
            <a:noFill/>
            <a:ln w="22225">
              <a:solidFill>
                <a:srgbClr val="E30613"/>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57" name="椭圆 56"/>
            <p:cNvSpPr>
              <a:spLocks noChangeArrowheads="1"/>
            </p:cNvSpPr>
            <p:nvPr/>
          </p:nvSpPr>
          <p:spPr bwMode="auto">
            <a:xfrm>
              <a:off x="10390774" y="5389313"/>
              <a:ext cx="732920" cy="359450"/>
            </a:xfrm>
            <a:prstGeom prst="ellipse">
              <a:avLst/>
            </a:prstGeom>
            <a:noFill/>
            <a:ln w="22225">
              <a:solidFill>
                <a:srgbClr val="E30613"/>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800" b="1" dirty="0">
                  <a:latin typeface="微软雅黑" panose="020B0503020204020204" pitchFamily="34" charset="-122"/>
                  <a:ea typeface="微软雅黑" panose="020B0503020204020204" pitchFamily="34" charset="-122"/>
                </a:rPr>
                <a:t>碳化</a:t>
              </a:r>
            </a:p>
          </p:txBody>
        </p:sp>
        <p:sp>
          <p:nvSpPr>
            <p:cNvPr id="58" name="椭圆 57"/>
            <p:cNvSpPr>
              <a:spLocks noChangeArrowheads="1"/>
            </p:cNvSpPr>
            <p:nvPr/>
          </p:nvSpPr>
          <p:spPr bwMode="auto">
            <a:xfrm>
              <a:off x="10352790" y="5966710"/>
              <a:ext cx="821537" cy="367285"/>
            </a:xfrm>
            <a:prstGeom prst="ellipse">
              <a:avLst/>
            </a:prstGeom>
            <a:solidFill>
              <a:srgbClr val="FFFFFF"/>
            </a:solidFill>
            <a:ln w="22225">
              <a:solidFill>
                <a:srgbClr val="E30613"/>
              </a:solid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rgbClr val="000000"/>
                  </a:solidFill>
                  <a:latin typeface="微软雅黑" panose="020B0503020204020204" pitchFamily="34" charset="-122"/>
                  <a:ea typeface="微软雅黑" panose="020B0503020204020204" pitchFamily="34" charset="-122"/>
                </a:rPr>
                <a:t>石墨化</a:t>
              </a:r>
            </a:p>
          </p:txBody>
        </p:sp>
        <p:sp>
          <p:nvSpPr>
            <p:cNvPr id="59" name="自选图形 100"/>
            <p:cNvSpPr>
              <a:spLocks noChangeShapeType="1"/>
            </p:cNvSpPr>
            <p:nvPr/>
          </p:nvSpPr>
          <p:spPr bwMode="auto">
            <a:xfrm flipH="1">
              <a:off x="10763559" y="5750011"/>
              <a:ext cx="2410" cy="230778"/>
            </a:xfrm>
            <a:prstGeom prst="straightConnector1">
              <a:avLst/>
            </a:prstGeom>
            <a:noFill/>
            <a:ln w="9525">
              <a:solidFill>
                <a:srgbClr val="E30613"/>
              </a:solidFill>
              <a:round/>
            </a:ln>
            <a:extLst>
              <a:ext uri="{909E8E84-426E-40DD-AFC4-6F175D3DCCD1}">
                <a14:hiddenFill xmlns:a14="http://schemas.microsoft.com/office/drawing/2010/main">
                  <a:no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60" name="文本框 101"/>
            <p:cNvSpPr txBox="1">
              <a:spLocks noChangeArrowheads="1"/>
            </p:cNvSpPr>
            <p:nvPr/>
          </p:nvSpPr>
          <p:spPr bwMode="auto">
            <a:xfrm>
              <a:off x="9059626" y="5543175"/>
              <a:ext cx="1262332" cy="279749"/>
            </a:xfrm>
            <a:prstGeom prst="rect">
              <a:avLst/>
            </a:prstGeom>
            <a:solidFill>
              <a:srgbClr val="FFFFFF"/>
            </a:solidFill>
            <a:ln w="9525">
              <a:noFill/>
              <a:miter lim="800000"/>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rgbClr val="000000"/>
                  </a:solidFill>
                  <a:latin typeface="微软雅黑" panose="020B0503020204020204" pitchFamily="34" charset="-122"/>
                  <a:ea typeface="微软雅黑" panose="020B0503020204020204" pitchFamily="34" charset="-122"/>
                </a:rPr>
                <a:t>上浆       表面处理</a:t>
              </a:r>
            </a:p>
          </p:txBody>
        </p:sp>
        <p:sp>
          <p:nvSpPr>
            <p:cNvPr id="61" name="文本框 102"/>
            <p:cNvSpPr txBox="1">
              <a:spLocks noChangeArrowheads="1"/>
            </p:cNvSpPr>
            <p:nvPr/>
          </p:nvSpPr>
          <p:spPr bwMode="auto">
            <a:xfrm>
              <a:off x="7740419" y="5602529"/>
              <a:ext cx="516313" cy="234451"/>
            </a:xfrm>
            <a:prstGeom prst="rect">
              <a:avLst/>
            </a:prstGeom>
            <a:solidFill>
              <a:srgbClr val="FFFFFF"/>
            </a:solidFill>
            <a:ln w="9525">
              <a:noFill/>
              <a:miter lim="800000"/>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rgbClr val="000000"/>
                  </a:solidFill>
                  <a:latin typeface="微软雅黑" panose="020B0503020204020204" pitchFamily="34" charset="-122"/>
                  <a:ea typeface="微软雅黑" panose="020B0503020204020204" pitchFamily="34" charset="-122"/>
                </a:rPr>
                <a:t>复合</a:t>
              </a:r>
            </a:p>
          </p:txBody>
        </p:sp>
        <p:sp>
          <p:nvSpPr>
            <p:cNvPr id="64" name="自选图形 103"/>
            <p:cNvSpPr>
              <a:spLocks noChangeShapeType="1"/>
            </p:cNvSpPr>
            <p:nvPr/>
          </p:nvSpPr>
          <p:spPr bwMode="auto">
            <a:xfrm>
              <a:off x="6747528" y="4823225"/>
              <a:ext cx="172908" cy="613"/>
            </a:xfrm>
            <a:prstGeom prst="straightConnector1">
              <a:avLst/>
            </a:prstGeom>
            <a:noFill/>
            <a:ln w="22225">
              <a:solidFill>
                <a:srgbClr val="E30613"/>
              </a:solidFill>
              <a:round/>
              <a:tailEnd type="triangle" w="med" len="med"/>
            </a:ln>
            <a:extLst>
              <a:ext uri="{909E8E84-426E-40DD-AFC4-6F175D3DCCD1}">
                <a14:hiddenFill xmlns:a14="http://schemas.microsoft.com/office/drawing/2010/main">
                  <a:no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65" name="文本框 104"/>
            <p:cNvSpPr txBox="1">
              <a:spLocks noChangeArrowheads="1"/>
            </p:cNvSpPr>
            <p:nvPr/>
          </p:nvSpPr>
          <p:spPr bwMode="auto">
            <a:xfrm>
              <a:off x="11296740" y="5197245"/>
              <a:ext cx="380078" cy="50930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800" b="1" i="0" u="none" strike="noStrike" baseline="0" dirty="0">
                  <a:solidFill>
                    <a:srgbClr val="000000"/>
                  </a:solidFill>
                  <a:latin typeface="微软雅黑" panose="020B0503020204020204" pitchFamily="34" charset="-122"/>
                  <a:ea typeface="微软雅黑" panose="020B0503020204020204" pitchFamily="34" charset="-122"/>
                </a:rPr>
                <a:t>预氧化</a:t>
              </a:r>
            </a:p>
          </p:txBody>
        </p:sp>
      </p:grpSp>
      <p:sp>
        <p:nvSpPr>
          <p:cNvPr id="67" name="矩形 66"/>
          <p:cNvSpPr/>
          <p:nvPr/>
        </p:nvSpPr>
        <p:spPr>
          <a:xfrm>
            <a:off x="322053" y="1069197"/>
            <a:ext cx="11570898" cy="1200329"/>
          </a:xfrm>
          <a:prstGeom prst="rect">
            <a:avLst/>
          </a:prstGeom>
        </p:spPr>
        <p:txBody>
          <a:bodyPr wrap="square">
            <a:spAutoFit/>
          </a:bodyPr>
          <a:lstStyle/>
          <a:p>
            <a:pPr marL="171450" indent="-171450">
              <a:lnSpc>
                <a:spcPct val="150000"/>
              </a:lnSpc>
              <a:buFont typeface="Wingdings" panose="05000000000000000000" pitchFamily="2" charset="2"/>
              <a:buChar char="Ø"/>
            </a:pPr>
            <a:r>
              <a:rPr lang="zh-CN" altLang="en-US" sz="1200" b="1" kern="100" dirty="0">
                <a:latin typeface="微软雅黑" panose="020B0503020204020204" pitchFamily="34" charset="-122"/>
                <a:ea typeface="微软雅黑" panose="020B0503020204020204" pitchFamily="34" charset="-122"/>
                <a:cs typeface="Times New Roman" panose="02020603050405020304" pitchFamily="18" charset="0"/>
              </a:rPr>
              <a:t>碳纤维生产流程复杂，对设备和技术要求极高。</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制备过程涉及众多控制点，每个控制点都有相应的参数，积累这些参数往往需要几年的周期，而只有每个参数都达到最优，所生产的产品性能才能达到最好</a:t>
            </a:r>
            <a:r>
              <a:rPr lang="zh-CN" altLang="en-US" sz="1200" kern="100">
                <a:latin typeface="微软雅黑" panose="020B0503020204020204" pitchFamily="34" charset="-122"/>
                <a:ea typeface="微软雅黑" panose="020B0503020204020204" pitchFamily="34" charset="-122"/>
                <a:cs typeface="Times New Roman" panose="02020603050405020304" pitchFamily="18" charset="0"/>
              </a:rPr>
              <a:t>。以预氧</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化环节为例，该环节需对温度的精度、 范围进行准确控制，否则将显著影响碳纤维产品的拉伸强度，甚至造成断丝现象。</a:t>
            </a:r>
          </a:p>
          <a:p>
            <a:pPr marL="171450" indent="-171450">
              <a:lnSpc>
                <a:spcPct val="150000"/>
              </a:lnSpc>
              <a:buFont typeface="Wingdings" panose="05000000000000000000" pitchFamily="2" charset="2"/>
              <a:buChar char="Ø"/>
            </a:pPr>
            <a:r>
              <a:rPr lang="zh-CN" altLang="en-US" sz="1200" b="1" dirty="0">
                <a:solidFill>
                  <a:srgbClr val="191919"/>
                </a:solidFill>
                <a:latin typeface="微软雅黑" panose="020B0503020204020204" pitchFamily="34" charset="-122"/>
                <a:ea typeface="微软雅黑" panose="020B0503020204020204" pitchFamily="34" charset="-122"/>
              </a:rPr>
              <a:t>技术壁垒突破期长，龙头企业护城河深。</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碳纤维壁垒体现在三方面，分别是配方壁垒、工艺壁垒和工程壁垒，三者难度依次增加，突破期合计超过</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年，已经掌握成熟技术的企业先发优势极大，护城河深厚。</a:t>
            </a:r>
          </a:p>
        </p:txBody>
      </p:sp>
      <p:sp>
        <p:nvSpPr>
          <p:cNvPr id="69" name="自选图形 77"/>
          <p:cNvSpPr>
            <a:spLocks noChangeArrowheads="1"/>
          </p:cNvSpPr>
          <p:nvPr/>
        </p:nvSpPr>
        <p:spPr bwMode="auto">
          <a:xfrm>
            <a:off x="7313690" y="3319016"/>
            <a:ext cx="1061015" cy="330977"/>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i="0" u="none" strike="noStrike" baseline="0" dirty="0">
                <a:solidFill>
                  <a:schemeClr val="bg1"/>
                </a:solidFill>
                <a:latin typeface="微软雅黑" panose="020B0503020204020204" pitchFamily="34" charset="-122"/>
                <a:ea typeface="微软雅黑" panose="020B0503020204020204" pitchFamily="34" charset="-122"/>
              </a:rPr>
              <a:t>配方壁垒</a:t>
            </a:r>
          </a:p>
        </p:txBody>
      </p:sp>
      <p:sp>
        <p:nvSpPr>
          <p:cNvPr id="70" name="自选图形 77"/>
          <p:cNvSpPr>
            <a:spLocks noChangeArrowheads="1"/>
          </p:cNvSpPr>
          <p:nvPr/>
        </p:nvSpPr>
        <p:spPr bwMode="auto">
          <a:xfrm>
            <a:off x="7313690" y="4076058"/>
            <a:ext cx="1061015" cy="330977"/>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chemeClr val="bg1"/>
                </a:solidFill>
                <a:latin typeface="微软雅黑" panose="020B0503020204020204" pitchFamily="34" charset="-122"/>
                <a:ea typeface="微软雅黑" panose="020B0503020204020204" pitchFamily="34" charset="-122"/>
              </a:rPr>
              <a:t>工艺壁垒</a:t>
            </a:r>
            <a:endParaRPr lang="zh-CN" altLang="en-US" sz="105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71" name="自选图形 77"/>
          <p:cNvSpPr>
            <a:spLocks noChangeArrowheads="1"/>
          </p:cNvSpPr>
          <p:nvPr/>
        </p:nvSpPr>
        <p:spPr bwMode="auto">
          <a:xfrm>
            <a:off x="7313690" y="4781135"/>
            <a:ext cx="1061015" cy="330977"/>
          </a:xfrm>
          <a:prstGeom prst="roundRect">
            <a:avLst>
              <a:gd name="adj" fmla="val 16667"/>
            </a:avLst>
          </a:prstGeom>
          <a:solidFill>
            <a:srgbClr val="004678"/>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chemeClr val="bg1"/>
                </a:solidFill>
                <a:latin typeface="微软雅黑" panose="020B0503020204020204" pitchFamily="34" charset="-122"/>
                <a:ea typeface="微软雅黑" panose="020B0503020204020204" pitchFamily="34" charset="-122"/>
              </a:rPr>
              <a:t>工程壁垒</a:t>
            </a:r>
            <a:endParaRPr lang="zh-CN" altLang="en-US" sz="105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72" name="箭头: 左 1"/>
          <p:cNvSpPr/>
          <p:nvPr/>
        </p:nvSpPr>
        <p:spPr>
          <a:xfrm rot="10800000">
            <a:off x="8475276" y="3417486"/>
            <a:ext cx="718891" cy="223072"/>
          </a:xfrm>
          <a:prstGeom prst="lef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6" name="下箭头 5"/>
          <p:cNvSpPr/>
          <p:nvPr/>
        </p:nvSpPr>
        <p:spPr>
          <a:xfrm>
            <a:off x="7710088" y="3697702"/>
            <a:ext cx="271213" cy="345442"/>
          </a:xfrm>
          <a:prstGeom prst="downArrow">
            <a:avLst/>
          </a:prstGeom>
          <a:noFill/>
          <a:ln w="19050">
            <a:solidFill>
              <a:srgbClr val="0046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下箭头 73"/>
          <p:cNvSpPr/>
          <p:nvPr/>
        </p:nvSpPr>
        <p:spPr>
          <a:xfrm>
            <a:off x="7710088" y="4447826"/>
            <a:ext cx="271213" cy="345442"/>
          </a:xfrm>
          <a:prstGeom prst="downArrow">
            <a:avLst/>
          </a:prstGeom>
          <a:noFill/>
          <a:ln w="19050">
            <a:solidFill>
              <a:srgbClr val="0046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自选图形 77"/>
          <p:cNvSpPr>
            <a:spLocks noChangeArrowheads="1"/>
          </p:cNvSpPr>
          <p:nvPr/>
        </p:nvSpPr>
        <p:spPr bwMode="auto">
          <a:xfrm>
            <a:off x="9332732" y="3311909"/>
            <a:ext cx="2049705" cy="464112"/>
          </a:xfrm>
          <a:prstGeom prst="roundRect">
            <a:avLst>
              <a:gd name="adj" fmla="val 16667"/>
            </a:avLst>
          </a:prstGeom>
          <a:solidFill>
            <a:srgbClr val="FA6400"/>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zh-CN" altLang="en-US" sz="1050" b="1" dirty="0">
                <a:solidFill>
                  <a:schemeClr val="bg1"/>
                </a:solidFill>
                <a:latin typeface="微软雅黑" panose="020B0503020204020204" pitchFamily="34" charset="-122"/>
                <a:ea typeface="微软雅黑" panose="020B0503020204020204" pitchFamily="34" charset="-122"/>
              </a:rPr>
              <a:t>即使能通过直接购买等方式获取配方，但仍需</a:t>
            </a:r>
            <a:r>
              <a:rPr lang="zh-CN" altLang="en-US" sz="1050" b="1">
                <a:solidFill>
                  <a:schemeClr val="bg1"/>
                </a:solidFill>
                <a:latin typeface="微软雅黑" panose="020B0503020204020204" pitchFamily="34" charset="-122"/>
                <a:ea typeface="微软雅黑" panose="020B0503020204020204" pitchFamily="34" charset="-122"/>
              </a:rPr>
              <a:t>时间吸收消化</a:t>
            </a:r>
            <a:endParaRPr lang="zh-CN" altLang="en-US" sz="105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77" name="自选图形 77"/>
          <p:cNvSpPr>
            <a:spLocks noChangeArrowheads="1"/>
          </p:cNvSpPr>
          <p:nvPr/>
        </p:nvSpPr>
        <p:spPr bwMode="auto">
          <a:xfrm>
            <a:off x="9352821" y="3976268"/>
            <a:ext cx="2016965" cy="482590"/>
          </a:xfrm>
          <a:prstGeom prst="roundRect">
            <a:avLst>
              <a:gd name="adj" fmla="val 16667"/>
            </a:avLst>
          </a:prstGeom>
          <a:solidFill>
            <a:srgbClr val="FA6400"/>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defRPr sz="1000"/>
            </a:pPr>
            <a:r>
              <a:rPr lang="zh-CN" altLang="en-US" sz="1050" b="1" dirty="0">
                <a:solidFill>
                  <a:schemeClr val="bg1"/>
                </a:solidFill>
                <a:latin typeface="微软雅黑" panose="020B0503020204020204" pitchFamily="34" charset="-122"/>
                <a:ea typeface="微软雅黑" panose="020B0503020204020204" pitchFamily="34" charset="-122"/>
              </a:rPr>
              <a:t>在拥有配方的基础上磨合调整</a:t>
            </a:r>
            <a:endParaRPr lang="zh-CN" altLang="en-US" sz="105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78" name="自选图形 77"/>
          <p:cNvSpPr>
            <a:spLocks noChangeArrowheads="1"/>
          </p:cNvSpPr>
          <p:nvPr/>
        </p:nvSpPr>
        <p:spPr bwMode="auto">
          <a:xfrm>
            <a:off x="9332732" y="4643113"/>
            <a:ext cx="2082898" cy="529405"/>
          </a:xfrm>
          <a:prstGeom prst="roundRect">
            <a:avLst>
              <a:gd name="adj" fmla="val 16667"/>
            </a:avLst>
          </a:prstGeom>
          <a:solidFill>
            <a:srgbClr val="FA6400"/>
          </a:solidFill>
          <a:ln w="9525">
            <a:noFill/>
            <a:round/>
          </a:ln>
        </p:spPr>
        <p:txBody>
          <a:bodyPr wrap="square" lIns="91440" tIns="45720" rIns="91440" bIns="4572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defRPr sz="1000"/>
            </a:pPr>
            <a:r>
              <a:rPr lang="zh-CN" altLang="en-US" sz="1050" b="1" dirty="0">
                <a:solidFill>
                  <a:schemeClr val="bg1"/>
                </a:solidFill>
                <a:latin typeface="微软雅黑" panose="020B0503020204020204" pitchFamily="34" charset="-122"/>
                <a:ea typeface="微软雅黑" panose="020B0503020204020204" pitchFamily="34" charset="-122"/>
              </a:rPr>
              <a:t>各生产工艺间协调配合，需大量资本投入于设计、改造装备和训练人员</a:t>
            </a:r>
            <a:endParaRPr lang="zh-CN" altLang="en-US" sz="1050" b="1" i="0" u="none" strike="noStrike" baseline="0" dirty="0">
              <a:solidFill>
                <a:schemeClr val="bg1"/>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8513270" y="3166865"/>
            <a:ext cx="551553" cy="334707"/>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en-US" altLang="zh-CN" sz="1050" b="1" dirty="0">
                <a:latin typeface="微软雅黑" panose="020B0503020204020204" pitchFamily="34" charset="-122"/>
                <a:ea typeface="微软雅黑" panose="020B0503020204020204" pitchFamily="34" charset="-122"/>
                <a:sym typeface="+mn-ea"/>
              </a:rPr>
              <a:t>1-2</a:t>
            </a:r>
            <a:r>
              <a:rPr lang="zh-CN" altLang="en-US" sz="1050" b="1" dirty="0">
                <a:latin typeface="微软雅黑" panose="020B0503020204020204" pitchFamily="34" charset="-122"/>
                <a:ea typeface="微软雅黑" panose="020B0503020204020204" pitchFamily="34" charset="-122"/>
                <a:sym typeface="+mn-ea"/>
              </a:rPr>
              <a:t>年</a:t>
            </a:r>
          </a:p>
        </p:txBody>
      </p:sp>
      <p:sp>
        <p:nvSpPr>
          <p:cNvPr id="80" name="箭头: 左 1"/>
          <p:cNvSpPr/>
          <p:nvPr/>
        </p:nvSpPr>
        <p:spPr>
          <a:xfrm rot="10800000">
            <a:off x="8475276" y="4120229"/>
            <a:ext cx="718891" cy="223072"/>
          </a:xfrm>
          <a:prstGeom prst="lef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81" name="文本框 80"/>
          <p:cNvSpPr txBox="1"/>
          <p:nvPr/>
        </p:nvSpPr>
        <p:spPr>
          <a:xfrm>
            <a:off x="8525272" y="3890057"/>
            <a:ext cx="551553" cy="306174"/>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en-US" altLang="zh-CN" sz="1050" b="1" dirty="0">
                <a:latin typeface="微软雅黑" panose="020B0503020204020204" pitchFamily="34" charset="-122"/>
                <a:ea typeface="微软雅黑" panose="020B0503020204020204" pitchFamily="34" charset="-122"/>
                <a:sym typeface="+mn-ea"/>
              </a:rPr>
              <a:t>3-5</a:t>
            </a:r>
            <a:r>
              <a:rPr lang="zh-CN" altLang="en-US" sz="1050" b="1" dirty="0">
                <a:latin typeface="微软雅黑" panose="020B0503020204020204" pitchFamily="34" charset="-122"/>
                <a:ea typeface="微软雅黑" panose="020B0503020204020204" pitchFamily="34" charset="-122"/>
                <a:sym typeface="+mn-ea"/>
              </a:rPr>
              <a:t>年</a:t>
            </a:r>
          </a:p>
        </p:txBody>
      </p:sp>
      <p:sp>
        <p:nvSpPr>
          <p:cNvPr id="82" name="箭头: 左 1"/>
          <p:cNvSpPr/>
          <p:nvPr/>
        </p:nvSpPr>
        <p:spPr>
          <a:xfrm rot="10800000">
            <a:off x="8487054" y="4834553"/>
            <a:ext cx="718891" cy="223072"/>
          </a:xfrm>
          <a:prstGeom prst="lef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67740" rtl="0" eaLnBrk="1" latinLnBrk="0" hangingPunct="1">
              <a:defRPr sz="1905" kern="1200">
                <a:solidFill>
                  <a:schemeClr val="lt1"/>
                </a:solidFill>
                <a:latin typeface="+mn-lt"/>
                <a:ea typeface="+mn-ea"/>
                <a:cs typeface="+mn-cs"/>
              </a:defRPr>
            </a:lvl1pPr>
            <a:lvl2pPr marL="483870" algn="l" defTabSz="967740" rtl="0" eaLnBrk="1" latinLnBrk="0" hangingPunct="1">
              <a:defRPr sz="1905" kern="1200">
                <a:solidFill>
                  <a:schemeClr val="lt1"/>
                </a:solidFill>
                <a:latin typeface="+mn-lt"/>
                <a:ea typeface="+mn-ea"/>
                <a:cs typeface="+mn-cs"/>
              </a:defRPr>
            </a:lvl2pPr>
            <a:lvl3pPr marL="967740" algn="l" defTabSz="967740" rtl="0" eaLnBrk="1" latinLnBrk="0" hangingPunct="1">
              <a:defRPr sz="1905" kern="1200">
                <a:solidFill>
                  <a:schemeClr val="lt1"/>
                </a:solidFill>
                <a:latin typeface="+mn-lt"/>
                <a:ea typeface="+mn-ea"/>
                <a:cs typeface="+mn-cs"/>
              </a:defRPr>
            </a:lvl3pPr>
            <a:lvl4pPr marL="1451610" algn="l" defTabSz="967740" rtl="0" eaLnBrk="1" latinLnBrk="0" hangingPunct="1">
              <a:defRPr sz="1905" kern="1200">
                <a:solidFill>
                  <a:schemeClr val="lt1"/>
                </a:solidFill>
                <a:latin typeface="+mn-lt"/>
                <a:ea typeface="+mn-ea"/>
                <a:cs typeface="+mn-cs"/>
              </a:defRPr>
            </a:lvl4pPr>
            <a:lvl5pPr marL="1935480" algn="l" defTabSz="967740" rtl="0" eaLnBrk="1" latinLnBrk="0" hangingPunct="1">
              <a:defRPr sz="1905" kern="1200">
                <a:solidFill>
                  <a:schemeClr val="lt1"/>
                </a:solidFill>
                <a:latin typeface="+mn-lt"/>
                <a:ea typeface="+mn-ea"/>
                <a:cs typeface="+mn-cs"/>
              </a:defRPr>
            </a:lvl5pPr>
            <a:lvl6pPr marL="2419350" algn="l" defTabSz="967740" rtl="0" eaLnBrk="1" latinLnBrk="0" hangingPunct="1">
              <a:defRPr sz="1905" kern="1200">
                <a:solidFill>
                  <a:schemeClr val="lt1"/>
                </a:solidFill>
                <a:latin typeface="+mn-lt"/>
                <a:ea typeface="+mn-ea"/>
                <a:cs typeface="+mn-cs"/>
              </a:defRPr>
            </a:lvl6pPr>
            <a:lvl7pPr marL="2902585" algn="l" defTabSz="967740" rtl="0" eaLnBrk="1" latinLnBrk="0" hangingPunct="1">
              <a:defRPr sz="1905" kern="1200">
                <a:solidFill>
                  <a:schemeClr val="lt1"/>
                </a:solidFill>
                <a:latin typeface="+mn-lt"/>
                <a:ea typeface="+mn-ea"/>
                <a:cs typeface="+mn-cs"/>
              </a:defRPr>
            </a:lvl7pPr>
            <a:lvl8pPr marL="3386455" algn="l" defTabSz="967740" rtl="0" eaLnBrk="1" latinLnBrk="0" hangingPunct="1">
              <a:defRPr sz="1905" kern="1200">
                <a:solidFill>
                  <a:schemeClr val="lt1"/>
                </a:solidFill>
                <a:latin typeface="+mn-lt"/>
                <a:ea typeface="+mn-ea"/>
                <a:cs typeface="+mn-cs"/>
              </a:defRPr>
            </a:lvl8pPr>
            <a:lvl9pPr marL="3870325" algn="l" defTabSz="967740" rtl="0" eaLnBrk="1" latinLnBrk="0" hangingPunct="1">
              <a:defRPr sz="1905" kern="1200">
                <a:solidFill>
                  <a:schemeClr val="lt1"/>
                </a:solidFill>
                <a:latin typeface="+mn-lt"/>
                <a:ea typeface="+mn-ea"/>
                <a:cs typeface="+mn-cs"/>
              </a:defRPr>
            </a:lvl9pPr>
          </a:lstStyle>
          <a:p>
            <a:pPr algn="ctr"/>
            <a:endParaRPr lang="zh-CN" altLang="en-US"/>
          </a:p>
        </p:txBody>
      </p:sp>
      <p:sp>
        <p:nvSpPr>
          <p:cNvPr id="83" name="文本框 82"/>
          <p:cNvSpPr txBox="1"/>
          <p:nvPr/>
        </p:nvSpPr>
        <p:spPr>
          <a:xfrm>
            <a:off x="8496265" y="4618347"/>
            <a:ext cx="665892" cy="334707"/>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en-US" altLang="zh-CN" sz="1050" b="1" dirty="0">
                <a:latin typeface="微软雅黑" panose="020B0503020204020204" pitchFamily="34" charset="-122"/>
                <a:ea typeface="微软雅黑" panose="020B0503020204020204" pitchFamily="34" charset="-122"/>
                <a:sym typeface="+mn-ea"/>
              </a:rPr>
              <a:t>5-10</a:t>
            </a:r>
            <a:r>
              <a:rPr lang="zh-CN" altLang="en-US" sz="1050" b="1" dirty="0">
                <a:latin typeface="微软雅黑" panose="020B0503020204020204" pitchFamily="34" charset="-122"/>
                <a:ea typeface="微软雅黑" panose="020B0503020204020204" pitchFamily="34" charset="-122"/>
                <a:sym typeface="+mn-ea"/>
              </a:rPr>
              <a:t>年</a:t>
            </a:r>
          </a:p>
        </p:txBody>
      </p:sp>
      <p:sp>
        <p:nvSpPr>
          <p:cNvPr id="84" name="圆角矩形 83"/>
          <p:cNvSpPr/>
          <p:nvPr/>
        </p:nvSpPr>
        <p:spPr>
          <a:xfrm>
            <a:off x="7077545" y="3118949"/>
            <a:ext cx="4549016" cy="2332152"/>
          </a:xfrm>
          <a:prstGeom prst="roundRect">
            <a:avLst/>
          </a:prstGeom>
          <a:noFill/>
          <a:ln w="19050">
            <a:solidFill>
              <a:srgbClr val="DCB4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7077545" y="2613445"/>
            <a:ext cx="4585533" cy="369332"/>
          </a:xfrm>
          <a:prstGeom prst="rect">
            <a:avLst/>
          </a:prstGeom>
          <a:noFill/>
          <a:ln w="9525">
            <a:noFill/>
          </a:ln>
        </p:spPr>
        <p:txBody>
          <a:bodyPr wrap="square">
            <a:spAutoFit/>
          </a:bodyPr>
          <a:lstStyle/>
          <a:p>
            <a:pPr indent="0" algn="ctr"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技术壁垒突破期长达</a:t>
            </a:r>
            <a:r>
              <a:rPr lang="en-US" altLang="zh-CN" sz="1200" b="1" dirty="0">
                <a:solidFill>
                  <a:srgbClr val="E30613"/>
                </a:solidFill>
                <a:latin typeface="微软雅黑" panose="020B0503020204020204" pitchFamily="34" charset="-122"/>
                <a:ea typeface="微软雅黑" panose="020B0503020204020204" pitchFamily="34" charset="-122"/>
                <a:sym typeface="+mn-ea"/>
              </a:rPr>
              <a:t>10</a:t>
            </a:r>
            <a:r>
              <a:rPr lang="zh-CN" altLang="en-US" sz="1200" b="1" dirty="0">
                <a:solidFill>
                  <a:srgbClr val="E30613"/>
                </a:solidFill>
                <a:latin typeface="微软雅黑" panose="020B0503020204020204" pitchFamily="34" charset="-122"/>
                <a:ea typeface="微软雅黑" panose="020B0503020204020204" pitchFamily="34" charset="-122"/>
                <a:sym typeface="+mn-ea"/>
              </a:rPr>
              <a:t>年，已掌握成熟技术的企业先发优势大</a:t>
            </a:r>
          </a:p>
        </p:txBody>
      </p:sp>
      <p:sp>
        <p:nvSpPr>
          <p:cNvPr id="86" name="圆角矩形 85"/>
          <p:cNvSpPr/>
          <p:nvPr/>
        </p:nvSpPr>
        <p:spPr>
          <a:xfrm>
            <a:off x="454325" y="3120726"/>
            <a:ext cx="6418892" cy="2345512"/>
          </a:xfrm>
          <a:prstGeom prst="roundRect">
            <a:avLst/>
          </a:prstGeom>
          <a:noFill/>
          <a:ln w="19050">
            <a:solidFill>
              <a:srgbClr val="DCB4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1237473" y="2614656"/>
            <a:ext cx="4585533" cy="369332"/>
          </a:xfrm>
          <a:prstGeom prst="rect">
            <a:avLst/>
          </a:prstGeom>
          <a:noFill/>
          <a:ln w="9525">
            <a:noFill/>
          </a:ln>
        </p:spPr>
        <p:txBody>
          <a:bodyPr wrap="square">
            <a:spAutoFit/>
          </a:bodyPr>
          <a:lstStyle/>
          <a:p>
            <a:pPr indent="0" algn="ctr"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碳纤维生产流程长且复杂，对工艺要求高</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2288" y="457361"/>
            <a:ext cx="533370" cy="416560"/>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645159" y="6511056"/>
            <a:ext cx="5356455" cy="220814"/>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资料来</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源：</a:t>
            </a:r>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Wind</a:t>
            </a:r>
            <a:r>
              <a:rPr 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，公司公告，公司招股说明书，</a:t>
            </a:r>
            <a:r>
              <a:rPr lang="zh-CN" altLang="en-US"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江苏恒神公开转让说明书，</a:t>
            </a:r>
            <a:r>
              <a:rPr lang="zh-CN" sz="8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百川盈孚，卓创资讯，长江证券研究所</a:t>
            </a:r>
          </a:p>
        </p:txBody>
      </p:sp>
      <p:sp>
        <p:nvSpPr>
          <p:cNvPr id="2" name="文本框 1"/>
          <p:cNvSpPr txBox="1"/>
          <p:nvPr/>
        </p:nvSpPr>
        <p:spPr>
          <a:xfrm>
            <a:off x="1503426" y="388642"/>
            <a:ext cx="8053705"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高壁垒：技术壁垒高，龙头企业</a:t>
            </a:r>
            <a:r>
              <a:rPr lang="zh-CN" altLang="en-US" sz="3000" b="1">
                <a:solidFill>
                  <a:srgbClr val="E10000"/>
                </a:solidFill>
                <a:latin typeface="微软雅黑" panose="020B0503020204020204" pitchFamily="34" charset="-122"/>
                <a:ea typeface="微软雅黑" panose="020B0503020204020204" pitchFamily="34" charset="-122"/>
              </a:rPr>
              <a:t>护城河深</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052602" y="1945343"/>
            <a:ext cx="5380990" cy="336695"/>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rPr>
              <a:t>产业链附加值高，</a:t>
            </a:r>
            <a:r>
              <a:rPr lang="zh-CN" altLang="en-US" sz="1200" b="1" dirty="0">
                <a:solidFill>
                  <a:srgbClr val="E30613"/>
                </a:solidFill>
                <a:latin typeface="微软雅黑" panose="020B0503020204020204" pitchFamily="34" charset="-122"/>
                <a:ea typeface="微软雅黑" panose="020B0503020204020204" pitchFamily="34" charset="-122"/>
                <a:sym typeface="+mn-ea"/>
              </a:rPr>
              <a:t>从原丝到航空复合材料有高达200倍的附加值</a:t>
            </a:r>
          </a:p>
        </p:txBody>
      </p:sp>
      <p:sp>
        <p:nvSpPr>
          <p:cNvPr id="16" name="文本框 15"/>
          <p:cNvSpPr txBox="1"/>
          <p:nvPr/>
        </p:nvSpPr>
        <p:spPr>
          <a:xfrm>
            <a:off x="1814630" y="1944431"/>
            <a:ext cx="2423129" cy="276999"/>
          </a:xfrm>
          <a:prstGeom prst="rect">
            <a:avLst/>
          </a:prstGeom>
          <a:noFill/>
          <a:ln w="9525">
            <a:noFill/>
          </a:ln>
        </p:spPr>
        <p:txBody>
          <a:bodyPr wrap="square">
            <a:spAutoFit/>
          </a:bodyPr>
          <a:lstStyle/>
          <a:p>
            <a:pPr indent="0" algn="ctr"/>
            <a:r>
              <a:rPr lang="zh-CN" altLang="en-US" sz="1200" b="1" dirty="0">
                <a:solidFill>
                  <a:srgbClr val="E30613"/>
                </a:solidFill>
                <a:latin typeface="微软雅黑" panose="020B0503020204020204" pitchFamily="34" charset="-122"/>
                <a:ea typeface="微软雅黑" panose="020B0503020204020204" pitchFamily="34" charset="-122"/>
                <a:cs typeface="微软雅黑" panose="020B0503020204020204" pitchFamily="34" charset="-122"/>
              </a:rPr>
              <a:t>碳纤维产线的投资门槛较高</a:t>
            </a:r>
          </a:p>
        </p:txBody>
      </p:sp>
      <p:graphicFrame>
        <p:nvGraphicFramePr>
          <p:cNvPr id="62" name="图表 61"/>
          <p:cNvGraphicFramePr/>
          <p:nvPr>
            <p:extLst>
              <p:ext uri="{D42A27DB-BD31-4B8C-83A1-F6EECF244321}">
                <p14:modId xmlns:p14="http://schemas.microsoft.com/office/powerpoint/2010/main" val="1089643669"/>
              </p:ext>
            </p:extLst>
          </p:nvPr>
        </p:nvGraphicFramePr>
        <p:xfrm>
          <a:off x="6908981" y="2838714"/>
          <a:ext cx="4669693" cy="1682404"/>
        </p:xfrm>
        <a:graphic>
          <a:graphicData uri="http://schemas.openxmlformats.org/drawingml/2006/chart">
            <c:chart xmlns:c="http://schemas.openxmlformats.org/drawingml/2006/chart" xmlns:r="http://schemas.openxmlformats.org/officeDocument/2006/relationships" r:id="rId4"/>
          </a:graphicData>
        </a:graphic>
      </p:graphicFrame>
      <p:sp>
        <p:nvSpPr>
          <p:cNvPr id="63" name="右箭头 62"/>
          <p:cNvSpPr/>
          <p:nvPr/>
        </p:nvSpPr>
        <p:spPr>
          <a:xfrm rot="20040000">
            <a:off x="8172248" y="3493581"/>
            <a:ext cx="2446243" cy="150479"/>
          </a:xfrm>
          <a:prstGeom prst="rightArrow">
            <a:avLst/>
          </a:prstGeom>
          <a:noFill/>
          <a:ln>
            <a:solidFill>
              <a:srgbClr val="E30613"/>
            </a:solidFill>
          </a:ln>
          <a:extLst>
            <a:ext uri="{909E8E84-426E-40DD-AFC4-6F175D3DCCD1}">
              <a14:hiddenFill xmlns:a14="http://schemas.microsoft.com/office/drawing/2010/main">
                <a:solidFill>
                  <a:srgbClr val="DCDCD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rot="20144953">
            <a:off x="8362200" y="3173411"/>
            <a:ext cx="1717377" cy="400110"/>
          </a:xfrm>
          <a:prstGeom prst="rect">
            <a:avLst/>
          </a:prstGeom>
          <a:noFill/>
        </p:spPr>
        <p:txBody>
          <a:bodyPr wrap="square" rtlCol="0">
            <a:spAutoFit/>
          </a:bodyPr>
          <a:lstStyle/>
          <a:p>
            <a:pPr algn="ctr"/>
            <a:r>
              <a:rPr lang="en-US" altLang="zh-CN" sz="2000" b="1" dirty="0">
                <a:solidFill>
                  <a:srgbClr val="E30613"/>
                </a:solidFill>
                <a:latin typeface="Arial" panose="020B0604020202020204" pitchFamily="34" charset="0"/>
                <a:ea typeface="微软雅黑" panose="020B0503020204020204" pitchFamily="34" charset="-122"/>
                <a:cs typeface="Arial" panose="020B0604020202020204" pitchFamily="34" charset="0"/>
              </a:rPr>
              <a:t>200</a:t>
            </a:r>
            <a:r>
              <a:rPr lang="zh-CN" altLang="en-US" sz="2000" b="1" dirty="0">
                <a:solidFill>
                  <a:srgbClr val="E30613"/>
                </a:solidFill>
                <a:latin typeface="Arial" panose="020B0604020202020204" pitchFamily="34" charset="0"/>
                <a:ea typeface="微软雅黑" panose="020B0503020204020204" pitchFamily="34" charset="-122"/>
                <a:cs typeface="Arial" panose="020B0604020202020204" pitchFamily="34" charset="0"/>
              </a:rPr>
              <a:t>倍</a:t>
            </a:r>
            <a:endParaRPr lang="en-US" altLang="zh-CN" sz="2000" b="1" dirty="0">
              <a:solidFill>
                <a:srgbClr val="E30613"/>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矩形 3"/>
          <p:cNvSpPr/>
          <p:nvPr/>
        </p:nvSpPr>
        <p:spPr>
          <a:xfrm>
            <a:off x="264861" y="1944431"/>
            <a:ext cx="5946245" cy="437345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6" name="表格 35"/>
          <p:cNvGraphicFramePr>
            <a:graphicFrameLocks noGrp="1"/>
          </p:cNvGraphicFramePr>
          <p:nvPr>
            <p:custDataLst>
              <p:tags r:id="rId1"/>
            </p:custDataLst>
            <p:extLst>
              <p:ext uri="{D42A27DB-BD31-4B8C-83A1-F6EECF244321}">
                <p14:modId xmlns:p14="http://schemas.microsoft.com/office/powerpoint/2010/main" val="1471078744"/>
              </p:ext>
            </p:extLst>
          </p:nvPr>
        </p:nvGraphicFramePr>
        <p:xfrm>
          <a:off x="6830716" y="4894249"/>
          <a:ext cx="4892106" cy="1497706"/>
        </p:xfrm>
        <a:graphic>
          <a:graphicData uri="http://schemas.openxmlformats.org/drawingml/2006/table">
            <a:tbl>
              <a:tblPr/>
              <a:tblGrid>
                <a:gridCol w="1030605">
                  <a:extLst>
                    <a:ext uri="{9D8B030D-6E8A-4147-A177-3AD203B41FA5}">
                      <a16:colId xmlns:a16="http://schemas.microsoft.com/office/drawing/2014/main" val="20000"/>
                    </a:ext>
                  </a:extLst>
                </a:gridCol>
                <a:gridCol w="978480">
                  <a:extLst>
                    <a:ext uri="{9D8B030D-6E8A-4147-A177-3AD203B41FA5}">
                      <a16:colId xmlns:a16="http://schemas.microsoft.com/office/drawing/2014/main" val="20001"/>
                    </a:ext>
                  </a:extLst>
                </a:gridCol>
                <a:gridCol w="891116">
                  <a:extLst>
                    <a:ext uri="{9D8B030D-6E8A-4147-A177-3AD203B41FA5}">
                      <a16:colId xmlns:a16="http://schemas.microsoft.com/office/drawing/2014/main" val="20002"/>
                    </a:ext>
                  </a:extLst>
                </a:gridCol>
                <a:gridCol w="891116">
                  <a:extLst>
                    <a:ext uri="{9D8B030D-6E8A-4147-A177-3AD203B41FA5}">
                      <a16:colId xmlns:a16="http://schemas.microsoft.com/office/drawing/2014/main" val="20003"/>
                    </a:ext>
                  </a:extLst>
                </a:gridCol>
                <a:gridCol w="1100789">
                  <a:extLst>
                    <a:ext uri="{9D8B030D-6E8A-4147-A177-3AD203B41FA5}">
                      <a16:colId xmlns:a16="http://schemas.microsoft.com/office/drawing/2014/main" val="20004"/>
                    </a:ext>
                  </a:extLst>
                </a:gridCol>
              </a:tblGrid>
              <a:tr h="202369">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fontAlgn="ct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密度</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fontAlgn="ct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比强度</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fontAlgn="ct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比模量</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fontAlgn="ct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价格（元</a:t>
                      </a:r>
                      <a:r>
                        <a:rPr lang="en-US" altLang="zh-CN" sz="1000" b="1" i="0" u="none" strike="noStrike" dirty="0">
                          <a:solidFill>
                            <a:schemeClr val="bg1"/>
                          </a:solidFill>
                          <a:effectLst/>
                          <a:latin typeface="微软雅黑" panose="020B0503020204020204" pitchFamily="34" charset="-122"/>
                          <a:ea typeface="微软雅黑" panose="020B0503020204020204" pitchFamily="34" charset="-122"/>
                        </a:rPr>
                        <a:t>/</a:t>
                      </a:r>
                      <a:r>
                        <a:rPr lang="en-US" sz="1000" b="1" i="0" u="none" strike="noStrike" dirty="0">
                          <a:solidFill>
                            <a:schemeClr val="bg1"/>
                          </a:solidFill>
                          <a:effectLst/>
                          <a:latin typeface="微软雅黑" panose="020B0503020204020204" pitchFamily="34" charset="-122"/>
                          <a:ea typeface="微软雅黑" panose="020B0503020204020204" pitchFamily="34" charset="-122"/>
                        </a:rPr>
                        <a:t>kg）</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extLst>
                  <a:ext uri="{0D108BD9-81ED-4DB2-BD59-A6C34878D82A}">
                    <a16:rowId xmlns:a16="http://schemas.microsoft.com/office/drawing/2014/main" val="10000"/>
                  </a:ext>
                </a:extLst>
              </a:tr>
              <a:tr h="202183">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高强钢</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7.88</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102</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6.5</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02183">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铝合金</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133</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49</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2183">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镁合金</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133</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02183">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玻璃纤维</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1.85</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512</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02183">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碳纤维</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1.63</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761</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132</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000" b="1" i="0" u="none" strike="noStrike" dirty="0">
                          <a:solidFill>
                            <a:srgbClr val="FF0000"/>
                          </a:solidFill>
                          <a:effectLst/>
                          <a:latin typeface="微软雅黑" panose="020B0503020204020204" pitchFamily="34" charset="-122"/>
                          <a:ea typeface="微软雅黑" panose="020B0503020204020204" pitchFamily="34" charset="-122"/>
                        </a:rPr>
                        <a:t>160</a:t>
                      </a: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84422">
                <a:tc gridSpan="5">
                  <a:txBody>
                    <a:bodyPr/>
                    <a:lstStyle/>
                    <a:p>
                      <a:pPr algn="l" fontAlgn="ctr"/>
                      <a:endParaRPr lang="en-US" altLang="zh-CN" sz="900" b="0" i="0" u="none" strike="noStrike" dirty="0">
                        <a:solidFill>
                          <a:srgbClr val="000000"/>
                        </a:solidFill>
                        <a:effectLst/>
                        <a:latin typeface="华文细黑" panose="02010600040101010101" pitchFamily="2" charset="-122"/>
                        <a:ea typeface="华文细黑" panose="02010600040101010101" pitchFamily="2" charset="-122"/>
                      </a:endParaRPr>
                    </a:p>
                  </a:txBody>
                  <a:tcPr marL="4763" marR="4763" marT="4763"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sp>
        <p:nvSpPr>
          <p:cNvPr id="37" name="矩形 36"/>
          <p:cNvSpPr/>
          <p:nvPr/>
        </p:nvSpPr>
        <p:spPr>
          <a:xfrm>
            <a:off x="6513322" y="1944431"/>
            <a:ext cx="5269065" cy="437345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7907520" y="4524917"/>
            <a:ext cx="3671154" cy="369332"/>
          </a:xfrm>
          <a:prstGeom prst="rect">
            <a:avLst/>
          </a:prstGeom>
          <a:noFill/>
          <a:ln w="9525">
            <a:noFill/>
          </a:ln>
        </p:spPr>
        <p:txBody>
          <a:bodyPr wrap="square">
            <a:spAutoFit/>
          </a:bodyPr>
          <a:lstStyle/>
          <a:p>
            <a:pPr indent="0" algn="just" fontAlgn="auto">
              <a:lnSpc>
                <a:spcPct val="150000"/>
              </a:lnSpc>
              <a:buFont typeface="Wingdings" panose="05000000000000000000" pitchFamily="2" charset="2"/>
              <a:buNone/>
            </a:pPr>
            <a:r>
              <a:rPr lang="zh-CN" altLang="en-US" sz="1200" b="1" dirty="0">
                <a:solidFill>
                  <a:srgbClr val="E30613"/>
                </a:solidFill>
                <a:latin typeface="微软雅黑" panose="020B0503020204020204" pitchFamily="34" charset="-122"/>
                <a:ea typeface="微软雅黑" panose="020B0503020204020204" pitchFamily="34" charset="-122"/>
                <a:sym typeface="+mn-ea"/>
              </a:rPr>
              <a:t>价格远远高于其他材料，经济性不足</a:t>
            </a:r>
          </a:p>
        </p:txBody>
      </p:sp>
      <p:graphicFrame>
        <p:nvGraphicFramePr>
          <p:cNvPr id="5" name="表格 4">
            <a:extLst>
              <a:ext uri="{FF2B5EF4-FFF2-40B4-BE49-F238E27FC236}">
                <a16:creationId xmlns:a16="http://schemas.microsoft.com/office/drawing/2014/main" id="{68289BD0-3622-4FE2-AFF4-EE9345D2F9D4}"/>
              </a:ext>
            </a:extLst>
          </p:cNvPr>
          <p:cNvGraphicFramePr>
            <a:graphicFrameLocks noGrp="1"/>
          </p:cNvGraphicFramePr>
          <p:nvPr>
            <p:extLst>
              <p:ext uri="{D42A27DB-BD31-4B8C-83A1-F6EECF244321}">
                <p14:modId xmlns:p14="http://schemas.microsoft.com/office/powerpoint/2010/main" val="2379567513"/>
              </p:ext>
            </p:extLst>
          </p:nvPr>
        </p:nvGraphicFramePr>
        <p:xfrm>
          <a:off x="399185" y="2288559"/>
          <a:ext cx="5602430" cy="3917463"/>
        </p:xfrm>
        <a:graphic>
          <a:graphicData uri="http://schemas.openxmlformats.org/drawingml/2006/table">
            <a:tbl>
              <a:tblPr firstRow="1" firstCol="1" bandRow="1"/>
              <a:tblGrid>
                <a:gridCol w="612906">
                  <a:extLst>
                    <a:ext uri="{9D8B030D-6E8A-4147-A177-3AD203B41FA5}">
                      <a16:colId xmlns:a16="http://schemas.microsoft.com/office/drawing/2014/main" val="1593071094"/>
                    </a:ext>
                  </a:extLst>
                </a:gridCol>
                <a:gridCol w="1530193">
                  <a:extLst>
                    <a:ext uri="{9D8B030D-6E8A-4147-A177-3AD203B41FA5}">
                      <a16:colId xmlns:a16="http://schemas.microsoft.com/office/drawing/2014/main" val="883967064"/>
                    </a:ext>
                  </a:extLst>
                </a:gridCol>
                <a:gridCol w="970733">
                  <a:extLst>
                    <a:ext uri="{9D8B030D-6E8A-4147-A177-3AD203B41FA5}">
                      <a16:colId xmlns:a16="http://schemas.microsoft.com/office/drawing/2014/main" val="944590540"/>
                    </a:ext>
                  </a:extLst>
                </a:gridCol>
                <a:gridCol w="829159">
                  <a:extLst>
                    <a:ext uri="{9D8B030D-6E8A-4147-A177-3AD203B41FA5}">
                      <a16:colId xmlns:a16="http://schemas.microsoft.com/office/drawing/2014/main" val="3033138326"/>
                    </a:ext>
                  </a:extLst>
                </a:gridCol>
                <a:gridCol w="829159">
                  <a:extLst>
                    <a:ext uri="{9D8B030D-6E8A-4147-A177-3AD203B41FA5}">
                      <a16:colId xmlns:a16="http://schemas.microsoft.com/office/drawing/2014/main" val="2865841236"/>
                    </a:ext>
                  </a:extLst>
                </a:gridCol>
                <a:gridCol w="830280">
                  <a:extLst>
                    <a:ext uri="{9D8B030D-6E8A-4147-A177-3AD203B41FA5}">
                      <a16:colId xmlns:a16="http://schemas.microsoft.com/office/drawing/2014/main" val="87236500"/>
                    </a:ext>
                  </a:extLst>
                </a:gridCol>
              </a:tblGrid>
              <a:tr h="305722">
                <a:tc>
                  <a:txBody>
                    <a:bodyPr/>
                    <a:lstStyle/>
                    <a:p>
                      <a:pPr algn="ctr">
                        <a:lnSpc>
                          <a:spcPts val="1200"/>
                        </a:lnSpc>
                      </a:pP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公司</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a:noFill/>
                    </a:lnB>
                    <a:solidFill>
                      <a:srgbClr val="E10000"/>
                    </a:solidFill>
                  </a:tcPr>
                </a:tc>
                <a:tc>
                  <a:txBody>
                    <a:bodyPr/>
                    <a:lstStyle/>
                    <a:p>
                      <a:pPr algn="ctr">
                        <a:lnSpc>
                          <a:spcPts val="1200"/>
                        </a:lnSpc>
                      </a:pP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项目名称</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a:noFill/>
                    </a:lnB>
                    <a:solidFill>
                      <a:srgbClr val="E10000"/>
                    </a:solidFill>
                  </a:tcPr>
                </a:tc>
                <a:tc>
                  <a:txBody>
                    <a:bodyPr/>
                    <a:lstStyle/>
                    <a:p>
                      <a:pPr algn="ctr">
                        <a:lnSpc>
                          <a:spcPts val="1200"/>
                        </a:lnSpc>
                      </a:pP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产品描述</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a:noFill/>
                    </a:lnB>
                    <a:solidFill>
                      <a:srgbClr val="E10000"/>
                    </a:solidFill>
                  </a:tcPr>
                </a:tc>
                <a:tc>
                  <a:txBody>
                    <a:bodyPr/>
                    <a:lstStyle/>
                    <a:p>
                      <a:pPr algn="ctr">
                        <a:lnSpc>
                          <a:spcPts val="1200"/>
                        </a:lnSpc>
                      </a:pP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年产能（吨）</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a:noFill/>
                    </a:lnB>
                    <a:solidFill>
                      <a:srgbClr val="E10000"/>
                    </a:solidFill>
                  </a:tcPr>
                </a:tc>
                <a:tc>
                  <a:txBody>
                    <a:bodyPr/>
                    <a:lstStyle/>
                    <a:p>
                      <a:pPr algn="ctr">
                        <a:lnSpc>
                          <a:spcPts val="1200"/>
                        </a:lnSpc>
                      </a:pP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投资额（亿元）</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a:noFill/>
                    </a:lnB>
                    <a:solidFill>
                      <a:srgbClr val="E10000"/>
                    </a:solidFill>
                  </a:tcPr>
                </a:tc>
                <a:tc>
                  <a:txBody>
                    <a:bodyPr/>
                    <a:lstStyle/>
                    <a:p>
                      <a:pPr algn="just">
                        <a:lnSpc>
                          <a:spcPts val="1200"/>
                        </a:lnSpc>
                      </a:pPr>
                      <a:r>
                        <a:rPr lang="zh-CN" sz="900" b="1" kern="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万吨投资额（亿元）</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a:noFill/>
                    </a:lnB>
                    <a:solidFill>
                      <a:srgbClr val="E10000"/>
                    </a:solidFill>
                  </a:tcPr>
                </a:tc>
                <a:extLst>
                  <a:ext uri="{0D108BD9-81ED-4DB2-BD59-A6C34878D82A}">
                    <a16:rowId xmlns:a16="http://schemas.microsoft.com/office/drawing/2014/main" val="10901481"/>
                  </a:ext>
                </a:extLst>
              </a:tr>
              <a:tr h="545418">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中复神鹰</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西宁年产万吨高性能碳纤维及配套原丝项目</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高性能碳纤维（配套原丝）</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10000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20.6</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21</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883109"/>
                  </a:ext>
                </a:extLst>
              </a:tr>
              <a:tr h="497190">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中复神鹰</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航空航天高性能碳纤维及原丝试验线项目</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中高模碳纤维（配套原丝）</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2.3</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116</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32688"/>
                  </a:ext>
                </a:extLst>
              </a:tr>
              <a:tr h="419506">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光威复材</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大丝束碳纤维产业化项目</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大丝束碳纤维（配套原丝）</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10000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20.2</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404526"/>
                  </a:ext>
                </a:extLst>
              </a:tr>
              <a:tr h="559339">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光威复材</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军民融合高强度碳纤维高效制备技术产业化项目</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12K</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T700S</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T800S</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（配套原丝）</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2000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2718339"/>
                  </a:ext>
                </a:extLst>
              </a:tr>
              <a:tr h="489422">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中简科技</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高性能碳纤维及织物产品项目</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12K</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高性能碳纤维及织物产品（配套原丝）</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1500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18.7</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124</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3984900"/>
                  </a:ext>
                </a:extLst>
              </a:tr>
              <a:tr h="489422">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上海石化</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2.4</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万吨</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年原丝、</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万吨</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48K</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大丝束碳纤维项目</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48K</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大丝束碳纤维（配套原丝）</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12000</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35.0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29</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2833151"/>
                  </a:ext>
                </a:extLst>
              </a:tr>
              <a:tr h="305722">
                <a:tc>
                  <a:txBody>
                    <a:bodyPr/>
                    <a:lstStyle/>
                    <a:p>
                      <a:pPr algn="ctr">
                        <a:lnSpc>
                          <a:spcPts val="1200"/>
                        </a:lnSpc>
                      </a:pPr>
                      <a:r>
                        <a:rPr lang="zh-CN" altLang="en-US"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吉林碳谷</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alt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万吨碳纤维原丝项目</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altLang="en-US"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原丝</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alt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40000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alt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8.3</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alt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623160"/>
                  </a:ext>
                </a:extLst>
              </a:tr>
              <a:tr h="305722">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吉林化纤</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万吨碳纤维复材项目</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碳纤维复材（无配备原丝产能）</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12000</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14.6</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900" kern="100" dirty="0">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12</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14" marR="4571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296564"/>
                  </a:ext>
                </a:extLst>
              </a:tr>
            </a:tbl>
          </a:graphicData>
        </a:graphic>
      </p:graphicFrame>
      <p:sp>
        <p:nvSpPr>
          <p:cNvPr id="24" name="矩形 23">
            <a:extLst>
              <a:ext uri="{FF2B5EF4-FFF2-40B4-BE49-F238E27FC236}">
                <a16:creationId xmlns:a16="http://schemas.microsoft.com/office/drawing/2014/main" id="{0491ECAE-14A4-4CD9-899B-DA5D0A7083CB}"/>
              </a:ext>
            </a:extLst>
          </p:cNvPr>
          <p:cNvSpPr/>
          <p:nvPr/>
        </p:nvSpPr>
        <p:spPr>
          <a:xfrm>
            <a:off x="456476" y="957806"/>
            <a:ext cx="10825553" cy="646331"/>
          </a:xfrm>
          <a:prstGeom prst="rect">
            <a:avLst/>
          </a:prstGeom>
        </p:spPr>
        <p:txBody>
          <a:bodyPr wrap="square">
            <a:spAutoFit/>
          </a:bodyPr>
          <a:lstStyle/>
          <a:p>
            <a:pPr marL="171450" indent="-171450">
              <a:lnSpc>
                <a:spcPct val="150000"/>
              </a:lnSpc>
              <a:buFont typeface="Wingdings" panose="05000000000000000000" pitchFamily="2" charset="2"/>
              <a:buChar char="Ø"/>
            </a:pPr>
            <a:r>
              <a:rPr lang="zh-CN" altLang="en-US" sz="1200" b="1" kern="100" dirty="0">
                <a:latin typeface="微软雅黑" panose="020B0503020204020204" pitchFamily="34" charset="-122"/>
                <a:ea typeface="微软雅黑" panose="020B0503020204020204" pitchFamily="34" charset="-122"/>
                <a:cs typeface="Times New Roman" panose="02020603050405020304" pitchFamily="18" charset="0"/>
              </a:rPr>
              <a:t>资金壁垒高。</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碳纤维产线的投资门槛较高，万吨投资额普遍在</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亿元甚至以上，若是高性能碳纤维产线，则万吨投资额在</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亿以上。</a:t>
            </a:r>
          </a:p>
          <a:p>
            <a:pPr marL="171450" indent="-171450">
              <a:lnSpc>
                <a:spcPct val="150000"/>
              </a:lnSpc>
              <a:buFont typeface="Wingdings" panose="05000000000000000000" pitchFamily="2" charset="2"/>
              <a:buChar char="Ø"/>
            </a:pPr>
            <a:r>
              <a:rPr lang="zh-CN" altLang="en-US" sz="1200" b="1" dirty="0">
                <a:solidFill>
                  <a:srgbClr val="191919"/>
                </a:solidFill>
                <a:latin typeface="微软雅黑" panose="020B0503020204020204" pitchFamily="34" charset="-122"/>
                <a:ea typeface="微软雅黑" panose="020B0503020204020204" pitchFamily="34" charset="-122"/>
              </a:rPr>
              <a:t>产业链附加值高达</a:t>
            </a:r>
            <a:r>
              <a:rPr lang="en-US" altLang="zh-CN" sz="1200" b="1">
                <a:solidFill>
                  <a:srgbClr val="191919"/>
                </a:solidFill>
                <a:latin typeface="微软雅黑" panose="020B0503020204020204" pitchFamily="34" charset="-122"/>
                <a:ea typeface="微软雅黑" panose="020B0503020204020204" pitchFamily="34" charset="-122"/>
              </a:rPr>
              <a:t>200</a:t>
            </a:r>
            <a:r>
              <a:rPr lang="zh-CN" altLang="en-US" sz="1200" b="1">
                <a:solidFill>
                  <a:srgbClr val="191919"/>
                </a:solidFill>
                <a:latin typeface="微软雅黑" panose="020B0503020204020204" pitchFamily="34" charset="-122"/>
                <a:ea typeface="微软雅黑" panose="020B0503020204020204" pitchFamily="34" charset="-122"/>
              </a:rPr>
              <a:t>倍，</a:t>
            </a:r>
            <a:r>
              <a:rPr lang="zh-CN" altLang="en-US" sz="1200" b="1" kern="100">
                <a:latin typeface="微软雅黑" panose="020B0503020204020204" pitchFamily="34" charset="-122"/>
                <a:ea typeface="微软雅黑" panose="020B0503020204020204" pitchFamily="34" charset="-122"/>
                <a:cs typeface="Times New Roman" panose="02020603050405020304" pitchFamily="18" charset="0"/>
              </a:rPr>
              <a:t>碳纤维价格</a:t>
            </a:r>
            <a:r>
              <a:rPr lang="zh-CN" altLang="en-US" sz="1200" b="1" kern="100" dirty="0">
                <a:latin typeface="微软雅黑" panose="020B0503020204020204" pitchFamily="34" charset="-122"/>
                <a:ea typeface="微软雅黑" panose="020B0503020204020204" pitchFamily="34" charset="-122"/>
                <a:cs typeface="Times New Roman" panose="02020603050405020304" pitchFamily="18" charset="0"/>
              </a:rPr>
              <a:t>远远超过其他替代</a:t>
            </a:r>
            <a:r>
              <a:rPr lang="zh-CN" altLang="en-US" sz="1200" b="1" kern="100">
                <a:latin typeface="微软雅黑" panose="020B0503020204020204" pitchFamily="34" charset="-122"/>
                <a:ea typeface="微软雅黑" panose="020B0503020204020204" pitchFamily="34" charset="-122"/>
                <a:cs typeface="Times New Roman" panose="02020603050405020304" pitchFamily="18" charset="0"/>
              </a:rPr>
              <a:t>材料。</a:t>
            </a:r>
            <a:r>
              <a:rPr lang="zh-CN" altLang="en-US" sz="1200" kern="100">
                <a:latin typeface="微软雅黑" panose="020B0503020204020204" pitchFamily="34" charset="-122"/>
                <a:ea typeface="微软雅黑" panose="020B0503020204020204" pitchFamily="34" charset="-122"/>
                <a:cs typeface="Times New Roman" panose="02020603050405020304" pitchFamily="18" charset="0"/>
              </a:rPr>
              <a:t>普通</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型号碳纤维的均价约在</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160</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元</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/kg</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，是铝、镁等合金的</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6-7</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倍，是玻璃纤维的</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倍。</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TABLE_BEAUTIFY" val="smartTable{bc45608a-3772-4bef-b2f8-affad90d4446}"/>
</p:tagLst>
</file>

<file path=ppt/tags/tag64.xml><?xml version="1.0" encoding="utf-8"?>
<p:tagLst xmlns:a="http://schemas.openxmlformats.org/drawingml/2006/main" xmlns:r="http://schemas.openxmlformats.org/officeDocument/2006/relationships" xmlns:p="http://schemas.openxmlformats.org/presentationml/2006/main">
  <p:tag name="KSO_WM_UNIT_TABLE_BEAUTIFY" val="smartTable{174e0f69-9dde-4cc0-b0cd-355f534e3a87}"/>
  <p:tag name="TABLE_ENDDRAG_ORIGIN_RECT" val="429*330"/>
  <p:tag name="TABLE_ENDDRAG_RECT" val="515*154*429*330"/>
</p:tagLst>
</file>

<file path=ppt/tags/tag65.xml><?xml version="1.0" encoding="utf-8"?>
<p:tagLst xmlns:a="http://schemas.openxmlformats.org/drawingml/2006/main" xmlns:r="http://schemas.openxmlformats.org/officeDocument/2006/relationships" xmlns:p="http://schemas.openxmlformats.org/presentationml/2006/main">
  <p:tag name="KSO_WM_UNIT_TABLE_BEAUTIFY" val="smartTable{ab8e297c-5392-4804-8489-fe56f53553f3}"/>
  <p:tag name="TABLE_ENDDRAG_ORIGIN_RECT" val="473*336"/>
  <p:tag name="TABLE_ENDDRAG_RECT" val="27*154*473*336"/>
</p:tagLst>
</file>

<file path=ppt/tags/tag66.xml><?xml version="1.0" encoding="utf-8"?>
<p:tagLst xmlns:a="http://schemas.openxmlformats.org/drawingml/2006/main" xmlns:r="http://schemas.openxmlformats.org/officeDocument/2006/relationships" xmlns:p="http://schemas.openxmlformats.org/presentationml/2006/main">
  <p:tag name="KSO_WM_UNIT_TABLE_BEAUTIFY" val="smartTable{4a63c0ce-d3b6-40f6-9b77-b648014816f9}"/>
  <p:tag name="TABLE_ENDDRAG_ORIGIN_RECT" val="461*231"/>
  <p:tag name="TABLE_ENDDRAG_RECT" val="85*169*461*231"/>
</p:tagLst>
</file>

<file path=ppt/tags/tag67.xml><?xml version="1.0" encoding="utf-8"?>
<p:tagLst xmlns:a="http://schemas.openxmlformats.org/drawingml/2006/main" xmlns:r="http://schemas.openxmlformats.org/officeDocument/2006/relationships" xmlns:p="http://schemas.openxmlformats.org/presentationml/2006/main">
  <p:tag name="KSO_WM_UNIT_TABLE_BEAUTIFY" val="smartTable{d2caea11-e399-4cd4-90d3-c6137b6d515a}"/>
</p:tagLst>
</file>

<file path=ppt/tags/tag68.xml><?xml version="1.0" encoding="utf-8"?>
<p:tagLst xmlns:a="http://schemas.openxmlformats.org/drawingml/2006/main" xmlns:r="http://schemas.openxmlformats.org/officeDocument/2006/relationships" xmlns:p="http://schemas.openxmlformats.org/presentationml/2006/main">
  <p:tag name="KSO_WM_UNIT_TABLE_BEAUTIFY" val="smartTable{38470176-55d7-4ea4-bfaf-c6588d8ea025}"/>
  <p:tag name="TABLE_ENDDRAG_ORIGIN_RECT" val="649*322"/>
  <p:tag name="TABLE_ENDDRAG_RECT" val="214*126*649*322"/>
</p:tagLst>
</file>

<file path=ppt/tags/tag69.xml><?xml version="1.0" encoding="utf-8"?>
<p:tagLst xmlns:a="http://schemas.openxmlformats.org/drawingml/2006/main" xmlns:r="http://schemas.openxmlformats.org/officeDocument/2006/relationships" xmlns:p="http://schemas.openxmlformats.org/presentationml/2006/main">
  <p:tag name="KSO_WM_UNIT_TABLE_BEAUTIFY" val="smartTable{b566f986-cce2-4e95-b302-304aeebc9b9f}"/>
  <p:tag name="TABLE_ENDDRAG_ORIGIN_RECT" val="650*316"/>
  <p:tag name="TABLE_ENDDRAG_RECT" val="123*109*650*31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TABLE_BEAUTIFY" val="smartTable{a1f95267-9257-45ee-9fba-c366606d9bd1}"/>
  <p:tag name="TABLE_ENDDRAG_ORIGIN_RECT" val="455*348"/>
  <p:tag name="TABLE_ENDDRAG_RECT" val="441*146*455*348"/>
</p:tagLst>
</file>

<file path=ppt/tags/tag71.xml><?xml version="1.0" encoding="utf-8"?>
<p:tagLst xmlns:a="http://schemas.openxmlformats.org/drawingml/2006/main" xmlns:r="http://schemas.openxmlformats.org/officeDocument/2006/relationships" xmlns:p="http://schemas.openxmlformats.org/presentationml/2006/main">
  <p:tag name="KSO_WM_UNIT_TABLE_BEAUTIFY" val="smartTable{beab2799-58f9-40a2-889f-f83c5570021d}"/>
  <p:tag name="TABLE_ENDDRAG_ORIGIN_RECT" val="474*99"/>
  <p:tag name="TABLE_ENDDRAG_RECT" val="93*373*474*99"/>
</p:tagLst>
</file>

<file path=ppt/tags/tag72.xml><?xml version="1.0" encoding="utf-8"?>
<p:tagLst xmlns:a="http://schemas.openxmlformats.org/drawingml/2006/main" xmlns:r="http://schemas.openxmlformats.org/officeDocument/2006/relationships" xmlns:p="http://schemas.openxmlformats.org/presentationml/2006/main">
  <p:tag name="KSO_WM_UNIT_TABLE_BEAUTIFY" val="smartTable{cd6f0ac9-1ccd-4cac-9543-d14a3c727f43}"/>
  <p:tag name="TABLE_ENDDRAG_ORIGIN_RECT" val="428*145"/>
  <p:tag name="TABLE_ENDDRAG_RECT" val="473*190*428*145"/>
</p:tagLst>
</file>

<file path=ppt/tags/tag73.xml><?xml version="1.0" encoding="utf-8"?>
<p:tagLst xmlns:a="http://schemas.openxmlformats.org/drawingml/2006/main" xmlns:r="http://schemas.openxmlformats.org/officeDocument/2006/relationships" xmlns:p="http://schemas.openxmlformats.org/presentationml/2006/main">
  <p:tag name="KSO_WM_UNIT_TABLE_BEAUTIFY" val="smartTable{1e9114d8-b1a2-43b1-a04d-461c8cd1afc3}"/>
  <p:tag name="TABLE_ENDDRAG_ORIGIN_RECT" val="425*132"/>
  <p:tag name="TABLE_ENDDRAG_RECT" val="56*141*425*132"/>
</p:tagLst>
</file>

<file path=ppt/tags/tag74.xml><?xml version="1.0" encoding="utf-8"?>
<p:tagLst xmlns:a="http://schemas.openxmlformats.org/drawingml/2006/main" xmlns:r="http://schemas.openxmlformats.org/officeDocument/2006/relationships" xmlns:p="http://schemas.openxmlformats.org/presentationml/2006/main">
  <p:tag name="KSO_WM_UNIT_TABLE_BEAUTIFY" val="smartTable{2d34c12f-3e00-4582-86fb-d9806c80df99}"/>
</p:tagLst>
</file>

<file path=ppt/tags/tag75.xml><?xml version="1.0" encoding="utf-8"?>
<p:tagLst xmlns:a="http://schemas.openxmlformats.org/drawingml/2006/main" xmlns:r="http://schemas.openxmlformats.org/officeDocument/2006/relationships" xmlns:p="http://schemas.openxmlformats.org/presentationml/2006/main">
  <p:tag name="KSO_WM_UNIT_TABLE_BEAUTIFY" val="smartTable{4572989a-420e-4511-bb5e-477a57f62d3d}"/>
</p:tagLst>
</file>

<file path=ppt/tags/tag76.xml><?xml version="1.0" encoding="utf-8"?>
<p:tagLst xmlns:a="http://schemas.openxmlformats.org/drawingml/2006/main" xmlns:r="http://schemas.openxmlformats.org/officeDocument/2006/relationships" xmlns:p="http://schemas.openxmlformats.org/presentationml/2006/main">
  <p:tag name="KSO_WM_UNIT_TABLE_BEAUTIFY" val="smartTable{970dc285-fb1d-4c11-95da-2a8594a3dd7f}"/>
  <p:tag name="TABLE_ENDDRAG_ORIGIN_RECT" val="214*95"/>
  <p:tag name="TABLE_ENDDRAG_RECT" val="29*142*214*95"/>
</p:tagLst>
</file>

<file path=ppt/tags/tag77.xml><?xml version="1.0" encoding="utf-8"?>
<p:tagLst xmlns:a="http://schemas.openxmlformats.org/drawingml/2006/main" xmlns:r="http://schemas.openxmlformats.org/officeDocument/2006/relationships" xmlns:p="http://schemas.openxmlformats.org/presentationml/2006/main">
  <p:tag name="KSO_WM_UNIT_TABLE_BEAUTIFY" val="smartTable{c4bc4f21-77b5-4850-b185-80f9b5f5d2fd}"/>
  <p:tag name="TABLE_ENDDRAG_ORIGIN_RECT" val="410*362"/>
  <p:tag name="TABLE_ENDDRAG_RECT" val="25*105*410*362"/>
</p:tagLst>
</file>

<file path=ppt/tags/tag78.xml><?xml version="1.0" encoding="utf-8"?>
<p:tagLst xmlns:a="http://schemas.openxmlformats.org/drawingml/2006/main" xmlns:r="http://schemas.openxmlformats.org/officeDocument/2006/relationships" xmlns:p="http://schemas.openxmlformats.org/presentationml/2006/main">
  <p:tag name="KSO_WM_UNIT_TABLE_BEAUTIFY" val="smartTable{69f7aa94-a8e8-4763-be1c-004a606abb2e}"/>
</p:tagLst>
</file>

<file path=ppt/tags/tag79.xml><?xml version="1.0" encoding="utf-8"?>
<p:tagLst xmlns:a="http://schemas.openxmlformats.org/drawingml/2006/main" xmlns:r="http://schemas.openxmlformats.org/officeDocument/2006/relationships" xmlns:p="http://schemas.openxmlformats.org/presentationml/2006/main">
  <p:tag name="KSO_WM_UNIT_TABLE_BEAUTIFY" val="smartTable{a39225ec-7cc7-4b9e-b765-f6f28c1cac0f}"/>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TABLE_BEAUTIFY" val="smartTable{aee9b64d-6e9a-47c0-ab2d-6515af2890f7}"/>
</p:tagLst>
</file>

<file path=ppt/tags/tag81.xml><?xml version="1.0" encoding="utf-8"?>
<p:tagLst xmlns:a="http://schemas.openxmlformats.org/drawingml/2006/main" xmlns:r="http://schemas.openxmlformats.org/officeDocument/2006/relationships" xmlns:p="http://schemas.openxmlformats.org/presentationml/2006/main">
  <p:tag name="KSO_WM_UNIT_TABLE_BEAUTIFY" val="smartTable{54497e9f-1469-4a19-8d9a-01c3fd0a1442}"/>
</p:tagLst>
</file>

<file path=ppt/tags/tag82.xml><?xml version="1.0" encoding="utf-8"?>
<p:tagLst xmlns:a="http://schemas.openxmlformats.org/drawingml/2006/main" xmlns:r="http://schemas.openxmlformats.org/officeDocument/2006/relationships" xmlns:p="http://schemas.openxmlformats.org/presentationml/2006/main">
  <p:tag name="KSO_WM_UNIT_TABLE_BEAUTIFY" val="smartTable{68fcee74-0510-4353-9c0f-772ad704538f}"/>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DCB464"/>
          </a:solidFill>
          <a:prstDash val="dash"/>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12096</TotalTime>
  <Words>11287</Words>
  <Application>Microsoft Office PowerPoint</Application>
  <PresentationFormat>Widescreen</PresentationFormat>
  <Paragraphs>2433</Paragraphs>
  <Slides>42</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等线</vt:lpstr>
      <vt:lpstr>华文细黑</vt:lpstr>
      <vt:lpstr>微软雅黑</vt:lpstr>
      <vt:lpstr>Arial</vt:lpstr>
      <vt:lpstr>Calibri</vt:lpstr>
      <vt:lpstr>Calibri Light</vt:lpstr>
      <vt:lpstr>Wingdings</vt:lpstr>
      <vt:lpstr>Office 主题​​</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sayuri</dc:creator>
  <cp:lastModifiedBy>Xinyu Zhou</cp:lastModifiedBy>
  <cp:revision>807</cp:revision>
  <dcterms:created xsi:type="dcterms:W3CDTF">2019-06-19T02:08:00Z</dcterms:created>
  <dcterms:modified xsi:type="dcterms:W3CDTF">2021-12-07T09:26:12Z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89D2C897E88247B0B642192F2DE50E2D</vt:lpwstr>
  </property>
</Properties>
</file>